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57" r:id="rId6"/>
    <p:sldId id="261" r:id="rId7"/>
    <p:sldId id="267" r:id="rId8"/>
    <p:sldId id="262" r:id="rId9"/>
    <p:sldId id="268" r:id="rId10"/>
    <p:sldId id="264" r:id="rId11"/>
    <p:sldId id="263" r:id="rId12"/>
    <p:sldId id="265" r:id="rId13"/>
    <p:sldId id="266" r:id="rId14"/>
    <p:sldId id="269" r:id="rId15"/>
    <p:sldId id="276" r:id="rId16"/>
    <p:sldId id="270" r:id="rId17"/>
    <p:sldId id="277" r:id="rId18"/>
    <p:sldId id="275" r:id="rId19"/>
    <p:sldId id="278" r:id="rId20"/>
    <p:sldId id="271" r:id="rId21"/>
    <p:sldId id="272" r:id="rId22"/>
    <p:sldId id="273" r:id="rId23"/>
    <p:sldId id="274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5E-4FF0-96A5-3ADE580AD6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5E-4FF0-96A5-3ADE580AD6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85E-4FF0-96A5-3ADE580AD6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85E-4FF0-96A5-3ADE580AD6E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Услуги </c:v>
                </c:pt>
                <c:pt idx="1">
                  <c:v>Индустрия</c:v>
                </c:pt>
                <c:pt idx="2">
                  <c:v>Земеделие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28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0-4A95-A6CE-15CBD6487A1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B37A-6246-4CEE-B815-78BE562EC4FC}" type="datetimeFigureOut">
              <a:rPr lang="bg-BG" smtClean="0"/>
              <a:t>29.4.2021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CE86-3F21-4B00-95A1-978B1BBDFA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917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66;&#1047;&#1054;&#1041;&#1053;&#1054;&#1042;&#1071;&#1045;&#1052;&#1048;%20&#1045;&#1053;&#1045;&#1056;&#1043;&#1048;&#1049;&#1053;&#1048;%20&#1048;&#1047;&#1058;&#1054;&#1063;&#1053;&#1048;&#1062;&#1048;%20&#1047;&#1040;%202018%20&#1043;&#1054;&#1044;&#1048;&#1053;&#1040;.doc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New%20folder/&#1050;&#1056;&#1040;&#1049;&#1053;&#1054;%20&#1045;&#1053;&#1045;&#1056;&#1043;&#1048;&#1049;&#1053;&#1054;%20&#1055;&#1054;&#1058;&#1056;&#1045;&#1041;&#1051;&#1045;&#1053;&#1048;&#1045;%20&#1055;&#1054;%20&#1057;&#1045;&#1050;&#1058;&#1054;&#1056;&#1048;1.docx" TargetMode="External"/><Relationship Id="rId4" Type="http://schemas.openxmlformats.org/officeDocument/2006/relationships/hyperlink" Target="New%20folder/&#1042;&#1066;&#1047;&#1054;&#1041;&#1053;&#1054;&#1042;&#1071;&#1045;&#1052;&#1048;%20&#1045;&#1053;&#1045;&#1056;&#1043;&#1048;&#1049;&#1053;&#1048;%20&#1048;&#1047;&#1058;&#1054;&#1063;&#1053;&#1048;&#1062;&#1048;%20&#1047;&#1040;%202018%20&#1043;&#1054;&#1044;&#1048;&#1053;&#1040;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New%20folder/&#1055;&#1056;&#1054;&#1048;&#1047;&#1042;&#1054;&#1044;&#1057;&#1058;&#1042;&#1054;%20&#1048;%20&#1044;&#1054;&#1057;&#1058;&#1040;&#1042;&#1050;&#1048;%20&#1053;&#1040;%20&#1045;&#1051;&#1045;&#1050;&#1058;&#1056;&#1048;&#1063;&#1045;&#1057;&#1050;&#1040;%20&#1045;&#1053;&#1045;&#1056;&#1043;&#1048;&#1071;%20&#1047;&#1040;%202018%20&#1043;&#1054;&#1044;&#1048;&#1053;&#1040;.docx" TargetMode="External"/><Relationship Id="rId2" Type="http://schemas.openxmlformats.org/officeDocument/2006/relationships/hyperlink" Target="&#1042;&#1066;&#1047;&#1054;&#1041;&#1053;&#1054;&#1042;&#1071;&#1045;&#1052;&#1048;%20&#1045;&#1053;&#1045;&#1056;&#1043;&#1048;&#1049;&#1053;&#1048;%20&#1048;&#1047;&#1058;&#1054;&#1063;&#1053;&#1048;&#1062;&#1048;%20&#1047;&#1040;%202018%20&#1043;&#1054;&#1044;&#1048;&#1053;&#1040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ew%20folder/&#1045;&#1053;&#1045;&#1056;&#1043;&#1048;&#1049;&#1053;&#1040;%20&#1047;&#1040;&#1042;&#1048;&#1057;&#1048;&#1052;&#1054;&#1057;&#1058;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ew%20folder/&#1045;&#1057;&#1058;&#1045;&#1057;&#1058;&#1042;&#1045;&#1053;%20&#1055;&#1056;&#1048;&#1056;&#1040;&#1057;&#1058;%20&#1053;&#1040;%201%20000%20&#1044;&#1059;&#1064;&#1048;%20&#1054;&#1058;%20&#1053;&#1040;&#1057;&#1045;&#1051;&#1045;&#1053;&#1048;&#1045;&#1058;&#1054;%20&#1055;&#1054;%20&#1057;&#1058;&#1040;&#1058;&#1048;&#1057;&#1058;&#1048;&#1063;&#1045;&#1057;&#1050;&#1048;%20&#1056;&#1040;&#1049;&#1054;&#1053;&#1048;.docx" TargetMode="External"/><Relationship Id="rId2" Type="http://schemas.openxmlformats.org/officeDocument/2006/relationships/hyperlink" Target="&#1042;&#1066;&#1047;&#1054;&#1041;&#1053;&#1054;&#1042;&#1071;&#1045;&#1052;&#1048;%20&#1045;&#1053;&#1045;&#1056;&#1043;&#1048;&#1049;&#1053;&#1048;%20&#1048;&#1047;&#1058;&#1054;&#1063;&#1053;&#1048;&#1062;&#1048;%20&#1047;&#1040;%202018%20&#1043;&#1054;&#1044;&#1048;&#1053;&#1040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New%20folder/&#1053;&#1045;&#1058;&#1045;&#1053;%20&#1050;&#1054;&#1045;&#1060;&#1048;&#1062;&#1048;&#1045;&#1053;&#1058;%20&#1053;&#1040;%20&#1047;&#1040;&#1055;&#1048;&#1057;&#1042;&#1040;&#1053;&#1045;%20&#1053;&#1040;%20&#1053;&#1040;&#1057;&#1045;&#1051;&#1045;&#1053;&#1048;&#1045;&#1058;&#1054;%20&#1042;%20&#1054;&#1041;&#1056;&#1040;&#1047;&#1054;&#1042;&#1040;&#1058;&#1045;&#1051;&#1053;&#1040;&#1058;&#1040;%20&#1057;&#1048;&#1057;&#1058;&#1045;&#1052;&#1040;.docx" TargetMode="External"/><Relationship Id="rId2" Type="http://schemas.openxmlformats.org/officeDocument/2006/relationships/hyperlink" Target="&#1042;&#1066;&#1047;&#1054;&#1041;&#1053;&#1054;&#1042;&#1071;&#1045;&#1052;&#1048;%20&#1045;&#1053;&#1045;&#1056;&#1043;&#1048;&#1049;&#1053;&#1048;%20&#1048;&#1047;&#1058;&#1054;&#1063;&#1053;&#1048;&#1062;&#1048;%20&#1047;&#1040;%202018%20&#1043;&#1054;&#1044;&#1048;&#1053;&#1040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&#1041;&#1086;&#1078;&#1080;&#1076;&#1072;&#1088;%20200901004%20&#1075;&#1088;&#1072;&#1092;&#1080;&#1082;&#1080;.pptx" TargetMode="External"/><Relationship Id="rId2" Type="http://schemas.openxmlformats.org/officeDocument/2006/relationships/hyperlink" Target="&#1042;&#1066;&#1047;&#1054;&#1041;&#1053;&#1054;&#1042;&#1071;&#1045;&#1052;&#1048;%20&#1045;&#1053;&#1045;&#1056;&#1043;&#1048;&#1049;&#1053;&#1048;%20&#1048;&#1047;&#1058;&#1054;&#1063;&#1053;&#1048;&#1062;&#1048;%20&#1047;&#1040;%202018%20&#1043;&#1054;&#1044;&#1048;&#1053;&#1040;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СТОЙЧИВО РАЗВИТИЕ НА бЪЛГАРИЯ</a:t>
            </a:r>
            <a:endParaRPr lang="bg-B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Божидар Живков 200901004 София, април 2021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49454" y="524677"/>
            <a:ext cx="1293091" cy="1424652"/>
            <a:chOff x="5449453" y="580095"/>
            <a:chExt cx="1293091" cy="1424652"/>
          </a:xfrm>
        </p:grpSpPr>
        <p:sp>
          <p:nvSpPr>
            <p:cNvPr id="5" name="Rectangle 4"/>
            <p:cNvSpPr/>
            <p:nvPr/>
          </p:nvSpPr>
          <p:spPr>
            <a:xfrm>
              <a:off x="5449453" y="580095"/>
              <a:ext cx="1293091" cy="142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5343" y="679381"/>
              <a:ext cx="1221309" cy="122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5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64" y="0"/>
            <a:ext cx="9784080" cy="1508760"/>
          </a:xfrm>
        </p:spPr>
        <p:txBody>
          <a:bodyPr/>
          <a:lstStyle/>
          <a:p>
            <a:r>
              <a:rPr lang="bg-BG" dirty="0" smtClean="0"/>
              <a:t>Потребление</a:t>
            </a:r>
            <a:endParaRPr lang="bg-BG" dirty="0"/>
          </a:p>
        </p:txBody>
      </p:sp>
      <p:sp>
        <p:nvSpPr>
          <p:cNvPr id="5" name="TextBox 4"/>
          <p:cNvSpPr txBox="1"/>
          <p:nvPr/>
        </p:nvSpPr>
        <p:spPr>
          <a:xfrm>
            <a:off x="9578108" y="1849630"/>
            <a:ext cx="217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 данни на НСИ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/>
          <a:stretch/>
        </p:blipFill>
        <p:spPr>
          <a:xfrm>
            <a:off x="0" y="1113063"/>
            <a:ext cx="9273309" cy="57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01" y="80976"/>
            <a:ext cx="9784080" cy="1508760"/>
          </a:xfrm>
        </p:spPr>
        <p:txBody>
          <a:bodyPr/>
          <a:lstStyle/>
          <a:p>
            <a:r>
              <a:rPr lang="bg-BG" dirty="0" smtClean="0"/>
              <a:t>ПОТРЕБЛЕНИЕ след </a:t>
            </a:r>
            <a:r>
              <a:rPr lang="LID8192" dirty="0" smtClean="0"/>
              <a:t>covid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541" y="1889000"/>
            <a:ext cx="2219136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291"/>
            <a:ext cx="9560466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Енергетика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970"/>
          <a:stretch/>
        </p:blipFill>
        <p:spPr>
          <a:xfrm>
            <a:off x="-1041" y="1959191"/>
            <a:ext cx="12192000" cy="1836955"/>
          </a:xfrm>
          <a:prstGeom prst="rect">
            <a:avLst/>
          </a:prstGeom>
        </p:spPr>
      </p:pic>
      <p:sp>
        <p:nvSpPr>
          <p:cNvPr id="5" name="Rectangle 4">
            <a:hlinkClick r:id="rId3" action="ppaction://hlinkfile"/>
          </p:cNvPr>
          <p:cNvSpPr/>
          <p:nvPr/>
        </p:nvSpPr>
        <p:spPr>
          <a:xfrm>
            <a:off x="-99706" y="4402699"/>
            <a:ext cx="299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по- конкретни </a:t>
            </a:r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4" action="ppaction://hlinkfile"/>
              </a:rPr>
              <a:t>данни</a:t>
            </a:r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тук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>
            <a:hlinkClick r:id="rId3" action="ppaction://hlinkfile"/>
          </p:cNvPr>
          <p:cNvSpPr/>
          <p:nvPr/>
        </p:nvSpPr>
        <p:spPr>
          <a:xfrm>
            <a:off x="-99706" y="4909416"/>
            <a:ext cx="299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по- конкретни </a:t>
            </a:r>
            <a:r>
              <a:rPr lang="bg-BG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5" action="ppaction://hlinkfile"/>
              </a:rPr>
              <a:t>данни</a:t>
            </a:r>
            <a:r>
              <a:rPr lang="bg-BG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тук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9601" y="4414995"/>
            <a:ext cx="692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ВЪЗОБНОВЯЕМИ ЕНЕРГИЙНИ ИЗТОЧНИЦИ ЗА 2018 ГОДИНА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9601" y="4909416"/>
            <a:ext cx="633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КРАЙНО ЕНЕРГИЙНО ПОТРЕБЛЕНИЕ ПО СЕКТОРИ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8473" y="2554502"/>
            <a:ext cx="369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24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 Тераватчаса = 4,7 * 10</a:t>
            </a:r>
            <a:r>
              <a:rPr lang="bg-BG" baseline="90000" dirty="0" smtClean="0">
                <a:solidFill>
                  <a:srgbClr val="24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LID8192" baseline="90000" dirty="0" smtClean="0">
                <a:solidFill>
                  <a:srgbClr val="24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solidFill>
                  <a:srgbClr val="24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ватчаса енергия </a:t>
            </a:r>
            <a:endParaRPr lang="bg-BG" dirty="0">
              <a:solidFill>
                <a:srgbClr val="2428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Доставки на енергия</a:t>
            </a:r>
            <a:endParaRPr lang="bg-BG" dirty="0"/>
          </a:p>
        </p:txBody>
      </p:sp>
      <p:sp>
        <p:nvSpPr>
          <p:cNvPr id="4" name="Content Placeholder 3">
            <a:hlinkClick r:id="rId2" action="ppaction://hlinkfile"/>
          </p:cNvPr>
          <p:cNvSpPr>
            <a:spLocks noGrp="1"/>
          </p:cNvSpPr>
          <p:nvPr>
            <p:ph idx="1"/>
          </p:nvPr>
        </p:nvSpPr>
        <p:spPr>
          <a:xfrm>
            <a:off x="415636" y="2179781"/>
            <a:ext cx="3773399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по- конкретни </a:t>
            </a:r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" action="ppaction://hlinkfile"/>
              </a:rPr>
              <a:t>данни</a:t>
            </a:r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тук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76890"/>
              </p:ext>
            </p:extLst>
          </p:nvPr>
        </p:nvGraphicFramePr>
        <p:xfrm>
          <a:off x="4355883" y="2290618"/>
          <a:ext cx="8724900" cy="228283"/>
        </p:xfrm>
        <a:graphic>
          <a:graphicData uri="http://schemas.openxmlformats.org/drawingml/2006/table">
            <a:tbl>
              <a:tblPr firstRow="1" firstCol="1" bandRow="1"/>
              <a:tblGrid>
                <a:gridCol w="8724900">
                  <a:extLst>
                    <a:ext uri="{9D8B030D-6E8A-4147-A177-3AD203B41FA5}">
                      <a16:colId xmlns:a16="http://schemas.microsoft.com/office/drawing/2014/main" val="2283891347"/>
                    </a:ext>
                  </a:extLst>
                </a:gridCol>
              </a:tblGrid>
              <a:tr h="179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И ДОСТАВКИ НА ЕЛЕКТРИЧЕСКА ЕНЕРГИЯ ЗА 2018 ГОДИНА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918114"/>
                  </a:ext>
                </a:extLst>
              </a:tr>
            </a:tbl>
          </a:graphicData>
        </a:graphic>
      </p:graphicFrame>
      <p:sp>
        <p:nvSpPr>
          <p:cNvPr id="7" name="Content Placeholder 3">
            <a:hlinkClick r:id="rId2" action="ppaction://hlinkfile"/>
          </p:cNvPr>
          <p:cNvSpPr txBox="1">
            <a:spLocks/>
          </p:cNvSpPr>
          <p:nvPr/>
        </p:nvSpPr>
        <p:spPr>
          <a:xfrm>
            <a:off x="415636" y="2995919"/>
            <a:ext cx="3773399" cy="3970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по- конкретни </a:t>
            </a:r>
            <a:r>
              <a:rPr lang="bg-BG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4" action="ppaction://hlinkfile"/>
              </a:rPr>
              <a:t>данни</a:t>
            </a:r>
            <a:r>
              <a:rPr lang="bg-BG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тук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40426"/>
              </p:ext>
            </p:extLst>
          </p:nvPr>
        </p:nvGraphicFramePr>
        <p:xfrm>
          <a:off x="4439010" y="3080293"/>
          <a:ext cx="8724900" cy="228283"/>
        </p:xfrm>
        <a:graphic>
          <a:graphicData uri="http://schemas.openxmlformats.org/drawingml/2006/table">
            <a:tbl>
              <a:tblPr firstRow="1" firstCol="1" bandRow="1"/>
              <a:tblGrid>
                <a:gridCol w="8724900">
                  <a:extLst>
                    <a:ext uri="{9D8B030D-6E8A-4147-A177-3AD203B41FA5}">
                      <a16:colId xmlns:a16="http://schemas.microsoft.com/office/drawing/2014/main" val="2283891347"/>
                    </a:ext>
                  </a:extLst>
                </a:gridCol>
              </a:tblGrid>
              <a:tr h="179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НЕРГИЙНА</a:t>
                      </a:r>
                      <a:r>
                        <a:rPr lang="bg-BG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ЗАВИСИМОСТ В %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918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6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Население на БЪЛГАРИЯ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974735"/>
            <a:ext cx="9784080" cy="4206240"/>
          </a:xfrm>
        </p:spPr>
        <p:txBody>
          <a:bodyPr/>
          <a:lstStyle/>
          <a:p>
            <a:r>
              <a:rPr lang="bg-BG" sz="2000" dirty="0">
                <a:latin typeface="Times New Roman"/>
                <a:ea typeface="Times New Roman"/>
                <a:cs typeface="Times New Roman"/>
                <a:sym typeface="Times New Roman"/>
              </a:rPr>
              <a:t>Население на страната - 6,975761 (2019</a:t>
            </a:r>
            <a:r>
              <a:rPr lang="bg-BG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60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% от всички записани учащи, които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получават основно образование -  87.442</a:t>
            </a:r>
            <a:endParaRPr lang="ru-RU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60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Ниво на смъртност - 5/1000 раждания </a:t>
            </a:r>
            <a:endParaRPr lang="ru-RU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60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% 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от населението, който живее с под 2$ на ден </a:t>
            </a:r>
            <a:r>
              <a:rPr lang="bg-BG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– около 40%</a:t>
            </a:r>
            <a:endParaRPr lang="ru-RU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60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Страната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ни заема 52 място с резултат 0,812 в списъка от 189 държави по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Индекс на човешко развитие (Human Development Index). Това се казва в Доклада за развитие на човечеството за 2019 г., изготвен от Програмата за развитие на ООН (ПРООН) и характеризиращ човешкото развитие в света въз основа на показателите за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2018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ru-RU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60"/>
            </a:pPr>
            <a:endParaRPr lang="ru-RU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60"/>
            </a:pPr>
            <a:endParaRPr lang="ru-RU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5608367" y="3027680"/>
            <a:ext cx="299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по- конкретни </a:t>
            </a:r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" action="ppaction://hlinkfile"/>
              </a:rPr>
              <a:t>данни</a:t>
            </a:r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тук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074" name="Picture 2" descr="Пони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Флаг на Българ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ID8192" dirty="0" smtClean="0"/>
              <a:t>”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 държавата с най-проблематичния медиен климат в ЕС. Това показва Индексът за свобода на пресата за 2020 година на "Репортери без граници", който обхваща 180 държави. В него България заема 111-то място. На 110-то е Гвинея. А на 112-то място се нарежда Непал</a:t>
            </a:r>
            <a:r>
              <a:rPr lang="ru-RU" dirty="0" smtClean="0"/>
              <a:t>.</a:t>
            </a:r>
            <a:r>
              <a:rPr lang="LID8192" dirty="0" smtClean="0"/>
              <a:t>”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609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92" y="247230"/>
            <a:ext cx="11487844" cy="1508760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LID819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ПРОДЪЛЖИТЕЛНОСТ НА ЖИВОТА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hlinkClick r:id="rId2" action="ppaction://hlinkfile"/>
          </p:cNvPr>
          <p:cNvSpPr>
            <a:spLocks noGrp="1"/>
          </p:cNvSpPr>
          <p:nvPr>
            <p:ph idx="1"/>
          </p:nvPr>
        </p:nvSpPr>
        <p:spPr>
          <a:xfrm>
            <a:off x="774901" y="2020916"/>
            <a:ext cx="380520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по- конкретни </a:t>
            </a:r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" action="ppaction://hlinkfile"/>
              </a:rPr>
              <a:t>данни</a:t>
            </a:r>
            <a:r>
              <a:rPr lang="bg-BG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тук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70" y="2020916"/>
            <a:ext cx="6356677" cy="3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LID819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ovid19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 здравеопазването и образованието в тежко положение.</a:t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направено от мен проучване за нагласата на студентите към онлайн обучението стигнах до следните изводи.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hlinkClick r:id="rId2" action="ppaction://hlinkfile"/>
          </p:cNvPr>
          <p:cNvSpPr txBox="1">
            <a:spLocks/>
          </p:cNvSpPr>
          <p:nvPr/>
        </p:nvSpPr>
        <p:spPr>
          <a:xfrm>
            <a:off x="6215120" y="2648988"/>
            <a:ext cx="3805208" cy="3970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по- конкретни </a:t>
            </a:r>
            <a:r>
              <a:rPr lang="bg-BG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" action="ppaction://hlinkpres?slideindex=1&amp;slidetitle="/>
              </a:rPr>
              <a:t>данни</a:t>
            </a:r>
            <a:r>
              <a:rPr lang="bg-BG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тук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2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Бвп</a:t>
            </a: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144"/>
            <a:ext cx="9660053" cy="2475185"/>
          </a:xfrm>
        </p:spPr>
      </p:pic>
      <p:sp>
        <p:nvSpPr>
          <p:cNvPr id="3" name="TextBox 2"/>
          <p:cNvSpPr txBox="1"/>
          <p:nvPr/>
        </p:nvSpPr>
        <p:spPr>
          <a:xfrm>
            <a:off x="1202919" y="4747490"/>
            <a:ext cx="7675419" cy="73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92" y="3409773"/>
            <a:ext cx="5994708" cy="34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БВП</a:t>
            </a:r>
            <a:endParaRPr lang="bg-BG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02919" y="2011680"/>
            <a:ext cx="978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През 2019 г. брутният вътрешен продукт на България нараства в реално изражение с 3,4%, като за пета поредна година ръстът надхвърля 3%. В номинално изражение стойността му достига 118,7 млрд. лева, или с 8,2% по-висока от стойността през предходната година. Водещ фактор е крайното потребление, което нараства с 5,7% спрямо 2018 г., докато формирането на основен капитал отчита далеч по-скромен реален ръст от 2,2%. От средата на 2019 г. се наблюдава известно забавяне на реалния ръст на БВП до 3,2% и 3,1%, което в голяма степен се дължи на влошената външна среда и вече започнало забавяне на глобалната икономика.“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Предистория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04044"/>
            <a:ext cx="9784080" cy="4206240"/>
          </a:xfrm>
        </p:spPr>
        <p:txBody>
          <a:bodyPr>
            <a:normAutofit lnSpcReduction="10000"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политическите събития през края на 80те и началото на 90те години на 20 век, страната изпада в социално икономическа криза. </a:t>
            </a: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Съветът за икономическа помощ на страните от източния блок (СИВ) се разпада.(1987-1988)България вече не може и да разчита на финансова помощ от СССР, което води до увеличаване на външния дълг на страната. 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Положителна промяна се забелязва  едва през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 г., когато БВП на страната нараства за първи път след 1988 и инфлацията спада от 122% през 1994 до 32,9% през 1995.</a:t>
            </a: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259" y="325262"/>
            <a:ext cx="129246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Жизнен стандарт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България е последна по жизнен стандарт в Европейския съюз</a:t>
            </a:r>
            <a:r>
              <a:rPr lang="en-US" dirty="0" smtClean="0"/>
              <a:t> </a:t>
            </a:r>
            <a:r>
              <a:rPr lang="bg-BG" dirty="0" smtClean="0"/>
              <a:t> и по БВП на глава от населението</a:t>
            </a:r>
            <a:r>
              <a:rPr lang="en-US" dirty="0" smtClean="0"/>
              <a:t>. </a:t>
            </a:r>
            <a:r>
              <a:rPr lang="bg-BG" dirty="0" smtClean="0"/>
              <a:t>За състоянието на тези два показателя допринасят ниския корпоративен данък, сивата икономика и лошата фискална политика.</a:t>
            </a: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България е и с най-ниска минимална работна заплата в ЕС, което е немислимо за страна в „ чакалнята на Евро зоната“.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685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Екология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755" y="1882370"/>
            <a:ext cx="9784080" cy="476781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г. София, както и Русе, Бургас, Варна, са в групата на градовете с умерено замърсяване на въздуха с фини прахови частици, в която попадат повечето градове в Централна, Източна и Югоизточна Европа, Северна Африка, както и обширни части от Азия.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класира на 467-мо място в световното подреждане на градовете с най-мръсен въздух, в което са включени 4 744 града, с 27,5 микрограма на куб. м фини прахови частици средногодишно. През 2019 г. е измерена концентрация от 26,8 микрограма на куб. м, през 2018 г. – 28,2 микрограма, а през 2017 г. – 20,8 микрограма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Русе е на 879-то място със средногодишно замърсяване от 19,4 микрограма на куб. м фини прахови частици през 2020 г. Данните сочат, че замърсяването там намалява – през 2017 г. концентрацията на фините прахови частици е достигала 25,4 микрограма на куб. 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Варна е на 1380-то място в класацията с 14,9 микрограма фини прахови частици на куб. метър, като през 2017 г. градът е бил в групата на градовете с добро качество на въздуха – с 12 микрограма концентрация на куб. метър. Оттогава ситуацията се влошава.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Бургас е на 1019-то място със 17,8 микрограма фини прахови частици на куб. метър, поддържайки относително стабилна концентрация в последните години.</a:t>
            </a:r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33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2036"/>
            <a:ext cx="12192001" cy="6698857"/>
          </a:xfrm>
        </p:spPr>
      </p:pic>
    </p:spTree>
    <p:extLst>
      <p:ext uri="{BB962C8B-B14F-4D97-AF65-F5344CB8AC3E}">
        <p14:creationId xmlns:p14="http://schemas.microsoft.com/office/powerpoint/2010/main" val="38964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74" y="-94515"/>
            <a:ext cx="9784080" cy="1508760"/>
          </a:xfrm>
        </p:spPr>
        <p:txBody>
          <a:bodyPr/>
          <a:lstStyle/>
          <a:p>
            <a:r>
              <a:rPr lang="bg-BG" dirty="0" smtClean="0"/>
              <a:t>Управление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74" y="801717"/>
            <a:ext cx="9784080" cy="4206240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>
                <a:solidFill>
                  <a:srgbClr val="242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04.04.2021 се проведоха избори за 45то народно събрание и резултатите са противоречиви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4" y="1857946"/>
            <a:ext cx="4422026" cy="4603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535" y="1890301"/>
            <a:ext cx="4664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Имайки в предвид некатегоричната победа на вече управляващата партия и челните места, които страната ни заема в редица негативни класации, не можем да кажем че управлението й е добро.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9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Библеография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70" y="2100601"/>
            <a:ext cx="3466163" cy="2021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8554"/>
          <a:stretch/>
        </p:blipFill>
        <p:spPr>
          <a:xfrm>
            <a:off x="550070" y="4692073"/>
            <a:ext cx="5305786" cy="1440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273" y="2100601"/>
            <a:ext cx="3009900" cy="3619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245" y="2100601"/>
            <a:ext cx="2003016" cy="20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Същинска</a:t>
            </a:r>
            <a:r>
              <a:rPr lang="bg-BG" dirty="0" smtClean="0"/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Въпреки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 привидно положителни промени същинската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социално-политическа криза у нас настъпва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края на 1996 и началото на 1997.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Тогава е отчетена хиперинфлация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която довежда 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срив на валутния курс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 банков фалит.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532" y="284176"/>
            <a:ext cx="129246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 стъпки към подобрение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2919" y="2096655"/>
            <a:ext cx="95204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1997 правителството извършва икономически реформи, подкрепени от световната Банка. Въведен е валутния борд. Икономиката започва постепенно да се стабилизира. Започва приватизиране на държавни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 е отчетен икономически разстеж от 3,5%, а  през 1999 инфлацията в страната е сведена до 6,2%.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477" y="106461"/>
            <a:ext cx="129246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 днес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 е страна в източна Европа част от ЕС (2007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 на валутния борд (1997) 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EMR II (2020)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евентуален бъдещ член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(202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Населението на страната е </a:t>
            </a:r>
            <a:r>
              <a:rPr lang="bg-BG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000" dirty="0">
                <a:latin typeface="Times New Roman"/>
                <a:ea typeface="Times New Roman"/>
                <a:cs typeface="Times New Roman"/>
                <a:sym typeface="Times New Roman"/>
              </a:rPr>
              <a:t>6,975761 (</a:t>
            </a:r>
            <a:r>
              <a:rPr lang="bg-BG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2019)</a:t>
            </a:r>
          </a:p>
          <a:p>
            <a:r>
              <a:rPr lang="bg-BG" dirty="0" smtClean="0">
                <a:latin typeface="Times New Roman"/>
                <a:ea typeface="Times New Roman"/>
                <a:cs typeface="Times New Roman"/>
                <a:sym typeface="Times New Roman"/>
              </a:rPr>
              <a:t>Страната е последна по БВП за глава от населението в ЕС </a:t>
            </a:r>
          </a:p>
          <a:p>
            <a:r>
              <a:rPr lang="bg-BG" dirty="0">
                <a:latin typeface="Times New Roman"/>
                <a:ea typeface="Times New Roman"/>
                <a:cs typeface="Times New Roman"/>
              </a:rPr>
              <a:t>В наши дни страната е сравнително индустриализирана, </a:t>
            </a:r>
            <a:r>
              <a:rPr lang="bg-BG" dirty="0" smtClean="0">
                <a:latin typeface="Times New Roman"/>
                <a:ea typeface="Times New Roman"/>
                <a:cs typeface="Times New Roman"/>
              </a:rPr>
              <a:t>със сравнително високо </a:t>
            </a:r>
            <a:r>
              <a:rPr lang="bg-BG" dirty="0">
                <a:latin typeface="Times New Roman"/>
                <a:ea typeface="Times New Roman"/>
                <a:cs typeface="Times New Roman"/>
              </a:rPr>
              <a:t>развитие в  частния сектор и с не много действащи стратегически държавни предприятия</a:t>
            </a:r>
            <a:r>
              <a:rPr lang="bg-BG" sz="2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bg-BG" sz="2400" dirty="0"/>
              <a:t/>
            </a:r>
            <a:br>
              <a:rPr lang="bg-BG" sz="2400" dirty="0"/>
            </a:b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50" y="325262"/>
            <a:ext cx="129246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Производство и потребление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преминаването на България от планова към пазарна икономика, производството в страната, което до момента е било изцяло от стратегически държавни предприятия значително намалява.</a:t>
            </a:r>
            <a:r>
              <a:rPr lang="LID819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това спомага и последвалата икономическа криза.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Към 31 декември 2016 Агенцията за приватизация и следприватизационен контрол (АПСК) публикува отчет, според който: „ Биват продадени  дялове и акции от 5278 държавни предприятия – 2939 цели предприятия и 2339 обособени части. Извършени са 4253 продажби на миноритарни пакети и 20 продажби на имоти – частна държавна собственост. Общият финансов ефект от сключените сделки възлиза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552 млн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ID819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</a:t>
            </a:r>
            <a:r>
              <a:rPr lang="LID819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сумата влизат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плащания по сделките, поети или изплатени задължения от купувачите, поети ангажименти за инвестиции.</a:t>
            </a:r>
          </a:p>
          <a:p>
            <a:pPr algn="just"/>
            <a:endParaRPr lang="LID8192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 и как е купил държавната  собственост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Приватизационни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са сключвани от следните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органи:Агенцията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приватизация (след 2009 – Агенция за приватизация и следприватизационен контрол); министерства; ведомства; общински съвети. Действията на посочените органи са нормирани от двата закона (ЗППДОБП), след 2002 г. преименуван на „Закон за приватизация и следприватизационен контрол“ (ЗПСК) и от свързаните с тях около 30 наредби и правилници. Според чуждестранни консултанти и анализатори българската приватизация е протекла като свръх регламентирана.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Според отчетите на НСИ до 2004 купувачите по вид са: приватизационни фондове, чуждестранни лица, работническо мениджърски дружества,  РМД на работници и служители и други лица с преференции, наематели и арендатори с  договори отпреди 1993 и 2432 други.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944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8" name="Content Placeholder 7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86539"/>
              </p:ext>
            </p:extLst>
          </p:nvPr>
        </p:nvGraphicFramePr>
        <p:xfrm>
          <a:off x="-2300" y="0"/>
          <a:ext cx="121943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resentation" r:id="rId3" imgW="6094535" imgH="3427323" progId="PowerPoint.Show.12">
                  <p:embed/>
                </p:oleObj>
              </mc:Choice>
              <mc:Fallback>
                <p:oleObj name="Presentation" r:id="rId3" imgW="6094535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300" y="0"/>
                        <a:ext cx="121943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18836"/>
            <a:ext cx="6982691" cy="1174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84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икономически сектори</a:t>
            </a:r>
            <a:endParaRPr lang="bg-B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77711"/>
              </p:ext>
            </p:extLst>
          </p:nvPr>
        </p:nvGraphicFramePr>
        <p:xfrm>
          <a:off x="0" y="1792936"/>
          <a:ext cx="6165706" cy="338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39709" y="3326705"/>
            <a:ext cx="328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4" name="TextBox 13"/>
          <p:cNvSpPr txBox="1"/>
          <p:nvPr/>
        </p:nvSpPr>
        <p:spPr>
          <a:xfrm>
            <a:off x="7015018" y="3126432"/>
            <a:ext cx="328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Области на Услугите: София, Варна, Бургас</a:t>
            </a:r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7015018" y="2082800"/>
            <a:ext cx="328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Индустриални области- Стара Загора, Софийска област, Враца и Габрово</a:t>
            </a:r>
            <a:endParaRPr lang="bg-BG" dirty="0"/>
          </a:p>
        </p:txBody>
      </p:sp>
      <p:sp>
        <p:nvSpPr>
          <p:cNvPr id="16" name="TextBox 15"/>
          <p:cNvSpPr txBox="1"/>
          <p:nvPr/>
        </p:nvSpPr>
        <p:spPr>
          <a:xfrm>
            <a:off x="7015017" y="3975281"/>
            <a:ext cx="328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Земеделски области </a:t>
            </a:r>
            <a:r>
              <a:rPr lang="ru-RU" dirty="0"/>
              <a:t>Силистра, Видин, Монтана, Разград, Добрич, Кърджали, Търговище, Шумен и Ямбол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823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17442</TotalTime>
  <Words>1131</Words>
  <Application>Microsoft Office PowerPoint</Application>
  <PresentationFormat>Widescreen</PresentationFormat>
  <Paragraphs>73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Corbel</vt:lpstr>
      <vt:lpstr>Times New Roman</vt:lpstr>
      <vt:lpstr>Wingdings</vt:lpstr>
      <vt:lpstr>Banded</vt:lpstr>
      <vt:lpstr>Presentation</vt:lpstr>
      <vt:lpstr>УСТОЙЧИВО РАЗВИТИЕ НА бЪЛГАРИЯ</vt:lpstr>
      <vt:lpstr>Предистория</vt:lpstr>
      <vt:lpstr>Същинска криза </vt:lpstr>
      <vt:lpstr>Първи стъпки към подобрение</vt:lpstr>
      <vt:lpstr>България днес</vt:lpstr>
      <vt:lpstr>Производство и потребление </vt:lpstr>
      <vt:lpstr>Кой и как е купил държавната  собственост</vt:lpstr>
      <vt:lpstr>PowerPoint Presentation</vt:lpstr>
      <vt:lpstr>Основни икономически сектори</vt:lpstr>
      <vt:lpstr>Потребление</vt:lpstr>
      <vt:lpstr>ПОТРЕБЛЕНИЕ след covid</vt:lpstr>
      <vt:lpstr>Енергетика</vt:lpstr>
      <vt:lpstr>Доставки на енергия</vt:lpstr>
      <vt:lpstr>Население на БЪЛГАРИЯ</vt:lpstr>
      <vt:lpstr>PowerPoint Presentation</vt:lpstr>
      <vt:lpstr>образование и ПРОДЪЛЖИТЕЛНОСТ НА ЖИВОТА</vt:lpstr>
      <vt:lpstr>PowerPoint Presentation</vt:lpstr>
      <vt:lpstr>Бвп</vt:lpstr>
      <vt:lpstr>БВП</vt:lpstr>
      <vt:lpstr>Жизнен стандарт </vt:lpstr>
      <vt:lpstr>Екология</vt:lpstr>
      <vt:lpstr>PowerPoint Presentation</vt:lpstr>
      <vt:lpstr>PowerPoint Presentation</vt:lpstr>
      <vt:lpstr>Управление</vt:lpstr>
      <vt:lpstr>Библеография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„Икономически предизвикателства пред България (2021-2023 г.) – устойчивост и рискове“</dc:title>
  <dc:creator>Lidia Zhivkova</dc:creator>
  <cp:lastModifiedBy>Windows User</cp:lastModifiedBy>
  <cp:revision>47</cp:revision>
  <dcterms:created xsi:type="dcterms:W3CDTF">2021-04-07T15:49:08Z</dcterms:created>
  <dcterms:modified xsi:type="dcterms:W3CDTF">2021-04-29T11:14:47Z</dcterms:modified>
</cp:coreProperties>
</file>