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62" r:id="rId3"/>
    <p:sldId id="276" r:id="rId4"/>
    <p:sldId id="277" r:id="rId5"/>
    <p:sldId id="280" r:id="rId6"/>
    <p:sldId id="281" r:id="rId7"/>
    <p:sldId id="283" r:id="rId8"/>
    <p:sldId id="284" r:id="rId9"/>
    <p:sldId id="290" r:id="rId10"/>
    <p:sldId id="298" r:id="rId1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FC"/>
    <a:srgbClr val="7A005E"/>
    <a:srgbClr val="7A007A"/>
    <a:srgbClr val="66005E"/>
    <a:srgbClr val="7A00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61" autoAdjust="0"/>
    <p:restoredTop sz="94660"/>
  </p:normalViewPr>
  <p:slideViewPr>
    <p:cSldViewPr snapToGrid="0">
      <p:cViewPr>
        <p:scale>
          <a:sx n="79" d="100"/>
          <a:sy n="79" d="100"/>
        </p:scale>
        <p:origin x="-10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778B1FD-425A-4C45-BD03-3A9CC98BB4E0}" type="datetimeFigureOut">
              <a:rPr lang="bg-BG"/>
              <a:pPr>
                <a:defRPr/>
              </a:pPr>
              <a:t>19.4.2021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9584093-0025-4C31-AEEE-3BF77C6A2B3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5512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25" y="4022725"/>
            <a:ext cx="639127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980000" y="396000"/>
            <a:ext cx="10212000" cy="377825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6370638"/>
            <a:ext cx="9917113" cy="346075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3000">
                <a:srgbClr val="7A005F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1930" y="2067200"/>
            <a:ext cx="9198320" cy="1324800"/>
          </a:xfrm>
        </p:spPr>
        <p:txBody>
          <a:bodyPr/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altLang="en-US" dirty="0" smtClean="0"/>
              <a:t>Въведете заглавие на презентацията</a:t>
            </a:r>
            <a:endParaRPr lang="en-US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5A7E9D5-EB29-4BA1-9211-313307DFE9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A70C070-F159-4AC9-853C-A085328B4930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0"/>
            <a:ext cx="1188000" cy="1916129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2730" y="3448038"/>
            <a:ext cx="9206742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dirty="0" smtClean="0"/>
              <a:t>Въведете подзаглавие на презентацията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3757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 smtClean="0"/>
              <a:t>Първо ниво текст, колона едно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757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 smtClean="0"/>
              <a:t>Първо ниво текст, колона две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17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bg-BG" dirty="0" smtClean="0"/>
              <a:t>Първо ниво текст, колона едно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bg-BG" dirty="0" smtClean="0"/>
              <a:t>Първо ниво текст, колона две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2" name="TextBox 11"/>
          <p:cNvSpPr txBox="1"/>
          <p:nvPr userDrawn="1"/>
        </p:nvSpPr>
        <p:spPr>
          <a:xfrm>
            <a:off x="3239396" y="6150690"/>
            <a:ext cx="6731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СОФИЙСКИ УНИВЕРСИТЕТ </a:t>
            </a:r>
            <a:r>
              <a:rPr lang="en-US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“</a:t>
            </a:r>
            <a:r>
              <a:rPr lang="ru-RU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</a:t>
            </a:r>
            <a:r>
              <a:rPr lang="bg-BG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в</a:t>
            </a:r>
            <a:r>
              <a:rPr lang="ru-RU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. КЛИМЕНТ ОХРИДСКИ</a:t>
            </a:r>
            <a:r>
              <a:rPr lang="en-US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”</a:t>
            </a:r>
            <a:endParaRPr lang="en-US" sz="1500" dirty="0">
              <a:solidFill>
                <a:srgbClr val="7A005E"/>
              </a:solidFill>
              <a:latin typeface="SP Trajan2ML" panose="0200050507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623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2064190"/>
            <a:ext cx="5157787" cy="5975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dirty="0" smtClean="0"/>
              <a:t>Подзаглавие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679826"/>
            <a:ext cx="5157787" cy="3509837"/>
          </a:xfrm>
        </p:spPr>
        <p:txBody>
          <a:bodyPr/>
          <a:lstStyle/>
          <a:p>
            <a:pPr lvl="0"/>
            <a:r>
              <a:rPr lang="bg-BG" dirty="0" smtClean="0"/>
              <a:t>Първо ниво текст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64190"/>
            <a:ext cx="5183188" cy="6156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dirty="0" smtClean="0"/>
              <a:t>Подзаглавие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679826"/>
            <a:ext cx="5183188" cy="3509837"/>
          </a:xfrm>
        </p:spPr>
        <p:txBody>
          <a:bodyPr/>
          <a:lstStyle/>
          <a:p>
            <a:pPr lvl="0"/>
            <a:r>
              <a:rPr lang="bg-BG" dirty="0" smtClean="0"/>
              <a:t>Първо ниво текст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8371317-6240-4826-B33E-FC206F64A259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2CEC902-E1F8-4C04-921F-24D31A9D67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0"/>
            <a:ext cx="1116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892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dirty="0" smtClean="0"/>
              <a:t>Подзаглавие 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19860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 smtClean="0"/>
              <a:t>Първо ниво текст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dirty="0" smtClean="0"/>
              <a:t>Подзаглавие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19860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bg-BG" dirty="0" smtClean="0"/>
              <a:t>Първо ниво текст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288000"/>
            <a:ext cx="10517188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602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135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dirty="0" smtClean="0"/>
              <a:t>Подзаглавие 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437475"/>
            <a:ext cx="5157787" cy="31986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bg-BG" dirty="0" smtClean="0"/>
              <a:t>Първо ниво текст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135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dirty="0" smtClean="0"/>
              <a:t>Подзаглавие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437475"/>
            <a:ext cx="5183188" cy="319860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bg-BG" dirty="0" smtClean="0"/>
              <a:t>Първо ниво текст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7188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239396" y="6150690"/>
            <a:ext cx="6731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СОФИЙСКИ УНИВЕРСИТЕТ </a:t>
            </a:r>
            <a:r>
              <a:rPr lang="en-US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“</a:t>
            </a:r>
            <a:r>
              <a:rPr lang="ru-RU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</a:t>
            </a:r>
            <a:r>
              <a:rPr lang="bg-BG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в</a:t>
            </a:r>
            <a:r>
              <a:rPr lang="ru-RU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. КЛИМЕНТ ОХРИДСКИ</a:t>
            </a:r>
            <a:r>
              <a:rPr lang="en-US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”</a:t>
            </a:r>
            <a:endParaRPr lang="en-US" sz="1500" dirty="0">
              <a:solidFill>
                <a:srgbClr val="7A005E"/>
              </a:solidFill>
              <a:latin typeface="SP Trajan2ML" panose="0200050507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010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094CAF8-503C-47FB-86BA-0D1DFFCD6E53}" type="datetimeFigureOut">
              <a:rPr lang="en-US" smtClean="0"/>
              <a:pPr>
                <a:defRPr/>
              </a:pPr>
              <a:t>4/19/2021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2C75319-91FF-41E2-95BE-8339CC46B6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0"/>
            <a:ext cx="1116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321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487685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601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487685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239396" y="6150690"/>
            <a:ext cx="6731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СОФИЙСКИ УНИВЕРСИТЕТ </a:t>
            </a:r>
            <a:r>
              <a:rPr lang="en-US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“</a:t>
            </a:r>
            <a:r>
              <a:rPr lang="ru-RU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</a:t>
            </a:r>
            <a:r>
              <a:rPr lang="bg-BG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в</a:t>
            </a:r>
            <a:r>
              <a:rPr lang="ru-RU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. КЛИМЕНТ ОХРИДСКИ</a:t>
            </a:r>
            <a:r>
              <a:rPr lang="en-US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”</a:t>
            </a:r>
            <a:endParaRPr lang="en-US" sz="1500" dirty="0">
              <a:solidFill>
                <a:srgbClr val="7A005E"/>
              </a:solidFill>
              <a:latin typeface="SP Trajan2ML" panose="0200050507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507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и заглавен надпис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457200"/>
            <a:ext cx="6172200" cy="512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dirty="0" smtClean="0"/>
              <a:t>Първо ниво текст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dirty="0" smtClean="0"/>
              <a:t>Въведете текст</a:t>
            </a:r>
            <a:endParaRPr lang="en-US" dirty="0" smtClean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6315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и заглавен надпис, вариант 2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457200"/>
            <a:ext cx="6172200" cy="512640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dirty="0" smtClean="0"/>
              <a:t>Първо ниво текст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dirty="0" smtClean="0"/>
              <a:t>Въведете текст</a:t>
            </a:r>
            <a:endParaRPr lang="en-US" dirty="0" smtClean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6" name="TextBox 15"/>
          <p:cNvSpPr txBox="1"/>
          <p:nvPr userDrawn="1"/>
        </p:nvSpPr>
        <p:spPr>
          <a:xfrm>
            <a:off x="3239396" y="6150690"/>
            <a:ext cx="6731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СОФИЙСКИ УНИВЕРСИТЕТ </a:t>
            </a:r>
            <a:r>
              <a:rPr lang="en-US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“</a:t>
            </a:r>
            <a:r>
              <a:rPr lang="ru-RU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</a:t>
            </a:r>
            <a:r>
              <a:rPr lang="bg-BG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в</a:t>
            </a:r>
            <a:r>
              <a:rPr lang="ru-RU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. КЛИМЕНТ ОХРИДСКИ</a:t>
            </a:r>
            <a:r>
              <a:rPr lang="en-US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”</a:t>
            </a:r>
            <a:endParaRPr lang="en-US" sz="1500" dirty="0">
              <a:solidFill>
                <a:srgbClr val="7A005E"/>
              </a:solidFill>
              <a:latin typeface="SP Trajan2ML" panose="0200050507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69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980001" y="396000"/>
            <a:ext cx="10212000" cy="377825"/>
          </a:xfrm>
          <a:prstGeom prst="rect">
            <a:avLst/>
          </a:prstGeom>
          <a:solidFill>
            <a:srgbClr val="7A00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67664" y="2068038"/>
            <a:ext cx="9106373" cy="1701800"/>
          </a:xfrm>
        </p:spPr>
        <p:txBody>
          <a:bodyPr/>
          <a:lstStyle>
            <a:lvl1pPr algn="ctr"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 на презентацията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67664" y="3861913"/>
            <a:ext cx="9105578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dirty="0" smtClean="0"/>
              <a:t>Въведете подзаглавие на презентацията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C241BC1-5301-4EEE-8B05-8D7F51090A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B2A40B2D-FD06-4F0F-924C-D3ADBDBAB051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0"/>
            <a:ext cx="1188000" cy="191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90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 smtClean="0"/>
              <a:t>Първо ниво текст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B7CAB73-F53A-45C4-8CBB-336032A861D6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45C7B92-A2BF-472D-9B9A-592914C494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59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ен слйа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 smtClean="0"/>
              <a:t>Първо ниво текст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F3A7360-110C-4BF0-886E-AC180DCFE887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5CC68C64-99B7-4BAF-B12F-2CB82301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4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502875" y="2073988"/>
            <a:ext cx="9165125" cy="1701800"/>
          </a:xfrm>
        </p:spPr>
        <p:txBody>
          <a:bodyPr/>
          <a:lstStyle>
            <a:lvl1pPr algn="ctr"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 на презентацията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2875" y="3867863"/>
            <a:ext cx="9165125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dirty="0" smtClean="0"/>
              <a:t>Въведете подзаглавие на презентацията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036627" y="1343474"/>
            <a:ext cx="5153025" cy="378308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bg-BG" dirty="0" smtClean="0"/>
              <a:t>Въведи факултет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7096990-C7C4-4A58-ADF0-508A4600D8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0348EC0-553A-4415-91F3-2829AECF395B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00" y="468000"/>
            <a:ext cx="1864714" cy="1080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2475448" y="1071495"/>
            <a:ext cx="9716552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914" y="1072800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951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378663"/>
            <a:ext cx="9144000" cy="1701800"/>
          </a:xfrm>
        </p:spPr>
        <p:txBody>
          <a:bodyPr/>
          <a:lstStyle>
            <a:lvl1pPr algn="ctr"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 на презентацията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72538"/>
            <a:ext cx="9144000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dirty="0" smtClean="0"/>
              <a:t>Въведете подзаглавие на презентацията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88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5">
    <p:bg>
      <p:bgPr>
        <a:solidFill>
          <a:srgbClr val="7A00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306096" y="2486383"/>
            <a:ext cx="9603330" cy="1701800"/>
          </a:xfrm>
        </p:spPr>
        <p:txBody>
          <a:bodyPr/>
          <a:lstStyle>
            <a:lvl1pPr algn="ctr">
              <a:defRPr sz="48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 на презентацията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06096" y="4214324"/>
            <a:ext cx="9603330" cy="1109662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dirty="0" smtClean="0"/>
              <a:t>Въведете подзаглавие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B5D6F64-6575-4CC4-85BB-6F9C36DA36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3397C399-7257-482B-B2AA-D505EAB30C0E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468001"/>
            <a:ext cx="1188000" cy="191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03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ие и съдържан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0"/>
            <a:ext cx="1116000" cy="180000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2055137"/>
            <a:ext cx="10515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 smtClean="0"/>
              <a:t>Първо ниво текст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98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757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 smtClean="0"/>
              <a:t>Първо ниво текст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69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bg-BG" dirty="0" smtClean="0"/>
              <a:t>Първо ниво текст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TextBox 3"/>
          <p:cNvSpPr txBox="1"/>
          <p:nvPr userDrawn="1"/>
        </p:nvSpPr>
        <p:spPr>
          <a:xfrm>
            <a:off x="3239396" y="6150690"/>
            <a:ext cx="6731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СОФИЙСКИ УНИВЕРСИТЕТ </a:t>
            </a:r>
            <a:r>
              <a:rPr lang="en-US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“</a:t>
            </a:r>
            <a:r>
              <a:rPr lang="ru-RU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</a:t>
            </a:r>
            <a:r>
              <a:rPr lang="bg-BG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в</a:t>
            </a:r>
            <a:r>
              <a:rPr lang="ru-RU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. КЛИМЕНТ ОХРИДСКИ</a:t>
            </a:r>
            <a:r>
              <a:rPr lang="en-US" sz="1500" b="1" i="0" kern="1200" dirty="0" smtClean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”</a:t>
            </a:r>
            <a:endParaRPr lang="en-US" sz="1500" dirty="0">
              <a:solidFill>
                <a:srgbClr val="7A005E"/>
              </a:solidFill>
              <a:latin typeface="SP Trajan2ML" panose="0200050507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36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2055137"/>
            <a:ext cx="5181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 smtClean="0"/>
              <a:t>Първо ниво текст, колона едно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2055137"/>
            <a:ext cx="5181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 smtClean="0"/>
              <a:t>Първо ниво текст, колона две</a:t>
            </a:r>
            <a:endParaRPr lang="en-US" dirty="0" smtClean="0"/>
          </a:p>
          <a:p>
            <a:pPr lvl="1"/>
            <a:r>
              <a:rPr lang="bg-BG" dirty="0" smtClean="0"/>
              <a:t>Второ ниво текст</a:t>
            </a:r>
            <a:endParaRPr lang="en-US" dirty="0" smtClean="0"/>
          </a:p>
          <a:p>
            <a:pPr lvl="2"/>
            <a:r>
              <a:rPr lang="bg-BG" dirty="0" smtClean="0"/>
              <a:t>Трето ниво текст</a:t>
            </a:r>
            <a:endParaRPr lang="en-US" dirty="0" smtClean="0"/>
          </a:p>
          <a:p>
            <a:pPr lvl="3"/>
            <a:r>
              <a:rPr lang="bg-BG" dirty="0" smtClean="0"/>
              <a:t>Четвърто ниво текст</a:t>
            </a:r>
            <a:endParaRPr lang="en-US" dirty="0" smtClean="0"/>
          </a:p>
          <a:p>
            <a:pPr lvl="4"/>
            <a:r>
              <a:rPr lang="bg-BG" dirty="0" smtClean="0"/>
              <a:t>Пето ниво текст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3200459-167C-4BD5-AF64-74955F0CFBA4}" type="datetimeFigureOut">
              <a:rPr lang="en-US" smtClean="0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66E6706-76CD-4A18-A8A8-F61AA88AE4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 smtClean="0"/>
              <a:t>Въведете заглавие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0"/>
            <a:ext cx="1116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88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38BD84-4C72-4D2D-8A48-54094362EAC5}" type="datetimeFigureOut">
              <a:rPr lang="en-US"/>
              <a:pPr>
                <a:defRPr/>
              </a:pPr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67ACBD-C771-4EA3-9D4D-0DECC3F3A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6" r:id="rId2"/>
    <p:sldLayoutId id="2147483727" r:id="rId3"/>
    <p:sldLayoutId id="2147483739" r:id="rId4"/>
    <p:sldLayoutId id="2147483728" r:id="rId5"/>
    <p:sldLayoutId id="2147483743" r:id="rId6"/>
    <p:sldLayoutId id="2147483729" r:id="rId7"/>
    <p:sldLayoutId id="2147483757" r:id="rId8"/>
    <p:sldLayoutId id="2147483746" r:id="rId9"/>
    <p:sldLayoutId id="2147483756" r:id="rId10"/>
    <p:sldLayoutId id="2147483758" r:id="rId11"/>
    <p:sldLayoutId id="2147483749" r:id="rId12"/>
    <p:sldLayoutId id="2147483759" r:id="rId13"/>
    <p:sldLayoutId id="2147483760" r:id="rId14"/>
    <p:sldLayoutId id="2147483752" r:id="rId15"/>
    <p:sldLayoutId id="2147483755" r:id="rId16"/>
    <p:sldLayoutId id="2147483761" r:id="rId17"/>
    <p:sldLayoutId id="2147483753" r:id="rId18"/>
    <p:sldLayoutId id="2147483762" r:id="rId19"/>
    <p:sldLayoutId id="2147483723" r:id="rId20"/>
    <p:sldLayoutId id="2147483724" r:id="rId2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647" y="946673"/>
            <a:ext cx="9551406" cy="1731981"/>
          </a:xfrm>
        </p:spPr>
        <p:txBody>
          <a:bodyPr/>
          <a:lstStyle/>
          <a:p>
            <a:r>
              <a:rPr lang="bg-BG" sz="3600" dirty="0" smtClean="0"/>
              <a:t/>
            </a:r>
            <a:br>
              <a:rPr lang="bg-BG" sz="3600" dirty="0" smtClean="0"/>
            </a:br>
            <a:r>
              <a:rPr lang="ru-RU" sz="2000" dirty="0"/>
              <a:t>Национална студентска и </a:t>
            </a:r>
            <a:r>
              <a:rPr lang="ru-RU" sz="2000" dirty="0" err="1"/>
              <a:t>докторантска</a:t>
            </a:r>
            <a:r>
              <a:rPr lang="ru-RU" sz="2000" dirty="0"/>
              <a:t> </a:t>
            </a:r>
            <a:r>
              <a:rPr lang="ru-RU" sz="2000" dirty="0" smtClean="0"/>
              <a:t>конференция </a:t>
            </a:r>
            <a:r>
              <a:rPr lang="ru-RU" sz="2000" dirty="0"/>
              <a:t>„Икономически предизвикателства пред България (2021-2023 г</a:t>
            </a:r>
            <a:r>
              <a:rPr lang="ru-RU" sz="2000" dirty="0" smtClean="0"/>
              <a:t>.) – устойчивост </a:t>
            </a:r>
            <a:r>
              <a:rPr lang="ru-RU" sz="2000" dirty="0"/>
              <a:t>и рискове“</a:t>
            </a:r>
            <a:br>
              <a:rPr lang="ru-RU" sz="2000" dirty="0"/>
            </a:br>
            <a:r>
              <a:rPr lang="ru-RU" sz="2000" i="1" dirty="0" smtClean="0"/>
              <a:t>Висше </a:t>
            </a:r>
            <a:r>
              <a:rPr lang="ru-RU" sz="2000" i="1" dirty="0"/>
              <a:t>училище по застраховане и финанси (ВУЗФ)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bg-BG" sz="2400" dirty="0" smtClean="0"/>
              <a:t>СЪВРЕМЕННИ </a:t>
            </a:r>
            <a:r>
              <a:rPr lang="bg-BG" sz="2400" dirty="0" smtClean="0"/>
              <a:t>ПРОЯВЛЕНИЯ НА ПРОТЕКЦИОНИЗМА В СВЕТОВНАТА ИКОНОМИКА</a:t>
            </a:r>
            <a:endParaRPr lang="bg-BG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820" y="4399878"/>
            <a:ext cx="6820348" cy="1857833"/>
          </a:xfrm>
        </p:spPr>
        <p:txBody>
          <a:bodyPr/>
          <a:lstStyle/>
          <a:p>
            <a:pPr algn="just"/>
            <a:r>
              <a:rPr lang="bg-BG" sz="2400" dirty="0" smtClean="0"/>
              <a:t>Автор: Недко Косев</a:t>
            </a:r>
          </a:p>
          <a:p>
            <a:pPr algn="just"/>
            <a:r>
              <a:rPr lang="bg-BG" sz="2400" dirty="0" smtClean="0"/>
              <a:t>Докторант</a:t>
            </a:r>
          </a:p>
          <a:p>
            <a:pPr algn="just"/>
            <a:r>
              <a:rPr lang="bg-BG" sz="2400" dirty="0" smtClean="0"/>
              <a:t>СУ „Св. Климент Охридски“, Стопански факултет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24939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38956" y="2318198"/>
            <a:ext cx="10517188" cy="798490"/>
          </a:xfrm>
        </p:spPr>
        <p:txBody>
          <a:bodyPr/>
          <a:lstStyle/>
          <a:p>
            <a:pPr algn="ctr"/>
            <a:r>
              <a:rPr lang="bg-BG" b="1" dirty="0" smtClean="0"/>
              <a:t>БЛАГОДАРЯ ЗА ВНИМАНИЕТО!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48101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0004"/>
            <a:ext cx="10515600" cy="645459"/>
          </a:xfrm>
        </p:spPr>
        <p:txBody>
          <a:bodyPr/>
          <a:lstStyle/>
          <a:p>
            <a:pPr algn="ctr"/>
            <a:r>
              <a:rPr lang="bg-BG" sz="4000" b="1" dirty="0" smtClean="0"/>
              <a:t>Увод</a:t>
            </a:r>
            <a:r>
              <a:rPr lang="bg-BG" b="1" dirty="0" smtClean="0"/>
              <a:t/>
            </a:r>
            <a:br>
              <a:rPr lang="bg-BG" b="1" dirty="0" smtClean="0"/>
            </a:br>
            <a:endParaRPr lang="bg-B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0310"/>
            <a:ext cx="10515600" cy="2979869"/>
          </a:xfrm>
        </p:spPr>
        <p:txBody>
          <a:bodyPr/>
          <a:lstStyle/>
          <a:p>
            <a:pPr marL="0" indent="0" algn="just">
              <a:buNone/>
            </a:pPr>
            <a:r>
              <a:rPr lang="ru-RU" sz="2500" dirty="0" smtClean="0"/>
              <a:t>	</a:t>
            </a:r>
            <a:r>
              <a:rPr lang="ru-RU" sz="2000" b="1" u="sng" dirty="0" smtClean="0"/>
              <a:t>Целта</a:t>
            </a:r>
            <a:r>
              <a:rPr lang="ru-RU" sz="2000" dirty="0" smtClean="0"/>
              <a:t> </a:t>
            </a:r>
            <a:r>
              <a:rPr lang="ru-RU" sz="2000" dirty="0"/>
              <a:t>на доклада е да се </a:t>
            </a:r>
            <a:r>
              <a:rPr lang="bg-BG" sz="2000" dirty="0" smtClean="0"/>
              <a:t>откроят световни икономически </a:t>
            </a:r>
            <a:r>
              <a:rPr lang="ru-RU" sz="2000" dirty="0" smtClean="0"/>
              <a:t>и </a:t>
            </a:r>
            <a:r>
              <a:rPr lang="ru-RU" sz="2000" dirty="0"/>
              <a:t>геополитически тенденции, засилващи се от пандемията от COVID-19, които обуславят използването на протекционистични практики в международната търговия.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/>
              <a:t>	</a:t>
            </a:r>
            <a:r>
              <a:rPr lang="ru-RU" sz="2000" dirty="0" smtClean="0"/>
              <a:t>Разглежда </a:t>
            </a:r>
            <a:r>
              <a:rPr lang="ru-RU" sz="2000" dirty="0"/>
              <a:t>се тяхното влияние върху установилия се в модерния свят икономически ред и се търси отговор на въпроса по какъв начин пандемията променя проявлението на тези тенденции.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/>
              <a:t>	</a:t>
            </a:r>
            <a:r>
              <a:rPr lang="bg-BG" sz="2000" dirty="0" smtClean="0"/>
              <a:t>Така</a:t>
            </a:r>
            <a:r>
              <a:rPr lang="ru-RU" sz="2000" dirty="0" smtClean="0"/>
              <a:t> се </a:t>
            </a:r>
            <a:r>
              <a:rPr lang="bg-BG" sz="2000" dirty="0" smtClean="0"/>
              <a:t>обосновават новите </a:t>
            </a:r>
            <a:r>
              <a:rPr lang="ru-RU" sz="2000" dirty="0" smtClean="0"/>
              <a:t>измерения на протекционизма в </a:t>
            </a:r>
            <a:r>
              <a:rPr lang="bg-BG" sz="2000" dirty="0" smtClean="0"/>
              <a:t>условията на обективно наложени</a:t>
            </a:r>
            <a:r>
              <a:rPr lang="ru-RU" sz="2000" dirty="0" smtClean="0"/>
              <a:t> физически ограничения пред </a:t>
            </a:r>
            <a:r>
              <a:rPr lang="bg-BG" sz="2000" dirty="0" smtClean="0"/>
              <a:t>външната търговия в съпоставка с неговите класически </a:t>
            </a:r>
            <a:r>
              <a:rPr lang="ru-RU" sz="2000" dirty="0" smtClean="0"/>
              <a:t>проявления</a:t>
            </a:r>
            <a:r>
              <a:rPr lang="ru-RU" sz="2000" dirty="0"/>
              <a:t>. </a:t>
            </a:r>
            <a:endParaRPr lang="bg-BG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638" y="3948056"/>
            <a:ext cx="3730549" cy="2069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9237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5001"/>
            <a:ext cx="10515600" cy="774551"/>
          </a:xfrm>
        </p:spPr>
        <p:txBody>
          <a:bodyPr/>
          <a:lstStyle/>
          <a:p>
            <a:pPr algn="ctr"/>
            <a:r>
              <a:rPr lang="bg-BG" sz="3600" b="1" dirty="0" smtClean="0"/>
              <a:t>Протекционизмът в глобалните икономически процеси</a:t>
            </a:r>
            <a:r>
              <a:rPr lang="en-US" sz="3600" b="1" dirty="0" smtClean="0"/>
              <a:t> </a:t>
            </a:r>
            <a:r>
              <a:rPr lang="bg-BG" sz="3600" b="1" dirty="0" smtClean="0"/>
              <a:t>през последните няколко години</a:t>
            </a:r>
            <a:endParaRPr lang="bg-B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071"/>
            <a:ext cx="10515600" cy="4077529"/>
          </a:xfrm>
        </p:spPr>
        <p:txBody>
          <a:bodyPr/>
          <a:lstStyle/>
          <a:p>
            <a:pPr algn="just"/>
            <a:r>
              <a:rPr lang="bg-BG" sz="2000" b="1" dirty="0" smtClean="0"/>
              <a:t>Преди </a:t>
            </a:r>
            <a:r>
              <a:rPr lang="en-US" sz="2000" b="1" dirty="0" smtClean="0"/>
              <a:t>COVID-19</a:t>
            </a:r>
            <a:r>
              <a:rPr lang="bg-BG" sz="2000" b="1" dirty="0" smtClean="0"/>
              <a:t>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b="1" dirty="0" smtClean="0"/>
              <a:t> </a:t>
            </a:r>
            <a:r>
              <a:rPr lang="bg-BG" sz="2000" dirty="0" smtClean="0"/>
              <a:t>Прекратени </a:t>
            </a:r>
            <a:r>
              <a:rPr lang="bg-BG" sz="2000" dirty="0" smtClean="0"/>
              <a:t>преговори по </a:t>
            </a:r>
            <a:r>
              <a:rPr lang="bg-BG" sz="2000" dirty="0" smtClean="0"/>
              <a:t>Трансатлантическото партньорство за търговия и инвестиции (ТПТИ) от страна на САЩ;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/>
              <a:t> </a:t>
            </a:r>
            <a:r>
              <a:rPr lang="bg-BG" sz="2000" dirty="0" smtClean="0"/>
              <a:t>Предоговаряне на Северноамериканското споразумение за свободна търговия (</a:t>
            </a:r>
            <a:r>
              <a:rPr lang="en-US" sz="2000" dirty="0" smtClean="0"/>
              <a:t>NAFTA)</a:t>
            </a:r>
            <a:r>
              <a:rPr lang="bg-BG" sz="2000" dirty="0" smtClean="0"/>
              <a:t>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/>
              <a:t> </a:t>
            </a:r>
            <a:r>
              <a:rPr lang="bg-BG" sz="2000" dirty="0" smtClean="0"/>
              <a:t>Наложени от САЩ по-високи вносни мита за стоки от ЕС и Китай;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/>
              <a:t> </a:t>
            </a:r>
            <a:r>
              <a:rPr lang="bg-BG" sz="2000" dirty="0" smtClean="0"/>
              <a:t>Подписване на двустранни търговски договори, засягащи и търговията с трети страни. </a:t>
            </a:r>
          </a:p>
          <a:p>
            <a:pPr marL="0" indent="0" algn="just">
              <a:buNone/>
            </a:pPr>
            <a:endParaRPr lang="bg-BG" sz="2000" b="1" dirty="0"/>
          </a:p>
          <a:p>
            <a:pPr algn="just"/>
            <a:r>
              <a:rPr lang="bg-BG" sz="2000" b="1" dirty="0" smtClean="0"/>
              <a:t>По време на </a:t>
            </a:r>
            <a:r>
              <a:rPr lang="en-US" sz="2000" b="1" dirty="0" smtClean="0"/>
              <a:t>COVID</a:t>
            </a:r>
            <a:r>
              <a:rPr lang="bg-BG" sz="2000" b="1" dirty="0" smtClean="0"/>
              <a:t> кризата: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/>
              <a:t> </a:t>
            </a:r>
            <a:r>
              <a:rPr lang="bg-BG" sz="2000" i="1" dirty="0" smtClean="0"/>
              <a:t>„</a:t>
            </a:r>
            <a:r>
              <a:rPr lang="bg-BG" sz="2000" i="1" dirty="0" err="1" smtClean="0"/>
              <a:t>пандемичен</a:t>
            </a:r>
            <a:r>
              <a:rPr lang="bg-BG" sz="2000" i="1" dirty="0" smtClean="0"/>
              <a:t> протекционизъм“  </a:t>
            </a:r>
            <a:r>
              <a:rPr lang="bg-BG" sz="2000" dirty="0" smtClean="0"/>
              <a:t>и </a:t>
            </a:r>
            <a:r>
              <a:rPr lang="bg-BG" sz="2000" i="1" dirty="0" smtClean="0"/>
              <a:t>„медицински меркантилизъм“</a:t>
            </a:r>
            <a:r>
              <a:rPr lang="bg-BG" sz="2000" dirty="0" smtClean="0"/>
              <a:t> – забрани за износ на лекарства и медицинско оборудване, нужни за справяне с вируса;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/>
              <a:t> </a:t>
            </a:r>
            <a:r>
              <a:rPr lang="bg-BG" sz="2000" dirty="0" smtClean="0"/>
              <a:t>превантивно трупане на ваксини от големите държави.</a:t>
            </a: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238508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775" y="0"/>
            <a:ext cx="11087636" cy="1249250"/>
          </a:xfrm>
        </p:spPr>
        <p:txBody>
          <a:bodyPr/>
          <a:lstStyle/>
          <a:p>
            <a:pPr algn="ctr"/>
            <a:r>
              <a:rPr lang="bg-BG" sz="4000" b="1" dirty="0" smtClean="0"/>
              <a:t>Защо протекционизмът продължава да бъде актуален?</a:t>
            </a:r>
            <a:endParaRPr lang="bg-BG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563" y="1249250"/>
            <a:ext cx="10515600" cy="4391695"/>
          </a:xfrm>
        </p:spPr>
        <p:txBody>
          <a:bodyPr/>
          <a:lstStyle/>
          <a:p>
            <a:pPr algn="just"/>
            <a:r>
              <a:rPr lang="bg-BG" sz="2000" dirty="0" smtClean="0"/>
              <a:t>Успешна стратегия за големи страни, целящи да влияят върху цените в световен </a:t>
            </a:r>
            <a:r>
              <a:rPr lang="bg-BG" sz="2000" dirty="0" smtClean="0"/>
              <a:t>аспект чрез развиване на конкурентоспособността </a:t>
            </a:r>
            <a:r>
              <a:rPr lang="bg-BG" sz="2000" dirty="0" smtClean="0"/>
              <a:t>на своя местен пазар;</a:t>
            </a:r>
          </a:p>
          <a:p>
            <a:pPr algn="just"/>
            <a:r>
              <a:rPr lang="bg-BG" sz="2000" dirty="0" smtClean="0"/>
              <a:t>Възможност за събиране на правителствени приходи чрез налагането на мита;</a:t>
            </a:r>
          </a:p>
          <a:p>
            <a:pPr algn="just"/>
            <a:r>
              <a:rPr lang="bg-BG" sz="2000" dirty="0" smtClean="0"/>
              <a:t>Увеличаване на производството и заетостта, както и на националната гордост да произвеждаш/</a:t>
            </a:r>
            <a:r>
              <a:rPr lang="bg-BG" sz="2000" dirty="0" err="1" smtClean="0"/>
              <a:t>потребяваш</a:t>
            </a:r>
            <a:r>
              <a:rPr lang="bg-BG" sz="2000" dirty="0" smtClean="0"/>
              <a:t> местни стоки;</a:t>
            </a:r>
          </a:p>
          <a:p>
            <a:pPr algn="just"/>
            <a:r>
              <a:rPr lang="bg-BG" sz="2000" dirty="0" smtClean="0"/>
              <a:t>Намеса на правителството при провали на вътрешния пазар: неефективен трудов пазар, изкуствено поддържане на ниско заплащане на труда или затруднено насочване на спестяванията в инвестиции.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2000" dirty="0"/>
              <a:t> </a:t>
            </a:r>
            <a:r>
              <a:rPr lang="bg-BG" sz="2000" dirty="0" smtClean="0"/>
              <a:t>Бизнес цикълът, високият инфлационен натиск и увеличеното равнище на безработицата засилват </a:t>
            </a:r>
            <a:r>
              <a:rPr lang="bg-BG" sz="2000" dirty="0" err="1" smtClean="0"/>
              <a:t>протекционистичните</a:t>
            </a:r>
            <a:r>
              <a:rPr lang="bg-BG" sz="2000" dirty="0" smtClean="0"/>
              <a:t> нагласи в </a:t>
            </a:r>
            <a:r>
              <a:rPr lang="bg-BG" sz="2000" i="1" u="sng" dirty="0" smtClean="0"/>
              <a:t>страните с високи доходи</a:t>
            </a:r>
            <a:r>
              <a:rPr lang="bg-BG" sz="2000" dirty="0" smtClean="0"/>
              <a:t>, в отговор на обществените искания и нагласи.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sz="2000" dirty="0"/>
              <a:t> </a:t>
            </a:r>
            <a:r>
              <a:rPr lang="bg-BG" sz="2000" dirty="0" smtClean="0"/>
              <a:t>Държавите с </a:t>
            </a:r>
            <a:r>
              <a:rPr lang="bg-BG" sz="2000" i="1" u="sng" dirty="0" smtClean="0"/>
              <a:t>по-висок </a:t>
            </a:r>
            <a:r>
              <a:rPr lang="bg-BG" sz="2000" i="1" u="sng" dirty="0" smtClean="0"/>
              <a:t>жизнен стандарт</a:t>
            </a:r>
            <a:r>
              <a:rPr lang="bg-BG" sz="2000" i="1" dirty="0" smtClean="0"/>
              <a:t> </a:t>
            </a:r>
            <a:r>
              <a:rPr lang="bg-BG" sz="2000" dirty="0" smtClean="0"/>
              <a:t>през </a:t>
            </a:r>
            <a:r>
              <a:rPr lang="bg-BG" sz="2000" dirty="0" smtClean="0"/>
              <a:t>последните десет години са по-големи поддръжници на свободната търговия.</a:t>
            </a:r>
          </a:p>
          <a:p>
            <a:endParaRPr lang="bg-BG" sz="2000" dirty="0" smtClean="0"/>
          </a:p>
          <a:p>
            <a:pPr marL="0" indent="0">
              <a:buNone/>
            </a:pPr>
            <a:endParaRPr lang="bg-BG" sz="2000" dirty="0" smtClean="0"/>
          </a:p>
          <a:p>
            <a:pPr marL="0" indent="0">
              <a:buNone/>
            </a:pP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429401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944" y="130867"/>
            <a:ext cx="10969580" cy="901519"/>
          </a:xfrm>
        </p:spPr>
        <p:txBody>
          <a:bodyPr/>
          <a:lstStyle/>
          <a:p>
            <a:pPr algn="ctr"/>
            <a:r>
              <a:rPr lang="ru-RU" sz="3200" b="1" dirty="0" smtClean="0"/>
              <a:t>Глобализацията – основната причина за засилване на протекционизма </a:t>
            </a:r>
            <a:endParaRPr lang="bg-BG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186" y="1169857"/>
            <a:ext cx="10637949" cy="4881091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2100" dirty="0" smtClean="0"/>
              <a:t> </a:t>
            </a:r>
            <a:r>
              <a:rPr lang="bg-BG" sz="2100" dirty="0" smtClean="0"/>
              <a:t>Разглеждането на глобализацията предимно от икономическа, а не от </a:t>
            </a:r>
            <a:r>
              <a:rPr lang="bg-BG" sz="2100" i="1" u="sng" dirty="0" smtClean="0"/>
              <a:t>политическа гледна точка</a:t>
            </a:r>
            <a:r>
              <a:rPr lang="bg-BG" sz="2100" dirty="0" smtClean="0"/>
              <a:t> ни кара да мислим, че тя се свързва с </a:t>
            </a:r>
            <a:r>
              <a:rPr lang="bg-BG" sz="2100" i="1" dirty="0" smtClean="0"/>
              <a:t>неизчерпаеми</a:t>
            </a:r>
            <a:r>
              <a:rPr lang="bg-BG" sz="2100" dirty="0" smtClean="0"/>
              <a:t> възможности за развитие. По-внимателно вглеждане в световната система показва редица несъответствия с това твърдение: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100" dirty="0" smtClean="0"/>
              <a:t> </a:t>
            </a:r>
            <a:r>
              <a:rPr lang="ru-RU" sz="2100" dirty="0"/>
              <a:t>„световният“ обмен на стоки и капитали реално се случва между малко на брой развити държави в Северното полукълбо и се реализира в няколко икономически зони, намиращи се </a:t>
            </a:r>
            <a:r>
              <a:rPr lang="bg-BG" sz="2100" dirty="0" smtClean="0"/>
              <a:t>по американските и азиатските крайбрежия и в Европа;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100" dirty="0" smtClean="0"/>
              <a:t> </a:t>
            </a:r>
            <a:r>
              <a:rPr lang="bg-BG" sz="2100" dirty="0" err="1" smtClean="0"/>
              <a:t>геоикономическите</a:t>
            </a:r>
            <a:r>
              <a:rPr lang="bg-BG" sz="2100" dirty="0" smtClean="0"/>
              <a:t> интереси на водещите икономики лесно могат да бъдат застрашени от морските маршрути, преминаващи през </a:t>
            </a:r>
            <a:r>
              <a:rPr lang="bg-BG" sz="2100" dirty="0" err="1" smtClean="0"/>
              <a:t>Южнокитайско</a:t>
            </a:r>
            <a:r>
              <a:rPr lang="bg-BG" sz="2100" dirty="0" smtClean="0"/>
              <a:t> море и Индийския океан;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100" dirty="0" smtClean="0"/>
              <a:t> </a:t>
            </a:r>
            <a:r>
              <a:rPr lang="bg-BG" sz="2100" dirty="0" err="1" smtClean="0"/>
              <a:t>глобализационните</a:t>
            </a:r>
            <a:r>
              <a:rPr lang="bg-BG" sz="2100" dirty="0" smtClean="0"/>
              <a:t> вълни се предшестват както от технически нововъведения, така и от силно държавно лидерство.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1139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1" y="892885"/>
            <a:ext cx="10637949" cy="536624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bg-BG" sz="2000" dirty="0" smtClean="0"/>
              <a:t> </a:t>
            </a:r>
            <a:r>
              <a:rPr lang="ru-RU" sz="2000" dirty="0"/>
              <a:t>От </a:t>
            </a:r>
            <a:r>
              <a:rPr lang="ru-RU" sz="2000" i="1" u="sng" dirty="0" smtClean="0"/>
              <a:t>икономическа </a:t>
            </a:r>
            <a:r>
              <a:rPr lang="ru-RU" sz="2000" i="1" u="sng" dirty="0"/>
              <a:t>гледна точка</a:t>
            </a:r>
            <a:r>
              <a:rPr lang="ru-RU" sz="2000" dirty="0"/>
              <a:t> глобализацията </a:t>
            </a:r>
            <a:r>
              <a:rPr lang="ru-RU" sz="2000" dirty="0" smtClean="0"/>
              <a:t>рано </a:t>
            </a:r>
            <a:r>
              <a:rPr lang="ru-RU" sz="2000" dirty="0"/>
              <a:t>или късно се сблъсква с </a:t>
            </a:r>
            <a:r>
              <a:rPr lang="ru-RU" sz="2000" dirty="0" smtClean="0"/>
              <a:t>протекционизма </a:t>
            </a:r>
            <a:r>
              <a:rPr lang="ru-RU" sz="2000" dirty="0" smtClean="0"/>
              <a:t>поради: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„</a:t>
            </a:r>
            <a:r>
              <a:rPr lang="ru-RU" sz="2000" dirty="0"/>
              <a:t>свиването“ на света, </a:t>
            </a:r>
            <a:r>
              <a:rPr lang="ru-RU" sz="2000" dirty="0" smtClean="0"/>
              <a:t>изразяващо се </a:t>
            </a:r>
            <a:r>
              <a:rPr lang="ru-RU" sz="2000" dirty="0"/>
              <a:t>във взаимообвързването на националните пазари. В отговор на глобализиращия се свят, </a:t>
            </a:r>
            <a:r>
              <a:rPr lang="bg-BG" sz="2000" dirty="0" smtClean="0"/>
              <a:t>отново се прибягва </a:t>
            </a:r>
            <a:r>
              <a:rPr lang="ru-RU" sz="2000" dirty="0" smtClean="0"/>
              <a:t>до меркантилизма </a:t>
            </a:r>
            <a:r>
              <a:rPr lang="ru-RU" sz="2000" dirty="0"/>
              <a:t>и неговите основни принципи, произлизащи от виждането, че „печалбата за едни е за сметка на загубата на други</a:t>
            </a:r>
            <a:r>
              <a:rPr lang="ru-RU" sz="2000" dirty="0" smtClean="0"/>
              <a:t>“;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/>
              <a:t> географското ограничение на икономическата интеграция – първоначално в страните от Западна Европа, САЩ и </a:t>
            </a:r>
            <a:r>
              <a:rPr lang="ru-RU" sz="2000" dirty="0" smtClean="0"/>
              <a:t>Япония, а след това в Китай и страните от Източния блок;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/>
              <a:t> разминаване между вътрешните и външните икономически </a:t>
            </a:r>
            <a:r>
              <a:rPr lang="ru-RU" sz="2000" dirty="0" smtClean="0"/>
              <a:t>потребности, </a:t>
            </a:r>
            <a:r>
              <a:rPr lang="ru-RU" sz="2000" dirty="0"/>
              <a:t>което налага използването на протекционистични практики в международната </a:t>
            </a:r>
            <a:r>
              <a:rPr lang="ru-RU" sz="2000" dirty="0" smtClean="0"/>
              <a:t>търговия (търговските войни между САЩ и Япония през 80-те години на 20 век. </a:t>
            </a:r>
            <a:endParaRPr lang="bg-BG" sz="2000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/>
          </a:p>
        </p:txBody>
      </p:sp>
      <p:pic>
        <p:nvPicPr>
          <p:cNvPr id="13314" name="Picture 2" descr="C:\Users\dk-nkose\Desktop\B3-CQ279_Plaza1_M_2018121216333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113" y="4327549"/>
            <a:ext cx="4702085" cy="17397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83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671" y="130867"/>
            <a:ext cx="10969580" cy="901519"/>
          </a:xfrm>
        </p:spPr>
        <p:txBody>
          <a:bodyPr/>
          <a:lstStyle/>
          <a:p>
            <a:pPr algn="ctr"/>
            <a:r>
              <a:rPr lang="ru-RU" sz="3200" b="1" dirty="0" smtClean="0"/>
              <a:t>Протекционизмът по време и след </a:t>
            </a:r>
            <a:r>
              <a:rPr lang="en-US" sz="3200" b="1" dirty="0" smtClean="0"/>
              <a:t>COVID-19</a:t>
            </a:r>
            <a:endParaRPr lang="bg-BG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1" y="957432"/>
            <a:ext cx="10637949" cy="5265140"/>
          </a:xfrm>
        </p:spPr>
        <p:txBody>
          <a:bodyPr/>
          <a:lstStyle/>
          <a:p>
            <a:pPr algn="just"/>
            <a:r>
              <a:rPr lang="ru-RU" sz="2000" dirty="0"/>
              <a:t>COVID-19 предизвика шок </a:t>
            </a:r>
            <a:r>
              <a:rPr lang="ru-RU" sz="2000" dirty="0" smtClean="0"/>
              <a:t>при търсенето и </a:t>
            </a:r>
            <a:r>
              <a:rPr lang="ru-RU" sz="2000" dirty="0"/>
              <a:t>при предлагането, който първоначално засегна глобалните вериги за доставките на лекарствени продукти и медицинско </a:t>
            </a:r>
            <a:r>
              <a:rPr lang="ru-RU" sz="2000" dirty="0" smtClean="0"/>
              <a:t>оборудване</a:t>
            </a:r>
            <a:r>
              <a:rPr lang="en-US" sz="2000" dirty="0" smtClean="0"/>
              <a:t>: </a:t>
            </a:r>
            <a:r>
              <a:rPr lang="ru-RU" sz="2000" dirty="0" smtClean="0"/>
              <a:t>през </a:t>
            </a:r>
            <a:r>
              <a:rPr lang="ru-RU" sz="2000" dirty="0"/>
              <a:t>първата половина на 2020 г. </a:t>
            </a:r>
            <a:r>
              <a:rPr lang="ru-RU" sz="2000" b="1" u="sng" dirty="0"/>
              <a:t>91</a:t>
            </a:r>
            <a:r>
              <a:rPr lang="ru-RU" sz="2000" dirty="0"/>
              <a:t> държави са наложили </a:t>
            </a:r>
            <a:r>
              <a:rPr lang="ru-RU" sz="2000" b="1" u="sng" dirty="0"/>
              <a:t>191</a:t>
            </a:r>
            <a:r>
              <a:rPr lang="ru-RU" sz="2000" dirty="0"/>
              <a:t> ограничителни мерки за контрол на износа на медицински консумативи, вентилатори, лабораторно оборудване и </a:t>
            </a:r>
            <a:r>
              <a:rPr lang="ru-RU" sz="2000" dirty="0" smtClean="0"/>
              <a:t>лекарства</a:t>
            </a:r>
            <a:r>
              <a:rPr lang="en-US" sz="2000" dirty="0" smtClean="0"/>
              <a:t>;</a:t>
            </a:r>
          </a:p>
          <a:p>
            <a:pPr algn="just"/>
            <a:r>
              <a:rPr lang="bg-BG" sz="2000" dirty="0" smtClean="0"/>
              <a:t>П</a:t>
            </a:r>
            <a:r>
              <a:rPr lang="ru-RU" sz="2000" dirty="0" smtClean="0"/>
              <a:t>редприемане на </a:t>
            </a:r>
            <a:r>
              <a:rPr lang="ru-RU" sz="2000" dirty="0"/>
              <a:t>мерки за засилване на икономическия и </a:t>
            </a:r>
            <a:r>
              <a:rPr lang="bg-BG" sz="2000" dirty="0" smtClean="0"/>
              <a:t>политическия </a:t>
            </a:r>
            <a:r>
              <a:rPr lang="ru-RU" sz="2000" dirty="0" smtClean="0"/>
              <a:t>суверенитет </a:t>
            </a:r>
            <a:r>
              <a:rPr lang="ru-RU" sz="2000" dirty="0"/>
              <a:t>и </a:t>
            </a:r>
            <a:r>
              <a:rPr lang="ru-RU" sz="2000" dirty="0" smtClean="0"/>
              <a:t>преосмисляне </a:t>
            </a:r>
            <a:r>
              <a:rPr lang="ru-RU" sz="2000" dirty="0"/>
              <a:t>на отношението към </a:t>
            </a:r>
            <a:r>
              <a:rPr lang="ru-RU" sz="2000" dirty="0" smtClean="0"/>
              <a:t>Китай </a:t>
            </a:r>
            <a:r>
              <a:rPr lang="ru-RU" sz="2000" dirty="0"/>
              <a:t>(заемащ централно място в глобалните вериги на стойността</a:t>
            </a:r>
            <a:r>
              <a:rPr lang="ru-RU" sz="2000" dirty="0" smtClean="0"/>
              <a:t>);</a:t>
            </a:r>
          </a:p>
          <a:p>
            <a:pPr algn="just"/>
            <a:r>
              <a:rPr lang="ru-RU" sz="2000" dirty="0" smtClean="0"/>
              <a:t>Икономическо </a:t>
            </a:r>
            <a:r>
              <a:rPr lang="ru-RU" sz="2000" dirty="0"/>
              <a:t>противопоставяне между САЩ и Китай и </a:t>
            </a:r>
            <a:r>
              <a:rPr lang="ru-RU" sz="2000" dirty="0" smtClean="0"/>
              <a:t>увеличаване </a:t>
            </a:r>
            <a:r>
              <a:rPr lang="ru-RU" sz="2000" dirty="0"/>
              <a:t>тенденциите към деглобализация – налагане на </a:t>
            </a:r>
            <a:r>
              <a:rPr lang="ru-RU" sz="2000" dirty="0" smtClean="0"/>
              <a:t>санкции, </a:t>
            </a:r>
            <a:r>
              <a:rPr lang="ru-RU" sz="2000" dirty="0"/>
              <a:t>свързани с </a:t>
            </a:r>
            <a:r>
              <a:rPr lang="ru-RU" sz="2000" i="1" dirty="0"/>
              <a:t>обмена на технологии</a:t>
            </a:r>
            <a:r>
              <a:rPr lang="ru-RU" sz="2000" dirty="0"/>
              <a:t> и продажбата на полупроводници на компании като Huawei (притежаващ повечето 5G патенти в света) и </a:t>
            </a:r>
            <a:r>
              <a:rPr lang="ru-RU" sz="2000" dirty="0" smtClean="0"/>
              <a:t>ZTE;</a:t>
            </a:r>
          </a:p>
          <a:p>
            <a:pPr algn="just"/>
            <a:r>
              <a:rPr lang="ru-RU" sz="2000" dirty="0" smtClean="0"/>
              <a:t>Важната роля на </a:t>
            </a:r>
            <a:r>
              <a:rPr lang="ru-RU" sz="2000" i="1" dirty="0" smtClean="0"/>
              <a:t>новите </a:t>
            </a:r>
            <a:r>
              <a:rPr lang="ru-RU" sz="2000" i="1" dirty="0"/>
              <a:t>технологии </a:t>
            </a:r>
            <a:r>
              <a:rPr lang="ru-RU" sz="2000" dirty="0" smtClean="0"/>
              <a:t>в стимулирането </a:t>
            </a:r>
            <a:r>
              <a:rPr lang="ru-RU" sz="2000" dirty="0"/>
              <a:t>на икономическия растеж след COVID-19 </a:t>
            </a:r>
            <a:r>
              <a:rPr lang="ru-RU" sz="2000" dirty="0" smtClean="0"/>
              <a:t>пандемията; </a:t>
            </a:r>
          </a:p>
          <a:p>
            <a:pPr algn="just"/>
            <a:r>
              <a:rPr lang="ru-RU" sz="2000" b="1" i="1" u="sng" dirty="0" smtClean="0"/>
              <a:t>Технически протекционизъм </a:t>
            </a:r>
            <a:r>
              <a:rPr lang="ru-RU" sz="2000" dirty="0" smtClean="0"/>
              <a:t>- създаване </a:t>
            </a:r>
            <a:r>
              <a:rPr lang="ru-RU" sz="2000" dirty="0"/>
              <a:t>на национални компании-лидери в технологичната сфера (все повече разглеждана като част от националната сигурност), запазване на сравнителните предимства и ограничаване на външната конкуренция. </a:t>
            </a:r>
            <a:endParaRPr lang="bg-BG" dirty="0" smtClean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3374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1" y="902070"/>
            <a:ext cx="10969580" cy="5202515"/>
          </a:xfrm>
        </p:spPr>
        <p:txBody>
          <a:bodyPr/>
          <a:lstStyle/>
          <a:p>
            <a:pPr algn="just"/>
            <a:r>
              <a:rPr lang="ru-RU" sz="2000" b="1" i="1" dirty="0" smtClean="0"/>
              <a:t>Състоянието </a:t>
            </a:r>
            <a:r>
              <a:rPr lang="ru-RU" sz="2000" b="1" i="1" dirty="0"/>
              <a:t>на пазара на труда</a:t>
            </a:r>
            <a:r>
              <a:rPr lang="ru-RU" sz="2000" dirty="0"/>
              <a:t> в САЩ и Китай през последното </a:t>
            </a:r>
            <a:r>
              <a:rPr lang="ru-RU" sz="2000" dirty="0" smtClean="0"/>
              <a:t>десетилетие: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бързият </a:t>
            </a:r>
            <a:r>
              <a:rPr lang="ru-RU" sz="2000" dirty="0"/>
              <a:t>възход на Китай, предизвикан от предимно американските инвестиции в страната, </a:t>
            </a:r>
            <a:r>
              <a:rPr lang="bg-BG" sz="2000" dirty="0" smtClean="0"/>
              <a:t>доведе до невиждано увеличаване на средната класа и намаляване на традиционно високите нива на бедност в страната;</a:t>
            </a:r>
          </a:p>
          <a:p>
            <a:pPr algn="just">
              <a:buFontTx/>
              <a:buChar char="-"/>
            </a:pPr>
            <a:r>
              <a:rPr lang="bg-BG" sz="2000" dirty="0" smtClean="0"/>
              <a:t>износът на </a:t>
            </a:r>
            <a:r>
              <a:rPr lang="ru-RU" sz="2000" dirty="0" smtClean="0"/>
              <a:t>свободен </a:t>
            </a:r>
            <a:r>
              <a:rPr lang="ru-RU" sz="2000" dirty="0"/>
              <a:t>финансов ресурс и стремежът към </a:t>
            </a:r>
            <a:r>
              <a:rPr lang="ru-RU" sz="2000" dirty="0" err="1"/>
              <a:t>ниски</a:t>
            </a:r>
            <a:r>
              <a:rPr lang="ru-RU" sz="2000" dirty="0"/>
              <a:t> </a:t>
            </a:r>
            <a:r>
              <a:rPr lang="bg-BG" sz="2000" dirty="0" smtClean="0"/>
              <a:t>производствени разходи имат обратен ефект в САЩ: бюджетен дефицит, големи търговски дисбаланси и растяща безработица</a:t>
            </a:r>
            <a:r>
              <a:rPr lang="ru-RU" sz="2000" dirty="0" smtClean="0"/>
              <a:t>;</a:t>
            </a:r>
            <a:endParaRPr lang="ru-RU" sz="2000" dirty="0" smtClean="0"/>
          </a:p>
          <a:p>
            <a:pPr algn="just">
              <a:buFontTx/>
              <a:buChar char="-"/>
            </a:pPr>
            <a:r>
              <a:rPr lang="ru-RU" sz="2000" dirty="0" smtClean="0"/>
              <a:t>по </a:t>
            </a:r>
            <a:r>
              <a:rPr lang="ru-RU" sz="2000" dirty="0"/>
              <a:t>време на пандемията от COVID връзката между глобализация и запазване на работни места се засили още </a:t>
            </a:r>
            <a:r>
              <a:rPr lang="ru-RU" sz="2000" dirty="0" smtClean="0"/>
              <a:t>повече: безработицата </a:t>
            </a:r>
            <a:r>
              <a:rPr lang="ru-RU" sz="2000" dirty="0"/>
              <a:t>в САЩ и Китай достигна изключително високи нива през 2020 г. вследствие на първоначалния икономически шок: около 20% от населението в трудоспособна възраст и в двете страни загуби своята работа: 45,7 млн. души в Щатите и около 205 млн. души в КНР.</a:t>
            </a:r>
            <a:endParaRPr lang="bg-BG" sz="2000" dirty="0" smtClean="0"/>
          </a:p>
          <a:p>
            <a:pPr marL="0" indent="0" algn="just">
              <a:buNone/>
            </a:pPr>
            <a:endParaRPr lang="bg-BG" sz="2000" dirty="0"/>
          </a:p>
        </p:txBody>
      </p:sp>
      <p:pic>
        <p:nvPicPr>
          <p:cNvPr id="12291" name="Picture 3" descr="C:\Users\dk-nkose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694" y="4279414"/>
            <a:ext cx="3485476" cy="15049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73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53037"/>
          </a:xfrm>
        </p:spPr>
        <p:txBody>
          <a:bodyPr/>
          <a:lstStyle/>
          <a:p>
            <a:pPr algn="ctr"/>
            <a:r>
              <a:rPr lang="bg-BG" sz="4000" b="1" dirty="0" smtClean="0"/>
              <a:t>Заключение</a:t>
            </a:r>
            <a:endParaRPr lang="bg-BG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428" y="953037"/>
            <a:ext cx="10761372" cy="511291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/>
              <a:t>Пандемията от COVID-19 предизвика глобален икономически шок, който постави под въпрос съществуването на глобалния политически ред, както и </a:t>
            </a:r>
            <a:r>
              <a:rPr lang="ru-RU" sz="2000" dirty="0" smtClean="0"/>
              <a:t>на</a:t>
            </a:r>
            <a:r>
              <a:rPr lang="bg-BG" sz="2000" dirty="0" smtClean="0"/>
              <a:t> ритмичността на</a:t>
            </a:r>
            <a:r>
              <a:rPr lang="ru-RU" sz="2000" dirty="0" smtClean="0"/>
              <a:t> </a:t>
            </a:r>
            <a:r>
              <a:rPr lang="ru-RU" sz="2000" dirty="0"/>
              <a:t>световните търговски вериги. Високата степен на обвързаност между отделните икономики показа слабата възможност на държавите да реагират при глобални кризи, застрашаващи здравето на тяхното население, и предизвика затваряне на големите постиндустриални икономики. </a:t>
            </a:r>
            <a:endParaRPr lang="ru-RU" sz="20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 smtClean="0"/>
              <a:t>Протекционизмът е </a:t>
            </a:r>
            <a:r>
              <a:rPr lang="ru-RU" sz="2000" dirty="0"/>
              <a:t>част от търговските стратегии на САЩ и </a:t>
            </a:r>
            <a:r>
              <a:rPr lang="ru-RU" sz="2000" dirty="0" smtClean="0"/>
              <a:t>Китай, целящи </a:t>
            </a:r>
            <a:r>
              <a:rPr lang="ru-RU" sz="2000" dirty="0"/>
              <a:t>защита на работните </a:t>
            </a:r>
            <a:r>
              <a:rPr lang="ru-RU" sz="2000" dirty="0" smtClean="0"/>
              <a:t>места във </a:t>
            </a:r>
            <a:r>
              <a:rPr lang="ru-RU" sz="2000" dirty="0"/>
              <a:t>вътрешен план, а в международен – затвърждаване на преимуществата в технологичната сфера и автономно преминаване към дигитално развитие на икономиката, което да спомогне за преодоляване на последиците от пандемията. </a:t>
            </a:r>
            <a:endParaRPr lang="ru-RU" sz="20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/>
              <a:t> Икономическият сблъсък между САЩ и Китай </a:t>
            </a:r>
            <a:r>
              <a:rPr lang="ru-RU" sz="2000" dirty="0" smtClean="0"/>
              <a:t>стимулира </a:t>
            </a:r>
            <a:r>
              <a:rPr lang="ru-RU" sz="2000" dirty="0"/>
              <a:t>развитието на научноизследователската </a:t>
            </a:r>
            <a:r>
              <a:rPr lang="ru-RU" sz="2000" dirty="0" smtClean="0"/>
              <a:t>дейност, </a:t>
            </a:r>
            <a:r>
              <a:rPr lang="ru-RU" sz="2000" dirty="0"/>
              <a:t>но </a:t>
            </a:r>
            <a:r>
              <a:rPr lang="ru-RU" sz="2000" dirty="0" err="1" smtClean="0"/>
              <a:t>технологичният</a:t>
            </a:r>
            <a:r>
              <a:rPr lang="ru-RU" sz="2000" dirty="0" smtClean="0"/>
              <a:t> </a:t>
            </a:r>
            <a:r>
              <a:rPr lang="ru-RU" sz="2000" dirty="0"/>
              <a:t>протекционизъм може да спомогне за регионализацията на световния пазар чрез </a:t>
            </a:r>
            <a:r>
              <a:rPr lang="ru-RU" sz="2000" dirty="0" smtClean="0"/>
              <a:t>разделянето му </a:t>
            </a:r>
            <a:r>
              <a:rPr lang="ru-RU" sz="2000" dirty="0"/>
              <a:t>на високоразвити и нискоразвити </a:t>
            </a:r>
            <a:r>
              <a:rPr lang="ru-RU" sz="2000" dirty="0" smtClean="0"/>
              <a:t>зони. Това </a:t>
            </a:r>
            <a:r>
              <a:rPr lang="ru-RU" sz="2000" dirty="0"/>
              <a:t>ще доведе до тежки последици за развиващите се страни, обвързали своите икономики с външния приток на капитали и технологии, които те следва да отчитат в своите дългосрочни стратегии за икономическо и социално развитие. </a:t>
            </a:r>
            <a:endParaRPr lang="bg-BG" sz="2000" dirty="0" smtClean="0"/>
          </a:p>
        </p:txBody>
      </p:sp>
    </p:spTree>
    <p:extLst>
      <p:ext uri="{BB962C8B-B14F-4D97-AF65-F5344CB8AC3E}">
        <p14:creationId xmlns:p14="http://schemas.microsoft.com/office/powerpoint/2010/main" val="389594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2071</TotalTime>
  <Words>1002</Words>
  <Application>Microsoft Office PowerPoint</Application>
  <PresentationFormat>По избор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10</vt:i4>
      </vt:variant>
    </vt:vector>
  </HeadingPairs>
  <TitlesOfParts>
    <vt:vector size="11" baseType="lpstr">
      <vt:lpstr>Office Theme</vt:lpstr>
      <vt:lpstr> Национална студентска и докторантска конференция „Икономически предизвикателства пред България (2021-2023 г.) – устойчивост и рискове“ Висше училище по застраховане и финанси (ВУЗФ)   СЪВРЕМЕННИ ПРОЯВЛЕНИЯ НА ПРОТЕКЦИОНИЗМА В СВЕТОВНАТА ИКОНОМИКА</vt:lpstr>
      <vt:lpstr>Увод </vt:lpstr>
      <vt:lpstr>Протекционизмът в глобалните икономически процеси през последните няколко години</vt:lpstr>
      <vt:lpstr>Защо протекционизмът продължава да бъде актуален?</vt:lpstr>
      <vt:lpstr>Глобализацията – основната причина за засилване на протекционизма </vt:lpstr>
      <vt:lpstr>Презентация на PowerPoint</vt:lpstr>
      <vt:lpstr>Протекционизмът по време и след COVID-19</vt:lpstr>
      <vt:lpstr>Презентация на PowerPoint</vt:lpstr>
      <vt:lpstr>Заключение</vt:lpstr>
      <vt:lpstr>БЛАГОДАРЯ ЗА ВНИМАНИЕТО!</vt:lpstr>
    </vt:vector>
  </TitlesOfParts>
  <Company>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Gorok</dc:creator>
  <cp:lastModifiedBy>Windows User</cp:lastModifiedBy>
  <cp:revision>232</cp:revision>
  <dcterms:created xsi:type="dcterms:W3CDTF">2016-03-29T08:52:53Z</dcterms:created>
  <dcterms:modified xsi:type="dcterms:W3CDTF">2021-04-19T15:42:42Z</dcterms:modified>
</cp:coreProperties>
</file>