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A906-0722-4B3C-8F1E-5E15E9304B61}" type="datetimeFigureOut">
              <a:rPr lang="bg-BG" smtClean="0"/>
              <a:t>21.4.2021 г.</a:t>
            </a:fld>
            <a:endParaRPr lang="bg-B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7B52-90D7-4E2E-9B41-0AA2CAA234F9}" type="slidenum">
              <a:rPr lang="bg-BG" smtClean="0"/>
              <a:t>‹#›</a:t>
            </a:fld>
            <a:endParaRPr lang="bg-BG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A906-0722-4B3C-8F1E-5E15E9304B61}" type="datetimeFigureOut">
              <a:rPr lang="bg-BG" smtClean="0"/>
              <a:t>21.4.2021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7B52-90D7-4E2E-9B41-0AA2CAA234F9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A906-0722-4B3C-8F1E-5E15E9304B61}" type="datetimeFigureOut">
              <a:rPr lang="bg-BG" smtClean="0"/>
              <a:t>21.4.2021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7B52-90D7-4E2E-9B41-0AA2CAA234F9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A906-0722-4B3C-8F1E-5E15E9304B61}" type="datetimeFigureOut">
              <a:rPr lang="bg-BG" smtClean="0"/>
              <a:t>21.4.2021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7B52-90D7-4E2E-9B41-0AA2CAA234F9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A906-0722-4B3C-8F1E-5E15E9304B61}" type="datetimeFigureOut">
              <a:rPr lang="bg-BG" smtClean="0"/>
              <a:t>21.4.2021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F877B52-90D7-4E2E-9B41-0AA2CAA234F9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A906-0722-4B3C-8F1E-5E15E9304B61}" type="datetimeFigureOut">
              <a:rPr lang="bg-BG" smtClean="0"/>
              <a:t>21.4.2021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7B52-90D7-4E2E-9B41-0AA2CAA234F9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A906-0722-4B3C-8F1E-5E15E9304B61}" type="datetimeFigureOut">
              <a:rPr lang="bg-BG" smtClean="0"/>
              <a:t>21.4.2021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7B52-90D7-4E2E-9B41-0AA2CAA234F9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A906-0722-4B3C-8F1E-5E15E9304B61}" type="datetimeFigureOut">
              <a:rPr lang="bg-BG" smtClean="0"/>
              <a:t>21.4.2021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7B52-90D7-4E2E-9B41-0AA2CAA234F9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A906-0722-4B3C-8F1E-5E15E9304B61}" type="datetimeFigureOut">
              <a:rPr lang="bg-BG" smtClean="0"/>
              <a:t>21.4.2021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7B52-90D7-4E2E-9B41-0AA2CAA234F9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A906-0722-4B3C-8F1E-5E15E9304B61}" type="datetimeFigureOut">
              <a:rPr lang="bg-BG" smtClean="0"/>
              <a:t>21.4.2021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7B52-90D7-4E2E-9B41-0AA2CAA234F9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A906-0722-4B3C-8F1E-5E15E9304B61}" type="datetimeFigureOut">
              <a:rPr lang="bg-BG" smtClean="0"/>
              <a:t>21.4.2021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7B52-90D7-4E2E-9B41-0AA2CAA234F9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E9A906-0722-4B3C-8F1E-5E15E9304B61}" type="datetimeFigureOut">
              <a:rPr lang="bg-BG" smtClean="0"/>
              <a:t>21.4.2021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F877B52-90D7-4E2E-9B41-0AA2CAA234F9}" type="slidenum">
              <a:rPr lang="bg-BG" smtClean="0"/>
              <a:t>‹#›</a:t>
            </a:fld>
            <a:endParaRPr lang="bg-BG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428604"/>
            <a:ext cx="8229600" cy="5643602"/>
          </a:xfrm>
        </p:spPr>
        <p:txBody>
          <a:bodyPr>
            <a:normAutofit/>
          </a:bodyPr>
          <a:lstStyle/>
          <a:p>
            <a:r>
              <a:rPr lang="bg-BG" dirty="0" smtClean="0"/>
              <a:t>Актуални кампании на Европейската комисия,свързани с дебата за бъдещето на европа и конференцията за бъдещето на европа </a:t>
            </a:r>
            <a:endParaRPr lang="bg-BG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214290"/>
            <a:ext cx="8229600" cy="2071702"/>
          </a:xfrm>
        </p:spPr>
        <p:txBody>
          <a:bodyPr/>
          <a:lstStyle/>
          <a:p>
            <a:r>
              <a:rPr lang="bg-BG" sz="3300" u="sng" dirty="0" smtClean="0"/>
              <a:t>Конференция за бъдещето на Европа</a:t>
            </a:r>
            <a:r>
              <a:rPr lang="bg-BG" u="sng" dirty="0" smtClean="0"/>
              <a:t>‏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2357430"/>
            <a:ext cx="8286808" cy="3857652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bg-BG" dirty="0" smtClean="0"/>
              <a:t>Идеята на т.нар. Конференция е да предостави възможност на различни заинтересовани страни – представители на държавите членки, националните парламенти, местни власти, служители на европейските институции и граж-даните на Европейския съюз (ЕС), да дебатират бъдещето на Съюза. Това се налага с оглед на все по-динамичната среда, в която държавите членки трябва да вземат решения, и кризите, пред които ЕС бе изправен през последните 10 години – финансова, мигрантска, Брекзит и други. Важно е да се намерят механизми, които да позволят на ЕС да реагира по-ефективно на подобни предизвикателства в бъдеще. </a:t>
            </a:r>
          </a:p>
          <a:p>
            <a:pPr algn="l"/>
            <a:endParaRPr lang="bg-BG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285728"/>
            <a:ext cx="7858180" cy="564360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bg-BG" sz="2500" dirty="0" smtClean="0"/>
              <a:t>Заключение</a:t>
            </a:r>
          </a:p>
          <a:p>
            <a:pPr algn="l"/>
            <a:r>
              <a:rPr lang="bg-BG" sz="2500" dirty="0" smtClean="0"/>
              <a:t>Бялата </a:t>
            </a:r>
            <a:r>
              <a:rPr lang="bg-BG" sz="2500" dirty="0" smtClean="0"/>
              <a:t>книга и представените в нея сценарии не са предписание или точно описание на възможните варианти за бъдещето на Европейския съюз, от който един ще бъде избран. </a:t>
            </a:r>
          </a:p>
          <a:p>
            <a:pPr algn="l"/>
            <a:r>
              <a:rPr lang="bg-BG" sz="2500" dirty="0" smtClean="0"/>
              <a:t>От това, което се наблюдава като дебат след нея в България, може да се направи изводът, че целта ѝ е частично постигната. </a:t>
            </a:r>
          </a:p>
          <a:p>
            <a:pPr algn="l"/>
            <a:r>
              <a:rPr lang="bg-BG" sz="2500" dirty="0" smtClean="0"/>
              <a:t>Може да се заключи, че както на държавно равнище, така и в неправи-телствения сектор доминират едновременно и предпочитания, и страхове за очертаващия се вариант за развитие на ЕС </a:t>
            </a:r>
          </a:p>
          <a:p>
            <a:pPr algn="l"/>
            <a:r>
              <a:rPr lang="bg-BG" sz="2500" dirty="0" smtClean="0"/>
              <a:t>България трябва да способства за разработването на гъвкави форми на сътрудничество, както и да се включи в тях, например в проектите за енергиен съюз, банков съюз, европейска прокуратура и обща отбрана. </a:t>
            </a:r>
          </a:p>
          <a:p>
            <a:endParaRPr lang="bg-B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        Увод		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237682"/>
          </a:xfrm>
        </p:spPr>
        <p:txBody>
          <a:bodyPr>
            <a:normAutofit/>
          </a:bodyPr>
          <a:lstStyle/>
          <a:p>
            <a:pPr>
              <a:buNone/>
            </a:pPr>
            <a:endParaRPr lang="bg-BG" sz="1800" dirty="0" smtClean="0"/>
          </a:p>
          <a:p>
            <a:pPr>
              <a:buNone/>
            </a:pPr>
            <a:r>
              <a:rPr lang="bg-BG" sz="1800" dirty="0" smtClean="0"/>
              <a:t>Дискусията за бъдещето на ЕС и разногласията между държавите членки,свързани с миграционната криза, е особено належаща.Подобно обсъждане е необходимо , защото най-често разговорите за бъдещето на Европа  се свеждат до две възможности-за повече или по-малко Европа.</a:t>
            </a:r>
          </a:p>
          <a:p>
            <a:pPr>
              <a:buNone/>
            </a:pPr>
            <a:endParaRPr lang="bg-BG" sz="1800" dirty="0" smtClean="0"/>
          </a:p>
          <a:p>
            <a:pPr>
              <a:buNone/>
            </a:pPr>
            <a:r>
              <a:rPr lang="bg-BG" sz="1800" dirty="0" smtClean="0"/>
              <a:t>В Бялата книга на Европейската комисия са посочени 5 различни сценария за бъдещето на Европа. Този документ поставя въпроса за развитието на европейската интерграция на следващо ниво.</a:t>
            </a:r>
            <a:endParaRPr lang="bg-BG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Актуални кампании на Европейската комисия, свързани с Дебата за бъдещето на Европа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23434"/>
          </a:xfrm>
        </p:spPr>
        <p:txBody>
          <a:bodyPr>
            <a:normAutofit lnSpcReduction="10000"/>
          </a:bodyPr>
          <a:lstStyle/>
          <a:p>
            <a:r>
              <a:rPr lang="bg-BG" sz="1800" dirty="0" smtClean="0"/>
              <a:t>Бялата книга на Европа, в която са очертани 5 сценария за бъдещето на ЕС с 27 държави членки</a:t>
            </a:r>
          </a:p>
          <a:p>
            <a:r>
              <a:rPr lang="bg-BG" sz="1800" dirty="0" smtClean="0"/>
              <a:t>Декларацията от Сибиу-09.05.2018-обсъждане на следващата  стартегическа програма, определяща приоритетите и направляваща работа на ЕС в периода 2019-2024г.</a:t>
            </a:r>
          </a:p>
          <a:p>
            <a:r>
              <a:rPr lang="bg-BG" sz="1800" dirty="0" smtClean="0"/>
              <a:t>Нови стимули за работни места, растеж и инвестиции-ръст на икономиката е последните 9 години, заетостта достигна рекордно високо равнище , а безработицата достига най-нисък процент от началото на века.</a:t>
            </a:r>
          </a:p>
          <a:p>
            <a:r>
              <a:rPr lang="bg-BG" sz="1800" dirty="0" smtClean="0"/>
              <a:t>Свързан цифров единен пазар</a:t>
            </a:r>
          </a:p>
          <a:p>
            <a:pPr>
              <a:buNone/>
            </a:pPr>
            <a:r>
              <a:rPr lang="bg-BG" sz="1800" dirty="0" smtClean="0"/>
              <a:t>      - по-евтини телефонни обаждания и текстожи съобщения между страните членки </a:t>
            </a:r>
          </a:p>
          <a:p>
            <a:pPr>
              <a:buNone/>
            </a:pPr>
            <a:r>
              <a:rPr lang="bg-BG" sz="1800" dirty="0" smtClean="0"/>
              <a:t> </a:t>
            </a:r>
            <a:r>
              <a:rPr lang="bg-BG" sz="1800" dirty="0" smtClean="0"/>
              <a:t>     - изградни нови точки за безплатен достъп до безжичен интернет в цяла Европа </a:t>
            </a:r>
          </a:p>
          <a:p>
            <a:pPr>
              <a:buNone/>
            </a:pPr>
            <a:r>
              <a:rPr lang="bg-BG" sz="1800" dirty="0" smtClean="0"/>
              <a:t> </a:t>
            </a:r>
            <a:r>
              <a:rPr lang="bg-BG" sz="1800" dirty="0" smtClean="0"/>
              <a:t>      - създадени 8 нови суперкомпютъра като подкрепа на Европа в амбициите си за бъдещ световен лидер в областта</a:t>
            </a:r>
            <a:endParaRPr lang="bg-BG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3000" dirty="0" smtClean="0"/>
              <a:t>Петте варианта за бъдещето на Европа, посочени в Бялата книга за бъдещето на Европа </a:t>
            </a:r>
            <a:endParaRPr lang="bg-BG" sz="3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3635858"/>
          </a:xfrm>
        </p:spPr>
        <p:txBody>
          <a:bodyPr>
            <a:normAutofit/>
          </a:bodyPr>
          <a:lstStyle/>
          <a:p>
            <a:r>
              <a:rPr lang="bg-BG" sz="2800" b="1" u="sng" dirty="0" smtClean="0">
                <a:solidFill>
                  <a:schemeClr val="accent1">
                    <a:lumMod val="75000"/>
                  </a:schemeClr>
                </a:solidFill>
              </a:rPr>
              <a:t> ВАРИАНТ 1 – продължаваме нататък </a:t>
            </a:r>
          </a:p>
          <a:p>
            <a:pPr>
              <a:buFontTx/>
              <a:buChar char="-"/>
            </a:pPr>
            <a:r>
              <a:rPr lang="bg-BG" dirty="0" smtClean="0"/>
              <a:t> </a:t>
            </a:r>
            <a:r>
              <a:rPr lang="bg-BG" dirty="0" smtClean="0"/>
              <a:t>продължение на текущото развитие на база на последните положителни приети политики в последните години </a:t>
            </a:r>
          </a:p>
          <a:p>
            <a:r>
              <a:rPr lang="bg-BG" dirty="0" smtClean="0"/>
              <a:t>-обща валута и финансова стабилност</a:t>
            </a:r>
          </a:p>
          <a:p>
            <a:r>
              <a:rPr lang="bg-BG" dirty="0" smtClean="0"/>
              <a:t>-</a:t>
            </a:r>
            <a:r>
              <a:rPr lang="bg-BG" dirty="0" smtClean="0"/>
              <a:t> борба с тероризма</a:t>
            </a:r>
          </a:p>
          <a:p>
            <a:r>
              <a:rPr lang="bg-BG" dirty="0" smtClean="0"/>
              <a:t>-осъществяване на външна политика  чрез един глас , насочен към глобалните предизвикателства</a:t>
            </a:r>
          </a:p>
          <a:p>
            <a:r>
              <a:rPr lang="bg-BG" dirty="0" smtClean="0"/>
              <a:t>-главен фокус до 2025г. е заетостта , ръста на инвестиции в единния пазар , правейки го дигитален , добра транспортна и енергийна инфраструктура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857232"/>
            <a:ext cx="8186766" cy="4857784"/>
          </a:xfrm>
        </p:spPr>
        <p:txBody>
          <a:bodyPr/>
          <a:lstStyle/>
          <a:p>
            <a:r>
              <a:rPr lang="bg-BG" sz="2800" b="1" u="sng" dirty="0" smtClean="0">
                <a:solidFill>
                  <a:schemeClr val="accent1">
                    <a:lumMod val="75000"/>
                  </a:schemeClr>
                </a:solidFill>
              </a:rPr>
              <a:t>Вариант 2 –само единен пазар</a:t>
            </a:r>
          </a:p>
          <a:p>
            <a:endParaRPr lang="bg-BG" dirty="0" smtClean="0"/>
          </a:p>
          <a:p>
            <a:r>
              <a:rPr lang="bg-BG" dirty="0" smtClean="0"/>
              <a:t>-ЕС се фокусира около пазара си , поради факта че не може да се достигне до съгласие в области като миграционна политика , отбрана и сигурност</a:t>
            </a:r>
          </a:p>
          <a:p>
            <a:r>
              <a:rPr lang="bg-BG" dirty="0" smtClean="0"/>
              <a:t>-Сама и единствено пазара стои в осножата на Сьюза до 2025г., което води до  облекчаване на  движението на стоки и капитали </a:t>
            </a:r>
          </a:p>
          <a:p>
            <a:r>
              <a:rPr lang="bg-BG" dirty="0" smtClean="0"/>
              <a:t>-развитието на Съюза</a:t>
            </a:r>
          </a:p>
          <a:p>
            <a:r>
              <a:rPr lang="bg-BG" dirty="0" smtClean="0"/>
              <a:t>-сътрудничеството </a:t>
            </a:r>
            <a:r>
              <a:rPr lang="bg-BG" dirty="0" smtClean="0"/>
              <a:t>по определени теми остава на ниво двустранно </a:t>
            </a:r>
            <a:r>
              <a:rPr lang="bg-BG" dirty="0" smtClean="0"/>
              <a:t>партньорство</a:t>
            </a:r>
          </a:p>
          <a:p>
            <a:r>
              <a:rPr lang="bg-BG" dirty="0" smtClean="0"/>
              <a:t>-борбата </a:t>
            </a:r>
            <a:r>
              <a:rPr lang="bg-BG" dirty="0" smtClean="0"/>
              <a:t>на вътрешно ниво за постигане на обща позиция с междуна-родните партньори води до неефективно използване от възможностите на све-товната търговия</a:t>
            </a:r>
            <a:endParaRPr lang="bg-BG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357166"/>
            <a:ext cx="8001056" cy="6072230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bg-BG" sz="4000" b="1" u="sng" dirty="0" smtClean="0">
                <a:solidFill>
                  <a:schemeClr val="accent1">
                    <a:lumMod val="75000"/>
                  </a:schemeClr>
                </a:solidFill>
              </a:rPr>
              <a:t>Вариант 3-</a:t>
            </a:r>
            <a:r>
              <a:rPr lang="bg-BG" sz="4000" b="1" u="sng" dirty="0" smtClean="0">
                <a:solidFill>
                  <a:schemeClr val="accent1">
                    <a:lumMod val="75000"/>
                  </a:schemeClr>
                </a:solidFill>
              </a:rPr>
              <a:t>Който иска повече, прави </a:t>
            </a:r>
            <a:r>
              <a:rPr lang="bg-BG" sz="4000" b="1" u="sng" dirty="0" smtClean="0">
                <a:solidFill>
                  <a:schemeClr val="accent1">
                    <a:lumMod val="75000"/>
                  </a:schemeClr>
                </a:solidFill>
              </a:rPr>
              <a:t>повече</a:t>
            </a:r>
          </a:p>
          <a:p>
            <a:pPr algn="l"/>
            <a:endParaRPr lang="bg-BG" dirty="0" smtClean="0"/>
          </a:p>
          <a:p>
            <a:pPr algn="l"/>
            <a:r>
              <a:rPr lang="bg-BG" dirty="0" smtClean="0"/>
              <a:t>-</a:t>
            </a:r>
            <a:r>
              <a:rPr lang="bg-BG" dirty="0" smtClean="0"/>
              <a:t>Подобно </a:t>
            </a:r>
            <a:r>
              <a:rPr lang="bg-BG" dirty="0" smtClean="0"/>
              <a:t>на първия вариант, но с разликата, че онези страни, които искат да постигнат повече, го правят чрез „коалиции на </a:t>
            </a:r>
            <a:r>
              <a:rPr lang="bg-BG" dirty="0" smtClean="0"/>
              <a:t>желаещите“</a:t>
            </a:r>
          </a:p>
          <a:p>
            <a:pPr algn="l"/>
            <a:r>
              <a:rPr lang="bg-BG" dirty="0" smtClean="0"/>
              <a:t>-</a:t>
            </a:r>
            <a:r>
              <a:rPr lang="bg-BG" dirty="0" smtClean="0"/>
              <a:t>В </a:t>
            </a:r>
            <a:r>
              <a:rPr lang="bg-BG" dirty="0" smtClean="0"/>
              <a:t>резултат от това се създават нови групи в Съюза, които имат за цел сближаване в определени области като право и бюджет, подобно на примера с Шенген и Еврозоната се засилва интеграцията помежду им; останалите страни съществуват като част от по-голямото обединение и могат да се присъединят, ако желаят </a:t>
            </a:r>
            <a:r>
              <a:rPr lang="bg-BG" dirty="0" smtClean="0"/>
              <a:t>това;</a:t>
            </a:r>
          </a:p>
          <a:p>
            <a:pPr algn="l"/>
            <a:r>
              <a:rPr lang="bg-BG" dirty="0" smtClean="0"/>
              <a:t>-</a:t>
            </a:r>
            <a:r>
              <a:rPr lang="bg-BG" dirty="0" smtClean="0"/>
              <a:t>Страните</a:t>
            </a:r>
            <a:r>
              <a:rPr lang="bg-BG" dirty="0" smtClean="0"/>
              <a:t>, които искат сътрудничество до 2025 г. ще имат хармонизи-ране на законодателството, облекчаване на условията и постигане на дълбоко сближаване, докато други ще са останат встрани от този </a:t>
            </a:r>
            <a:r>
              <a:rPr lang="bg-BG" dirty="0" smtClean="0"/>
              <a:t>процес;</a:t>
            </a:r>
          </a:p>
          <a:p>
            <a:pPr algn="l"/>
            <a:r>
              <a:rPr lang="bg-BG" dirty="0" smtClean="0"/>
              <a:t>-</a:t>
            </a:r>
            <a:r>
              <a:rPr lang="bg-BG" dirty="0" smtClean="0"/>
              <a:t>Единството </a:t>
            </a:r>
            <a:r>
              <a:rPr lang="bg-BG" dirty="0" smtClean="0"/>
              <a:t>на 27-те е запазено като цяло, като по-задълбочено сътруд-ничество е възможно само за тези, които го искат;</a:t>
            </a:r>
          </a:p>
          <a:p>
            <a:pPr algn="l"/>
            <a:r>
              <a:rPr lang="bg-BG" dirty="0" smtClean="0"/>
              <a:t>-Правата </a:t>
            </a:r>
            <a:r>
              <a:rPr lang="bg-BG" dirty="0" smtClean="0"/>
              <a:t>на гражданите и възможностите пред тях зависят от това дали </a:t>
            </a:r>
            <a:r>
              <a:rPr lang="bg-BG" dirty="0" smtClean="0"/>
              <a:t>живеят</a:t>
            </a:r>
          </a:p>
          <a:p>
            <a:pPr algn="l"/>
            <a:r>
              <a:rPr lang="bg-BG" dirty="0" smtClean="0"/>
              <a:t>в </a:t>
            </a:r>
            <a:r>
              <a:rPr lang="bg-BG" dirty="0" smtClean="0"/>
              <a:t>държава, която е избрала да прави повече за тяхното </a:t>
            </a:r>
            <a:r>
              <a:rPr lang="bg-BG" dirty="0" smtClean="0"/>
              <a:t>обезпечаване</a:t>
            </a:r>
          </a:p>
          <a:p>
            <a:pPr algn="l"/>
            <a:r>
              <a:rPr lang="bg-BG" dirty="0" smtClean="0"/>
              <a:t>-Възниква </a:t>
            </a:r>
            <a:r>
              <a:rPr lang="bg-BG" dirty="0" smtClean="0"/>
              <a:t>разлика между прозрачността при едните и другите в процеса на вземане на решения;</a:t>
            </a:r>
          </a:p>
          <a:p>
            <a:pPr algn="l"/>
            <a:r>
              <a:rPr lang="bg-BG" dirty="0" smtClean="0"/>
              <a:t>-Пропастта </a:t>
            </a:r>
            <a:r>
              <a:rPr lang="bg-BG" dirty="0" smtClean="0"/>
              <a:t>се намаля единствено при тези, които искат да се интегрират повече.</a:t>
            </a:r>
          </a:p>
          <a:p>
            <a:endParaRPr lang="bg-BG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214290"/>
            <a:ext cx="8286808" cy="6143668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bg-BG" sz="4000" b="1" u="sng" dirty="0" smtClean="0">
                <a:solidFill>
                  <a:schemeClr val="accent1">
                    <a:lumMod val="75000"/>
                  </a:schemeClr>
                </a:solidFill>
              </a:rPr>
              <a:t>Вариант 4  – Правим по-малко, но </a:t>
            </a:r>
            <a:r>
              <a:rPr lang="bg-BG" sz="4000" b="1" u="sng" dirty="0" smtClean="0">
                <a:solidFill>
                  <a:schemeClr val="accent1">
                    <a:lumMod val="75000"/>
                  </a:schemeClr>
                </a:solidFill>
              </a:rPr>
              <a:t>по-ефективно</a:t>
            </a:r>
          </a:p>
          <a:p>
            <a:pPr algn="l"/>
            <a:endParaRPr lang="bg-BG" dirty="0" smtClean="0"/>
          </a:p>
          <a:p>
            <a:pPr algn="l"/>
            <a:r>
              <a:rPr lang="bg-BG" dirty="0" smtClean="0"/>
              <a:t>-В </a:t>
            </a:r>
            <a:r>
              <a:rPr lang="bg-BG" dirty="0" smtClean="0"/>
              <a:t>подбора на новите приоритети ЕС търси да изпълни обещанията и да отговори на очакванията на своите граждани;</a:t>
            </a:r>
          </a:p>
          <a:p>
            <a:pPr algn="l"/>
            <a:r>
              <a:rPr lang="bg-BG" dirty="0" smtClean="0"/>
              <a:t>-До </a:t>
            </a:r>
            <a:r>
              <a:rPr lang="bg-BG" dirty="0" smtClean="0"/>
              <a:t>2025 г. това означава засилена работа в иновациите, търговията, си-гурността, миграцията, управлението на границите и отбраната; изграждане на нови правила за задълбочаване на пазара, фокусиране върху постиженията в научноизследователската и развойна дейности, и не последно място инвести-ране в нови европейски проекти за цифровизация и опазване на околната среда (намаляване на емисиите на въглероден двуокис в атмосферата);</a:t>
            </a:r>
          </a:p>
          <a:p>
            <a:pPr algn="l"/>
            <a:r>
              <a:rPr lang="bg-BG" dirty="0" smtClean="0"/>
              <a:t>-Обратно </a:t>
            </a:r>
            <a:r>
              <a:rPr lang="bg-BG" dirty="0" smtClean="0"/>
              <a:t>на всичко това, ЕС спира да има действие там, където не може да гарантира цялостна изпълнимост като регионално развитие, обществено здраве, социална политика и заетост до колкото те не са обвързани с пазара;</a:t>
            </a:r>
          </a:p>
          <a:p>
            <a:pPr algn="l"/>
            <a:r>
              <a:rPr lang="bg-BG" dirty="0" smtClean="0"/>
              <a:t>-Създава </a:t>
            </a:r>
            <a:r>
              <a:rPr lang="bg-BG" dirty="0" smtClean="0"/>
              <a:t>се по-ясна визия в областите, в които ЕС може повече и там, където нещата се оставят на регионално и национално ниво;</a:t>
            </a:r>
          </a:p>
          <a:p>
            <a:pPr algn="l"/>
            <a:r>
              <a:rPr lang="bg-BG" dirty="0" smtClean="0"/>
              <a:t>улесняват се гражданите в избистряне на връзката обещано-изпълнено и това кой за какво е отговорен;</a:t>
            </a:r>
          </a:p>
          <a:p>
            <a:pPr algn="l"/>
            <a:r>
              <a:rPr lang="bg-BG" dirty="0" smtClean="0"/>
              <a:t>-За </a:t>
            </a:r>
            <a:r>
              <a:rPr lang="bg-BG" dirty="0" smtClean="0"/>
              <a:t>начало, обаче, е трудно да се предефинират областите с приоритет за ЕС и постигане на съгласие за това от всички.</a:t>
            </a:r>
          </a:p>
          <a:p>
            <a:r>
              <a:rPr lang="bg-BG" dirty="0" smtClean="0"/>
              <a:t>-</a:t>
            </a:r>
            <a:endParaRPr lang="bg-B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357166"/>
            <a:ext cx="8429684" cy="5857916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bg-BG" sz="4000" b="1" u="sng" dirty="0" smtClean="0">
                <a:solidFill>
                  <a:schemeClr val="accent1">
                    <a:lumMod val="75000"/>
                  </a:schemeClr>
                </a:solidFill>
              </a:rPr>
              <a:t>Вариант 5 – Правим повече </a:t>
            </a:r>
            <a:r>
              <a:rPr lang="bg-BG" sz="4000" b="1" u="sng" dirty="0" smtClean="0">
                <a:solidFill>
                  <a:schemeClr val="accent1">
                    <a:lumMod val="75000"/>
                  </a:schemeClr>
                </a:solidFill>
              </a:rPr>
              <a:t>заедно</a:t>
            </a:r>
          </a:p>
          <a:p>
            <a:pPr algn="l"/>
            <a:endParaRPr lang="bg-BG" dirty="0" smtClean="0"/>
          </a:p>
          <a:p>
            <a:pPr algn="l"/>
            <a:r>
              <a:rPr lang="bg-BG" dirty="0" smtClean="0"/>
              <a:t>-ЕС </a:t>
            </a:r>
            <a:r>
              <a:rPr lang="bg-BG" dirty="0" smtClean="0"/>
              <a:t>решава да прави повече във всички политики и сфери на действие;</a:t>
            </a:r>
          </a:p>
          <a:p>
            <a:pPr algn="l"/>
            <a:r>
              <a:rPr lang="bg-BG" dirty="0" smtClean="0"/>
              <a:t>Сценарии, в който всички са съгласни, че нито ЕС, нито страните по-отделно са достатъчно добре оборудвани, за да се справят с ежедневните пред-извикателства, за това решават да споделят власт и ресурси за постигане на общо решение;</a:t>
            </a:r>
          </a:p>
          <a:p>
            <a:pPr algn="l"/>
            <a:r>
              <a:rPr lang="bg-BG" dirty="0" smtClean="0"/>
              <a:t>-В </a:t>
            </a:r>
            <a:r>
              <a:rPr lang="bg-BG" dirty="0" smtClean="0"/>
              <a:t>резултат, засилено сътрудничество е на лице с ясна представа каква е ползата от обща валута за всички и по-бързо вземане на решения;</a:t>
            </a:r>
          </a:p>
          <a:p>
            <a:pPr algn="l"/>
            <a:r>
              <a:rPr lang="bg-BG" dirty="0" smtClean="0"/>
              <a:t>-В </a:t>
            </a:r>
            <a:r>
              <a:rPr lang="bg-BG" dirty="0" smtClean="0"/>
              <a:t>международната сцена ЕС действа като един и е представен с едно място в повечето организации;</a:t>
            </a:r>
          </a:p>
          <a:p>
            <a:pPr algn="l"/>
            <a:r>
              <a:rPr lang="bg-BG" dirty="0" smtClean="0"/>
              <a:t>-В </a:t>
            </a:r>
            <a:r>
              <a:rPr lang="bg-BG" dirty="0" smtClean="0"/>
              <a:t>рамките на ЕС27 е на лице фокус и амбиция за цялостно изграждане на пазара и в области като енергетика, дигитализация и услуги;</a:t>
            </a:r>
          </a:p>
          <a:p>
            <a:pPr algn="l"/>
            <a:r>
              <a:rPr lang="bg-BG" dirty="0" smtClean="0"/>
              <a:t>-В </a:t>
            </a:r>
            <a:r>
              <a:rPr lang="bg-BG" dirty="0" smtClean="0"/>
              <a:t>еврозоната и в страните, които искат да се присъединят към нея, е на лице много по-дълбока координация в политиките в социално и данъчно измерение;</a:t>
            </a:r>
          </a:p>
          <a:p>
            <a:pPr algn="l"/>
            <a:r>
              <a:rPr lang="bg-BG" dirty="0" smtClean="0"/>
              <a:t>-Допълнителна </a:t>
            </a:r>
            <a:r>
              <a:rPr lang="bg-BG" dirty="0" smtClean="0"/>
              <a:t>финансова подкрепа се предоставя, за да се стимулира икономическото развитие и да се реагира по-добре на регионално, секторно и национално ниво;</a:t>
            </a:r>
          </a:p>
          <a:p>
            <a:pPr algn="l"/>
            <a:endParaRPr lang="bg-B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142852"/>
            <a:ext cx="8229600" cy="1571636"/>
          </a:xfrm>
        </p:spPr>
        <p:txBody>
          <a:bodyPr>
            <a:normAutofit/>
          </a:bodyPr>
          <a:lstStyle/>
          <a:p>
            <a:pPr algn="l"/>
            <a:r>
              <a:rPr lang="bg-BG" sz="3300" b="0" u="sng" dirty="0" smtClean="0"/>
              <a:t>Отношение на  България към бъдещето на Европа </a:t>
            </a:r>
            <a:endParaRPr lang="bg-BG" sz="3300" b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2214554"/>
            <a:ext cx="8072494" cy="4000528"/>
          </a:xfrm>
        </p:spPr>
        <p:txBody>
          <a:bodyPr>
            <a:normAutofit fontScale="85000" lnSpcReduction="10000"/>
          </a:bodyPr>
          <a:lstStyle/>
          <a:p>
            <a:r>
              <a:rPr lang="bg-BG" dirty="0" smtClean="0"/>
              <a:t>В голяма степен българското правителство е предпазливо във вземането на позиция, а изчаква да види как ще се развие дискусията в ЕС. </a:t>
            </a:r>
            <a:r>
              <a:rPr lang="bg-BG" dirty="0" smtClean="0"/>
              <a:t>Реално</a:t>
            </a:r>
            <a:r>
              <a:rPr lang="bg-BG" dirty="0" smtClean="0"/>
              <a:t>, основните съображения и притеснения на българското прави-телство в дебата за бъдещето на ЕС са свързани именно с възможността стра-ната да бъде лишена от така необходимата ѝ финансова подкрепа, идваща по линия на Структурните и кохезионни фондове. Този риск е реален, имайки предвид очакваното намаление на бюджета на ЕС след напускането на Съюза от Великобритания и пренасочване на част от ресурса към други приоритети, свързани с миграцията, отбраната и т.н. </a:t>
            </a:r>
            <a:endParaRPr lang="bg-BG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105</TotalTime>
  <Words>1329</Words>
  <Application>Microsoft Office PowerPoint</Application>
  <PresentationFormat>On-screen Show (4:3)</PresentationFormat>
  <Paragraphs>65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Apex</vt:lpstr>
      <vt:lpstr>Актуални кампании на Европейската комисия,свързани с дебата за бъдещето на европа и конференцията за бъдещето на европа </vt:lpstr>
      <vt:lpstr>        Увод  </vt:lpstr>
      <vt:lpstr>Актуални кампании на Европейската комисия, свързани с Дебата за бъдещето на Европа</vt:lpstr>
      <vt:lpstr>Петте варианта за бъдещето на Европа, посочени в Бялата книга за бъдещето на Европа </vt:lpstr>
      <vt:lpstr>Slide 5</vt:lpstr>
      <vt:lpstr>Slide 6</vt:lpstr>
      <vt:lpstr>Slide 7</vt:lpstr>
      <vt:lpstr>Slide 8</vt:lpstr>
      <vt:lpstr>Отношение на  България към бъдещето на Европа </vt:lpstr>
      <vt:lpstr>Конференция за бъдещето на Европа‏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Актуални кампании на Европейската комисия,свързани с дебата за бъдещето на европа и конференцията за бъдещето на европа</dc:title>
  <dc:creator>Vanina</dc:creator>
  <cp:lastModifiedBy>Vanina</cp:lastModifiedBy>
  <cp:revision>11</cp:revision>
  <dcterms:created xsi:type="dcterms:W3CDTF">2021-04-21T16:04:54Z</dcterms:created>
  <dcterms:modified xsi:type="dcterms:W3CDTF">2021-04-21T17:50:14Z</dcterms:modified>
</cp:coreProperties>
</file>