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24" r:id="rId5"/>
    <p:sldId id="2542" r:id="rId6"/>
    <p:sldId id="2552" r:id="rId7"/>
    <p:sldId id="2584" r:id="rId8"/>
    <p:sldId id="2544" r:id="rId9"/>
    <p:sldId id="2585" r:id="rId10"/>
    <p:sldId id="2586" r:id="rId11"/>
    <p:sldId id="2587" r:id="rId12"/>
    <p:sldId id="2588" r:id="rId13"/>
    <p:sldId id="2589" r:id="rId14"/>
    <p:sldId id="2591" r:id="rId15"/>
    <p:sldId id="2592" r:id="rId16"/>
    <p:sldId id="2583" r:id="rId17"/>
    <p:sldId id="2554" r:id="rId18"/>
    <p:sldId id="25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579"/>
    <a:srgbClr val="5DAAB0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3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58" y="13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azarov\Desktop\&#1044;&#1086;&#1082;&#1090;&#1091;&#1088;&#1072;&#1085;&#1090;&#1091;&#1088;&#1072;\&#1041;&#1072;&#1085;&#1082;&#1080;%20&#1080;%20&#1041;&#1072;&#1085;&#1082;&#1086;&#1074;&#1086;%20&#1076;&#1077;&#1083;&#1086;\ML%20Lending\HPI_1.1%20(1)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YoY%  2020/2015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Sheet5!$A$2:$A$4</c:f>
              <c:strCache>
                <c:ptCount val="3"/>
                <c:pt idx="0">
                  <c:v>Нефинансови предприятия</c:v>
                </c:pt>
                <c:pt idx="1">
                  <c:v>Кредити, обезпечени с жилищен имот</c:v>
                </c:pt>
                <c:pt idx="2">
                  <c:v>Потребителски кредит</c:v>
                </c:pt>
              </c:strCache>
            </c:strRef>
          </c:cat>
          <c:val>
            <c:numRef>
              <c:f>Sheet5!$B$2:$B$4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0.56999999999999995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A-4460-8F41-DACC7D02A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477584"/>
        <c:axId val="966455120"/>
      </c:barChart>
      <c:catAx>
        <c:axId val="9664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66455120"/>
        <c:crosses val="autoZero"/>
        <c:auto val="1"/>
        <c:lblAlgn val="ctr"/>
        <c:lblOffset val="100"/>
        <c:noMultiLvlLbl val="0"/>
      </c:catAx>
      <c:valAx>
        <c:axId val="966455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647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Mortgage loans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Sheet2!$B$1:$N$1</c:f>
              <c:strCache>
                <c:ptCount val="13"/>
                <c:pt idx="0">
                  <c:v>Y'2008</c:v>
                </c:pt>
                <c:pt idx="1">
                  <c:v>Y'2009</c:v>
                </c:pt>
                <c:pt idx="2">
                  <c:v>Y'2010</c:v>
                </c:pt>
                <c:pt idx="3">
                  <c:v>Y'2011</c:v>
                </c:pt>
                <c:pt idx="4">
                  <c:v>Y'2012</c:v>
                </c:pt>
                <c:pt idx="5">
                  <c:v>Y'2013</c:v>
                </c:pt>
                <c:pt idx="6">
                  <c:v>Y'2014</c:v>
                </c:pt>
                <c:pt idx="7">
                  <c:v>Y'2015</c:v>
                </c:pt>
                <c:pt idx="8">
                  <c:v>Y'2016</c:v>
                </c:pt>
                <c:pt idx="9">
                  <c:v>Y'2017</c:v>
                </c:pt>
                <c:pt idx="10">
                  <c:v>Y'2018</c:v>
                </c:pt>
                <c:pt idx="11">
                  <c:v>Y'2019</c:v>
                </c:pt>
                <c:pt idx="12">
                  <c:v>Y'2020</c:v>
                </c:pt>
              </c:strCache>
            </c:strRef>
          </c:cat>
          <c:val>
            <c:numRef>
              <c:f>Sheet2!$B$2:$N$2</c:f>
              <c:numCache>
                <c:formatCode>#,##0</c:formatCode>
                <c:ptCount val="13"/>
                <c:pt idx="0">
                  <c:v>5084</c:v>
                </c:pt>
                <c:pt idx="1">
                  <c:v>5084</c:v>
                </c:pt>
                <c:pt idx="2">
                  <c:v>4739</c:v>
                </c:pt>
                <c:pt idx="3">
                  <c:v>4790</c:v>
                </c:pt>
                <c:pt idx="4">
                  <c:v>4827</c:v>
                </c:pt>
                <c:pt idx="5">
                  <c:v>4800</c:v>
                </c:pt>
                <c:pt idx="6">
                  <c:v>4757</c:v>
                </c:pt>
                <c:pt idx="7">
                  <c:v>4481</c:v>
                </c:pt>
                <c:pt idx="8">
                  <c:v>4485</c:v>
                </c:pt>
                <c:pt idx="9">
                  <c:v>4837</c:v>
                </c:pt>
                <c:pt idx="10">
                  <c:v>5576</c:v>
                </c:pt>
                <c:pt idx="11">
                  <c:v>6384</c:v>
                </c:pt>
                <c:pt idx="12">
                  <c:v>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F-440C-9A84-90FA6F65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42"/>
        <c:axId val="799253567"/>
        <c:axId val="799254399"/>
      </c:barChart>
      <c:lineChart>
        <c:grouping val="stacked"/>
        <c:varyColors val="0"/>
        <c:ser>
          <c:idx val="2"/>
          <c:order val="1"/>
          <c:tx>
            <c:strRef>
              <c:f>Sheet2!$A$4</c:f>
              <c:strCache>
                <c:ptCount val="1"/>
                <c:pt idx="0">
                  <c:v>ML Share Total Loans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3.6168463672154615E-2"/>
                  <c:y val="-8.47831151283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2F-440C-9A84-90FA6F65D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Sheet2!$B$1:$N$1</c:f>
              <c:strCache>
                <c:ptCount val="13"/>
                <c:pt idx="0">
                  <c:v>Y'2008</c:v>
                </c:pt>
                <c:pt idx="1">
                  <c:v>Y'2009</c:v>
                </c:pt>
                <c:pt idx="2">
                  <c:v>Y'2010</c:v>
                </c:pt>
                <c:pt idx="3">
                  <c:v>Y'2011</c:v>
                </c:pt>
                <c:pt idx="4">
                  <c:v>Y'2012</c:v>
                </c:pt>
                <c:pt idx="5">
                  <c:v>Y'2013</c:v>
                </c:pt>
                <c:pt idx="6">
                  <c:v>Y'2014</c:v>
                </c:pt>
                <c:pt idx="7">
                  <c:v>Y'2015</c:v>
                </c:pt>
                <c:pt idx="8">
                  <c:v>Y'2016</c:v>
                </c:pt>
                <c:pt idx="9">
                  <c:v>Y'2017</c:v>
                </c:pt>
                <c:pt idx="10">
                  <c:v>Y'2018</c:v>
                </c:pt>
                <c:pt idx="11">
                  <c:v>Y'2019</c:v>
                </c:pt>
                <c:pt idx="12">
                  <c:v>Y'2020</c:v>
                </c:pt>
              </c:strCache>
            </c:strRef>
          </c:cat>
          <c:val>
            <c:numRef>
              <c:f>Sheet2!$B$4:$N$4</c:f>
              <c:numCache>
                <c:formatCode>0%</c:formatCode>
                <c:ptCount val="13"/>
                <c:pt idx="0">
                  <c:v>0.1981</c:v>
                </c:pt>
                <c:pt idx="1">
                  <c:v>0.18959999999999999</c:v>
                </c:pt>
                <c:pt idx="2">
                  <c:v>0.1721</c:v>
                </c:pt>
                <c:pt idx="3">
                  <c:v>0.16719999999999999</c:v>
                </c:pt>
                <c:pt idx="4">
                  <c:v>0.16320000000000001</c:v>
                </c:pt>
                <c:pt idx="5">
                  <c:v>0.1605</c:v>
                </c:pt>
                <c:pt idx="6">
                  <c:v>0.16739999999999999</c:v>
                </c:pt>
                <c:pt idx="7">
                  <c:v>0.16189999999999999</c:v>
                </c:pt>
                <c:pt idx="8">
                  <c:v>0.161</c:v>
                </c:pt>
                <c:pt idx="9">
                  <c:v>0.16869999999999999</c:v>
                </c:pt>
                <c:pt idx="10">
                  <c:v>0.17910000000000001</c:v>
                </c:pt>
                <c:pt idx="11">
                  <c:v>0.18840000000000001</c:v>
                </c:pt>
                <c:pt idx="12">
                  <c:v>0.19789999999999999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2F-440C-9A84-90FA6F65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061551"/>
        <c:axId val="799077775"/>
      </c:lineChart>
      <c:catAx>
        <c:axId val="79925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254399"/>
        <c:crosses val="autoZero"/>
        <c:auto val="1"/>
        <c:lblAlgn val="ctr"/>
        <c:lblOffset val="100"/>
        <c:noMultiLvlLbl val="0"/>
      </c:catAx>
      <c:valAx>
        <c:axId val="79925439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253567"/>
        <c:crosses val="autoZero"/>
        <c:crossBetween val="between"/>
      </c:valAx>
      <c:valAx>
        <c:axId val="799077775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061551"/>
        <c:crosses val="max"/>
        <c:crossBetween val="between"/>
      </c:valAx>
      <c:catAx>
        <c:axId val="7990615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9077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Sheet5!$A$2:$A$13</c:f>
              <c:strCache>
                <c:ptCount val="12"/>
                <c:pt idx="0">
                  <c:v>Dec.09</c:v>
                </c:pt>
                <c:pt idx="1">
                  <c:v>Dec.10</c:v>
                </c:pt>
                <c:pt idx="2">
                  <c:v>Dec.11</c:v>
                </c:pt>
                <c:pt idx="3">
                  <c:v>Dec.12</c:v>
                </c:pt>
                <c:pt idx="4">
                  <c:v>Dec.13</c:v>
                </c:pt>
                <c:pt idx="5">
                  <c:v>Dec.14</c:v>
                </c:pt>
                <c:pt idx="6">
                  <c:v>Dec.15</c:v>
                </c:pt>
                <c:pt idx="7">
                  <c:v>Dec.16</c:v>
                </c:pt>
                <c:pt idx="8">
                  <c:v>Dec.17</c:v>
                </c:pt>
                <c:pt idx="9">
                  <c:v>Dec.18</c:v>
                </c:pt>
                <c:pt idx="10">
                  <c:v>Dec.19</c:v>
                </c:pt>
                <c:pt idx="11">
                  <c:v>Nov.20</c:v>
                </c:pt>
              </c:strCache>
            </c:strRef>
          </c:cat>
          <c:val>
            <c:numRef>
              <c:f>Sheet5!$B$2:$B$13</c:f>
              <c:numCache>
                <c:formatCode>General</c:formatCode>
                <c:ptCount val="12"/>
                <c:pt idx="0">
                  <c:v>3.59</c:v>
                </c:pt>
                <c:pt idx="1">
                  <c:v>3.4</c:v>
                </c:pt>
                <c:pt idx="2">
                  <c:v>3.76</c:v>
                </c:pt>
                <c:pt idx="3">
                  <c:v>3.18</c:v>
                </c:pt>
                <c:pt idx="4">
                  <c:v>3.08</c:v>
                </c:pt>
                <c:pt idx="5">
                  <c:v>2.5499999999999998</c:v>
                </c:pt>
                <c:pt idx="6">
                  <c:v>2.2799999999999998</c:v>
                </c:pt>
                <c:pt idx="7">
                  <c:v>1.78</c:v>
                </c:pt>
                <c:pt idx="8">
                  <c:v>1.85</c:v>
                </c:pt>
                <c:pt idx="9">
                  <c:v>1.81</c:v>
                </c:pt>
                <c:pt idx="10">
                  <c:v>1.42</c:v>
                </c:pt>
                <c:pt idx="11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9-4F4C-AB8E-F74EE21F82E9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BUL /BGN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Sheet5!$A$2:$A$13</c:f>
              <c:strCache>
                <c:ptCount val="12"/>
                <c:pt idx="0">
                  <c:v>Dec.09</c:v>
                </c:pt>
                <c:pt idx="1">
                  <c:v>Dec.10</c:v>
                </c:pt>
                <c:pt idx="2">
                  <c:v>Dec.11</c:v>
                </c:pt>
                <c:pt idx="3">
                  <c:v>Dec.12</c:v>
                </c:pt>
                <c:pt idx="4">
                  <c:v>Dec.13</c:v>
                </c:pt>
                <c:pt idx="5">
                  <c:v>Dec.14</c:v>
                </c:pt>
                <c:pt idx="6">
                  <c:v>Dec.15</c:v>
                </c:pt>
                <c:pt idx="7">
                  <c:v>Dec.16</c:v>
                </c:pt>
                <c:pt idx="8">
                  <c:v>Dec.17</c:v>
                </c:pt>
                <c:pt idx="9">
                  <c:v>Dec.18</c:v>
                </c:pt>
                <c:pt idx="10">
                  <c:v>Dec.19</c:v>
                </c:pt>
                <c:pt idx="11">
                  <c:v>Nov.20</c:v>
                </c:pt>
              </c:strCache>
            </c:strRef>
          </c:cat>
          <c:val>
            <c:numRef>
              <c:f>Sheet5!$C$2:$C$13</c:f>
              <c:numCache>
                <c:formatCode>General</c:formatCode>
                <c:ptCount val="12"/>
                <c:pt idx="0">
                  <c:v>9.6999999999999993</c:v>
                </c:pt>
                <c:pt idx="1">
                  <c:v>8.3000000000000007</c:v>
                </c:pt>
                <c:pt idx="2">
                  <c:v>8.1</c:v>
                </c:pt>
                <c:pt idx="3">
                  <c:v>7</c:v>
                </c:pt>
                <c:pt idx="4">
                  <c:v>7.1</c:v>
                </c:pt>
                <c:pt idx="5">
                  <c:v>6.2</c:v>
                </c:pt>
                <c:pt idx="6">
                  <c:v>5.4</c:v>
                </c:pt>
                <c:pt idx="7">
                  <c:v>4.3</c:v>
                </c:pt>
                <c:pt idx="8">
                  <c:v>3.6</c:v>
                </c:pt>
                <c:pt idx="9">
                  <c:v>3.2</c:v>
                </c:pt>
                <c:pt idx="10">
                  <c:v>3</c:v>
                </c:pt>
                <c:pt idx="1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9-4F4C-AB8E-F74EE21F82E9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Sheet5!$A$2:$A$13</c:f>
              <c:strCache>
                <c:ptCount val="12"/>
                <c:pt idx="0">
                  <c:v>Dec.09</c:v>
                </c:pt>
                <c:pt idx="1">
                  <c:v>Dec.10</c:v>
                </c:pt>
                <c:pt idx="2">
                  <c:v>Dec.11</c:v>
                </c:pt>
                <c:pt idx="3">
                  <c:v>Dec.12</c:v>
                </c:pt>
                <c:pt idx="4">
                  <c:v>Dec.13</c:v>
                </c:pt>
                <c:pt idx="5">
                  <c:v>Dec.14</c:v>
                </c:pt>
                <c:pt idx="6">
                  <c:v>Dec.15</c:v>
                </c:pt>
                <c:pt idx="7">
                  <c:v>Dec.16</c:v>
                </c:pt>
                <c:pt idx="8">
                  <c:v>Dec.17</c:v>
                </c:pt>
                <c:pt idx="9">
                  <c:v>Dec.18</c:v>
                </c:pt>
                <c:pt idx="10">
                  <c:v>Dec.19</c:v>
                </c:pt>
                <c:pt idx="11">
                  <c:v>Nov.20</c:v>
                </c:pt>
              </c:strCache>
            </c:strRef>
          </c:cat>
          <c:val>
            <c:numRef>
              <c:f>Sheet5!$D$2:$D$13</c:f>
              <c:numCache>
                <c:formatCode>General</c:formatCode>
                <c:ptCount val="12"/>
                <c:pt idx="0">
                  <c:v>2.77</c:v>
                </c:pt>
                <c:pt idx="1">
                  <c:v>3.27</c:v>
                </c:pt>
                <c:pt idx="2">
                  <c:v>3.12</c:v>
                </c:pt>
                <c:pt idx="3">
                  <c:v>3.58</c:v>
                </c:pt>
                <c:pt idx="4">
                  <c:v>3.42</c:v>
                </c:pt>
                <c:pt idx="5">
                  <c:v>3.75</c:v>
                </c:pt>
                <c:pt idx="6">
                  <c:v>3.42</c:v>
                </c:pt>
                <c:pt idx="7">
                  <c:v>3.22</c:v>
                </c:pt>
                <c:pt idx="8">
                  <c:v>3.07</c:v>
                </c:pt>
                <c:pt idx="9">
                  <c:v>2.95</c:v>
                </c:pt>
                <c:pt idx="10">
                  <c:v>2.87</c:v>
                </c:pt>
                <c:pt idx="1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F9-4F4C-AB8E-F74EE21F82E9}"/>
            </c:ext>
          </c:extLst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Sheet5!$A$2:$A$13</c:f>
              <c:strCache>
                <c:ptCount val="12"/>
                <c:pt idx="0">
                  <c:v>Dec.09</c:v>
                </c:pt>
                <c:pt idx="1">
                  <c:v>Dec.10</c:v>
                </c:pt>
                <c:pt idx="2">
                  <c:v>Dec.11</c:v>
                </c:pt>
                <c:pt idx="3">
                  <c:v>Dec.12</c:v>
                </c:pt>
                <c:pt idx="4">
                  <c:v>Dec.13</c:v>
                </c:pt>
                <c:pt idx="5">
                  <c:v>Dec.14</c:v>
                </c:pt>
                <c:pt idx="6">
                  <c:v>Dec.15</c:v>
                </c:pt>
                <c:pt idx="7">
                  <c:v>Dec.16</c:v>
                </c:pt>
                <c:pt idx="8">
                  <c:v>Dec.17</c:v>
                </c:pt>
                <c:pt idx="9">
                  <c:v>Dec.18</c:v>
                </c:pt>
                <c:pt idx="10">
                  <c:v>Dec.19</c:v>
                </c:pt>
                <c:pt idx="11">
                  <c:v>Nov.20</c:v>
                </c:pt>
              </c:strCache>
            </c:strRef>
          </c:cat>
          <c:val>
            <c:numRef>
              <c:f>Sheet5!$E$2:$E$13</c:f>
              <c:numCache>
                <c:formatCode>General</c:formatCode>
                <c:ptCount val="12"/>
                <c:pt idx="0">
                  <c:v>1.95</c:v>
                </c:pt>
                <c:pt idx="1">
                  <c:v>2.15</c:v>
                </c:pt>
                <c:pt idx="2">
                  <c:v>2.5499999999999998</c:v>
                </c:pt>
                <c:pt idx="3">
                  <c:v>1.81</c:v>
                </c:pt>
                <c:pt idx="4">
                  <c:v>1.97</c:v>
                </c:pt>
                <c:pt idx="5">
                  <c:v>1.63</c:v>
                </c:pt>
                <c:pt idx="6">
                  <c:v>1.27</c:v>
                </c:pt>
                <c:pt idx="7">
                  <c:v>1.1100000000000001</c:v>
                </c:pt>
                <c:pt idx="8">
                  <c:v>0.95</c:v>
                </c:pt>
                <c:pt idx="9">
                  <c:v>0.88</c:v>
                </c:pt>
                <c:pt idx="10">
                  <c:v>0.78</c:v>
                </c:pt>
                <c:pt idx="11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F9-4F4C-AB8E-F74EE21F8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5699551"/>
        <c:axId val="835699967"/>
      </c:lineChart>
      <c:catAx>
        <c:axId val="835699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699967"/>
        <c:crosses val="autoZero"/>
        <c:auto val="1"/>
        <c:lblAlgn val="ctr"/>
        <c:lblOffset val="100"/>
        <c:noMultiLvlLbl val="0"/>
      </c:catAx>
      <c:valAx>
        <c:axId val="835699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69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98167145397347"/>
          <c:h val="0.8121729287010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Dec.09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Sheet5!$B$2:$E$2</c:f>
              <c:numCache>
                <c:formatCode>General</c:formatCode>
                <c:ptCount val="4"/>
                <c:pt idx="0">
                  <c:v>3.59</c:v>
                </c:pt>
                <c:pt idx="1">
                  <c:v>9.6999999999999993</c:v>
                </c:pt>
                <c:pt idx="2">
                  <c:v>2.77</c:v>
                </c:pt>
                <c:pt idx="3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8-4B7C-8F66-2132AF7E9478}"/>
            </c:ext>
          </c:extLst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Dec.10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Sheet5!$B$3:$E$3</c:f>
              <c:numCache>
                <c:formatCode>General</c:formatCode>
                <c:ptCount val="4"/>
                <c:pt idx="0">
                  <c:v>3.4</c:v>
                </c:pt>
                <c:pt idx="1">
                  <c:v>8.3000000000000007</c:v>
                </c:pt>
                <c:pt idx="2">
                  <c:v>3.27</c:v>
                </c:pt>
                <c:pt idx="3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8-4B7C-8F66-2132AF7E9478}"/>
            </c:ext>
          </c:extLst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Dec.11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Sheet5!$B$4:$E$4</c:f>
              <c:numCache>
                <c:formatCode>General</c:formatCode>
                <c:ptCount val="4"/>
                <c:pt idx="0">
                  <c:v>3.76</c:v>
                </c:pt>
                <c:pt idx="1">
                  <c:v>8.1</c:v>
                </c:pt>
                <c:pt idx="2">
                  <c:v>3.12</c:v>
                </c:pt>
                <c:pt idx="3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C8-4B7C-8F66-2132AF7E9478}"/>
            </c:ext>
          </c:extLst>
        </c:ser>
        <c:ser>
          <c:idx val="3"/>
          <c:order val="3"/>
          <c:tx>
            <c:strRef>
              <c:f>Sheet5!$A$5</c:f>
              <c:strCache>
                <c:ptCount val="1"/>
                <c:pt idx="0">
                  <c:v>Dec.12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Sheet5!$B$5:$E$5</c:f>
              <c:numCache>
                <c:formatCode>General</c:formatCode>
                <c:ptCount val="4"/>
                <c:pt idx="0">
                  <c:v>3.18</c:v>
                </c:pt>
                <c:pt idx="1">
                  <c:v>7</c:v>
                </c:pt>
                <c:pt idx="2">
                  <c:v>3.58</c:v>
                </c:pt>
                <c:pt idx="3">
                  <c:v>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C8-4B7C-8F66-2132AF7E9478}"/>
            </c:ext>
          </c:extLst>
        </c:ser>
        <c:ser>
          <c:idx val="4"/>
          <c:order val="4"/>
          <c:tx>
            <c:strRef>
              <c:f>Sheet5!$A$6</c:f>
              <c:strCache>
                <c:ptCount val="1"/>
                <c:pt idx="0">
                  <c:v>Dec.13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Sheet5!$B$6:$E$6</c:f>
              <c:numCache>
                <c:formatCode>General</c:formatCode>
                <c:ptCount val="4"/>
                <c:pt idx="0">
                  <c:v>3.08</c:v>
                </c:pt>
                <c:pt idx="1">
                  <c:v>7.1</c:v>
                </c:pt>
                <c:pt idx="2">
                  <c:v>3.42</c:v>
                </c:pt>
                <c:pt idx="3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C8-4B7C-8F66-2132AF7E9478}"/>
            </c:ext>
          </c:extLst>
        </c:ser>
        <c:ser>
          <c:idx val="5"/>
          <c:order val="5"/>
          <c:tx>
            <c:strRef>
              <c:f>Sheet5!$A$7</c:f>
              <c:strCache>
                <c:ptCount val="1"/>
                <c:pt idx="0">
                  <c:v>Dec.14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Sheet5!$B$7:$E$7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6.2</c:v>
                </c:pt>
                <c:pt idx="2">
                  <c:v>3.75</c:v>
                </c:pt>
                <c:pt idx="3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C8-4B7C-8F66-2132AF7E9478}"/>
            </c:ext>
          </c:extLst>
        </c:ser>
        <c:ser>
          <c:idx val="6"/>
          <c:order val="6"/>
          <c:tx>
            <c:strRef>
              <c:f>Sheet5!$A$8</c:f>
              <c:strCache>
                <c:ptCount val="1"/>
                <c:pt idx="0">
                  <c:v>Dec.15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Sheet5!$B$8:$E$8</c:f>
              <c:numCache>
                <c:formatCode>General</c:formatCode>
                <c:ptCount val="4"/>
                <c:pt idx="0">
                  <c:v>2.2799999999999998</c:v>
                </c:pt>
                <c:pt idx="1">
                  <c:v>5.4</c:v>
                </c:pt>
                <c:pt idx="2">
                  <c:v>3.42</c:v>
                </c:pt>
                <c:pt idx="3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C8-4B7C-8F66-2132AF7E9478}"/>
            </c:ext>
          </c:extLst>
        </c:ser>
        <c:ser>
          <c:idx val="7"/>
          <c:order val="7"/>
          <c:tx>
            <c:strRef>
              <c:f>Sheet5!$A$9</c:f>
              <c:strCache>
                <c:ptCount val="1"/>
                <c:pt idx="0">
                  <c:v>Dec.16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Sheet5!$B$9:$E$9</c:f>
              <c:numCache>
                <c:formatCode>General</c:formatCode>
                <c:ptCount val="4"/>
                <c:pt idx="0">
                  <c:v>1.78</c:v>
                </c:pt>
                <c:pt idx="1">
                  <c:v>4.3</c:v>
                </c:pt>
                <c:pt idx="2">
                  <c:v>3.22</c:v>
                </c:pt>
                <c:pt idx="3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C8-4B7C-8F66-2132AF7E9478}"/>
            </c:ext>
          </c:extLst>
        </c:ser>
        <c:ser>
          <c:idx val="8"/>
          <c:order val="8"/>
          <c:tx>
            <c:strRef>
              <c:f>Sheet5!$A$10</c:f>
              <c:strCache>
                <c:ptCount val="1"/>
                <c:pt idx="0">
                  <c:v>Dec.17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Sheet5!$B$10:$E$10</c:f>
              <c:numCache>
                <c:formatCode>General</c:formatCode>
                <c:ptCount val="4"/>
                <c:pt idx="0">
                  <c:v>1.85</c:v>
                </c:pt>
                <c:pt idx="1">
                  <c:v>3.6</c:v>
                </c:pt>
                <c:pt idx="2">
                  <c:v>3.07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C8-4B7C-8F66-2132AF7E9478}"/>
            </c:ext>
          </c:extLst>
        </c:ser>
        <c:ser>
          <c:idx val="9"/>
          <c:order val="9"/>
          <c:tx>
            <c:strRef>
              <c:f>Sheet5!$A$11</c:f>
              <c:strCache>
                <c:ptCount val="1"/>
                <c:pt idx="0">
                  <c:v>Dec.18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Sheet5!$B$11:$E$11</c:f>
              <c:numCache>
                <c:formatCode>General</c:formatCode>
                <c:ptCount val="4"/>
                <c:pt idx="0">
                  <c:v>1.81</c:v>
                </c:pt>
                <c:pt idx="1">
                  <c:v>3.2</c:v>
                </c:pt>
                <c:pt idx="2">
                  <c:v>2.95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C8-4B7C-8F66-2132AF7E9478}"/>
            </c:ext>
          </c:extLst>
        </c:ser>
        <c:ser>
          <c:idx val="10"/>
          <c:order val="10"/>
          <c:tx>
            <c:strRef>
              <c:f>Sheet5!$A$12</c:f>
              <c:strCache>
                <c:ptCount val="1"/>
                <c:pt idx="0">
                  <c:v>Dec.19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Sheet5!$B$12:$E$12</c:f>
              <c:numCache>
                <c:formatCode>General</c:formatCode>
                <c:ptCount val="4"/>
                <c:pt idx="0">
                  <c:v>1.42</c:v>
                </c:pt>
                <c:pt idx="1">
                  <c:v>3</c:v>
                </c:pt>
                <c:pt idx="2">
                  <c:v>2.87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C8-4B7C-8F66-2132AF7E9478}"/>
            </c:ext>
          </c:extLst>
        </c:ser>
        <c:ser>
          <c:idx val="11"/>
          <c:order val="11"/>
          <c:tx>
            <c:strRef>
              <c:f>Sheet5!$A$13</c:f>
              <c:strCache>
                <c:ptCount val="1"/>
                <c:pt idx="0">
                  <c:v>Nov.20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Sheet5!$B$1:$E$1</c:f>
              <c:strCache>
                <c:ptCount val="4"/>
                <c:pt idx="0">
                  <c:v>Euro area</c:v>
                </c:pt>
                <c:pt idx="1">
                  <c:v>BUL /BGN</c:v>
                </c:pt>
                <c:pt idx="2">
                  <c:v>Ireland</c:v>
                </c:pt>
                <c:pt idx="3">
                  <c:v>Finland</c:v>
                </c:pt>
              </c:strCache>
            </c:strRef>
          </c:cat>
          <c:val>
            <c:numRef>
              <c:f>Sheet5!$B$13:$E$13</c:f>
              <c:numCache>
                <c:formatCode>General</c:formatCode>
                <c:ptCount val="4"/>
                <c:pt idx="0">
                  <c:v>1.36</c:v>
                </c:pt>
                <c:pt idx="1">
                  <c:v>2.8</c:v>
                </c:pt>
                <c:pt idx="2">
                  <c:v>2.8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C8-4B7C-8F66-2132AF7E9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5703711"/>
        <c:axId val="835712863"/>
      </c:barChart>
      <c:catAx>
        <c:axId val="83570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712863"/>
        <c:crosses val="autoZero"/>
        <c:auto val="1"/>
        <c:lblAlgn val="ctr"/>
        <c:lblOffset val="100"/>
        <c:noMultiLvlLbl val="0"/>
      </c:catAx>
      <c:valAx>
        <c:axId val="835712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7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'2015=100'!$B$6</c:f>
              <c:strCache>
                <c:ptCount val="1"/>
                <c:pt idx="0">
                  <c:v>Общ ИЦЖ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'2015=100'!$C$5:$Y$5</c:f>
              <c:strCache>
                <c:ptCount val="23"/>
                <c:pt idx="0">
                  <c:v>Q1/15</c:v>
                </c:pt>
                <c:pt idx="1">
                  <c:v>Q2/15</c:v>
                </c:pt>
                <c:pt idx="2">
                  <c:v>Q3/15</c:v>
                </c:pt>
                <c:pt idx="3">
                  <c:v>Q3/15</c:v>
                </c:pt>
                <c:pt idx="4">
                  <c:v>Q1/16</c:v>
                </c:pt>
                <c:pt idx="5">
                  <c:v>Q2/16</c:v>
                </c:pt>
                <c:pt idx="6">
                  <c:v>Q3/16</c:v>
                </c:pt>
                <c:pt idx="7">
                  <c:v>Q4/16</c:v>
                </c:pt>
                <c:pt idx="8">
                  <c:v>Q1/17</c:v>
                </c:pt>
                <c:pt idx="9">
                  <c:v>Q2/17</c:v>
                </c:pt>
                <c:pt idx="10">
                  <c:v>Q3/17</c:v>
                </c:pt>
                <c:pt idx="11">
                  <c:v>Q4/17</c:v>
                </c:pt>
                <c:pt idx="12">
                  <c:v>Q1/18</c:v>
                </c:pt>
                <c:pt idx="13">
                  <c:v>Q2/18</c:v>
                </c:pt>
                <c:pt idx="14">
                  <c:v>Q3/18</c:v>
                </c:pt>
                <c:pt idx="15">
                  <c:v>Q4/18</c:v>
                </c:pt>
                <c:pt idx="16">
                  <c:v>Q1/19</c:v>
                </c:pt>
                <c:pt idx="17">
                  <c:v>Q2/19</c:v>
                </c:pt>
                <c:pt idx="18">
                  <c:v>Q3/19</c:v>
                </c:pt>
                <c:pt idx="19">
                  <c:v>Q4/19</c:v>
                </c:pt>
                <c:pt idx="20">
                  <c:v>Q1/20</c:v>
                </c:pt>
                <c:pt idx="21">
                  <c:v>Q2/20</c:v>
                </c:pt>
                <c:pt idx="22">
                  <c:v>Q3/20</c:v>
                </c:pt>
              </c:strCache>
            </c:strRef>
          </c:cat>
          <c:val>
            <c:numRef>
              <c:f>'2015=100'!$C$6:$Y$6</c:f>
              <c:numCache>
                <c:formatCode>0.00</c:formatCode>
                <c:ptCount val="23"/>
                <c:pt idx="0">
                  <c:v>98.85</c:v>
                </c:pt>
                <c:pt idx="1">
                  <c:v>99.71</c:v>
                </c:pt>
                <c:pt idx="2">
                  <c:v>99.21</c:v>
                </c:pt>
                <c:pt idx="3">
                  <c:v>102.23</c:v>
                </c:pt>
                <c:pt idx="4">
                  <c:v>103.38</c:v>
                </c:pt>
                <c:pt idx="5">
                  <c:v>106.24</c:v>
                </c:pt>
                <c:pt idx="6">
                  <c:v>107.94</c:v>
                </c:pt>
                <c:pt idx="7">
                  <c:v>110.52</c:v>
                </c:pt>
                <c:pt idx="8">
                  <c:v>112.66</c:v>
                </c:pt>
                <c:pt idx="9">
                  <c:v>115.37</c:v>
                </c:pt>
                <c:pt idx="10">
                  <c:v>117.62</c:v>
                </c:pt>
                <c:pt idx="11">
                  <c:v>119.53</c:v>
                </c:pt>
                <c:pt idx="12">
                  <c:v>120.65</c:v>
                </c:pt>
                <c:pt idx="13">
                  <c:v>124.03</c:v>
                </c:pt>
                <c:pt idx="14">
                  <c:v>124.99</c:v>
                </c:pt>
                <c:pt idx="15">
                  <c:v>126.15</c:v>
                </c:pt>
                <c:pt idx="16">
                  <c:v>129.44999999999999</c:v>
                </c:pt>
                <c:pt idx="17">
                  <c:v>130.26</c:v>
                </c:pt>
                <c:pt idx="18">
                  <c:v>131.97</c:v>
                </c:pt>
                <c:pt idx="19">
                  <c:v>133.99</c:v>
                </c:pt>
                <c:pt idx="20">
                  <c:v>135.54</c:v>
                </c:pt>
                <c:pt idx="21">
                  <c:v>134.07</c:v>
                </c:pt>
                <c:pt idx="22">
                  <c:v>138.33000000000001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9-4554-8346-7A3B287635B4}"/>
            </c:ext>
          </c:extLst>
        </c:ser>
        <c:ser>
          <c:idx val="1"/>
          <c:order val="1"/>
          <c:tx>
            <c:strRef>
              <c:f>'2015=100'!$B$7</c:f>
              <c:strCache>
                <c:ptCount val="1"/>
                <c:pt idx="0">
                  <c:v>Нови жилища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'2015=100'!$C$5:$Y$5</c:f>
              <c:strCache>
                <c:ptCount val="23"/>
                <c:pt idx="0">
                  <c:v>Q1/15</c:v>
                </c:pt>
                <c:pt idx="1">
                  <c:v>Q2/15</c:v>
                </c:pt>
                <c:pt idx="2">
                  <c:v>Q3/15</c:v>
                </c:pt>
                <c:pt idx="3">
                  <c:v>Q3/15</c:v>
                </c:pt>
                <c:pt idx="4">
                  <c:v>Q1/16</c:v>
                </c:pt>
                <c:pt idx="5">
                  <c:v>Q2/16</c:v>
                </c:pt>
                <c:pt idx="6">
                  <c:v>Q3/16</c:v>
                </c:pt>
                <c:pt idx="7">
                  <c:v>Q4/16</c:v>
                </c:pt>
                <c:pt idx="8">
                  <c:v>Q1/17</c:v>
                </c:pt>
                <c:pt idx="9">
                  <c:v>Q2/17</c:v>
                </c:pt>
                <c:pt idx="10">
                  <c:v>Q3/17</c:v>
                </c:pt>
                <c:pt idx="11">
                  <c:v>Q4/17</c:v>
                </c:pt>
                <c:pt idx="12">
                  <c:v>Q1/18</c:v>
                </c:pt>
                <c:pt idx="13">
                  <c:v>Q2/18</c:v>
                </c:pt>
                <c:pt idx="14">
                  <c:v>Q3/18</c:v>
                </c:pt>
                <c:pt idx="15">
                  <c:v>Q4/18</c:v>
                </c:pt>
                <c:pt idx="16">
                  <c:v>Q1/19</c:v>
                </c:pt>
                <c:pt idx="17">
                  <c:v>Q2/19</c:v>
                </c:pt>
                <c:pt idx="18">
                  <c:v>Q3/19</c:v>
                </c:pt>
                <c:pt idx="19">
                  <c:v>Q4/19</c:v>
                </c:pt>
                <c:pt idx="20">
                  <c:v>Q1/20</c:v>
                </c:pt>
                <c:pt idx="21">
                  <c:v>Q2/20</c:v>
                </c:pt>
                <c:pt idx="22">
                  <c:v>Q3/20</c:v>
                </c:pt>
              </c:strCache>
            </c:strRef>
          </c:cat>
          <c:val>
            <c:numRef>
              <c:f>'2015=100'!$C$7:$Y$7</c:f>
              <c:numCache>
                <c:formatCode>0.00</c:formatCode>
                <c:ptCount val="23"/>
                <c:pt idx="0">
                  <c:v>97.48</c:v>
                </c:pt>
                <c:pt idx="1">
                  <c:v>99.45</c:v>
                </c:pt>
                <c:pt idx="2">
                  <c:v>100.24</c:v>
                </c:pt>
                <c:pt idx="3">
                  <c:v>102.83</c:v>
                </c:pt>
                <c:pt idx="4">
                  <c:v>103.12</c:v>
                </c:pt>
                <c:pt idx="5">
                  <c:v>104.28</c:v>
                </c:pt>
                <c:pt idx="6">
                  <c:v>108.21</c:v>
                </c:pt>
                <c:pt idx="7">
                  <c:v>110.03</c:v>
                </c:pt>
                <c:pt idx="8">
                  <c:v>112.83</c:v>
                </c:pt>
                <c:pt idx="9">
                  <c:v>111.91</c:v>
                </c:pt>
                <c:pt idx="10">
                  <c:v>114.17</c:v>
                </c:pt>
                <c:pt idx="11">
                  <c:v>115.24</c:v>
                </c:pt>
                <c:pt idx="12">
                  <c:v>115.46</c:v>
                </c:pt>
                <c:pt idx="13">
                  <c:v>120</c:v>
                </c:pt>
                <c:pt idx="14">
                  <c:v>122.41</c:v>
                </c:pt>
                <c:pt idx="15">
                  <c:v>122.3</c:v>
                </c:pt>
                <c:pt idx="16">
                  <c:v>129.22999999999999</c:v>
                </c:pt>
                <c:pt idx="17">
                  <c:v>129.02000000000001</c:v>
                </c:pt>
                <c:pt idx="18">
                  <c:v>129.5</c:v>
                </c:pt>
                <c:pt idx="19">
                  <c:v>133</c:v>
                </c:pt>
                <c:pt idx="20">
                  <c:v>131.83000000000001</c:v>
                </c:pt>
                <c:pt idx="21">
                  <c:v>130.06</c:v>
                </c:pt>
                <c:pt idx="22">
                  <c:v>134.07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B9-4554-8346-7A3B287635B4}"/>
            </c:ext>
          </c:extLst>
        </c:ser>
        <c:ser>
          <c:idx val="2"/>
          <c:order val="2"/>
          <c:tx>
            <c:strRef>
              <c:f>'2015=100'!$B$8</c:f>
              <c:strCache>
                <c:ptCount val="1"/>
                <c:pt idx="0">
                  <c:v>Съществуващи жилища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'2015=100'!$C$5:$Y$5</c:f>
              <c:strCache>
                <c:ptCount val="23"/>
                <c:pt idx="0">
                  <c:v>Q1/15</c:v>
                </c:pt>
                <c:pt idx="1">
                  <c:v>Q2/15</c:v>
                </c:pt>
                <c:pt idx="2">
                  <c:v>Q3/15</c:v>
                </c:pt>
                <c:pt idx="3">
                  <c:v>Q3/15</c:v>
                </c:pt>
                <c:pt idx="4">
                  <c:v>Q1/16</c:v>
                </c:pt>
                <c:pt idx="5">
                  <c:v>Q2/16</c:v>
                </c:pt>
                <c:pt idx="6">
                  <c:v>Q3/16</c:v>
                </c:pt>
                <c:pt idx="7">
                  <c:v>Q4/16</c:v>
                </c:pt>
                <c:pt idx="8">
                  <c:v>Q1/17</c:v>
                </c:pt>
                <c:pt idx="9">
                  <c:v>Q2/17</c:v>
                </c:pt>
                <c:pt idx="10">
                  <c:v>Q3/17</c:v>
                </c:pt>
                <c:pt idx="11">
                  <c:v>Q4/17</c:v>
                </c:pt>
                <c:pt idx="12">
                  <c:v>Q1/18</c:v>
                </c:pt>
                <c:pt idx="13">
                  <c:v>Q2/18</c:v>
                </c:pt>
                <c:pt idx="14">
                  <c:v>Q3/18</c:v>
                </c:pt>
                <c:pt idx="15">
                  <c:v>Q4/18</c:v>
                </c:pt>
                <c:pt idx="16">
                  <c:v>Q1/19</c:v>
                </c:pt>
                <c:pt idx="17">
                  <c:v>Q2/19</c:v>
                </c:pt>
                <c:pt idx="18">
                  <c:v>Q3/19</c:v>
                </c:pt>
                <c:pt idx="19">
                  <c:v>Q4/19</c:v>
                </c:pt>
                <c:pt idx="20">
                  <c:v>Q1/20</c:v>
                </c:pt>
                <c:pt idx="21">
                  <c:v>Q2/20</c:v>
                </c:pt>
                <c:pt idx="22">
                  <c:v>Q3/20</c:v>
                </c:pt>
              </c:strCache>
            </c:strRef>
          </c:cat>
          <c:val>
            <c:numRef>
              <c:f>'2015=100'!$C$8:$Y$8</c:f>
              <c:numCache>
                <c:formatCode>0.00</c:formatCode>
                <c:ptCount val="23"/>
                <c:pt idx="0">
                  <c:v>99.73</c:v>
                </c:pt>
                <c:pt idx="1">
                  <c:v>99.88</c:v>
                </c:pt>
                <c:pt idx="2">
                  <c:v>98.55</c:v>
                </c:pt>
                <c:pt idx="3">
                  <c:v>101.85</c:v>
                </c:pt>
                <c:pt idx="4">
                  <c:v>103.5</c:v>
                </c:pt>
                <c:pt idx="5">
                  <c:v>107.35</c:v>
                </c:pt>
                <c:pt idx="6">
                  <c:v>107.75</c:v>
                </c:pt>
                <c:pt idx="7">
                  <c:v>110.77</c:v>
                </c:pt>
                <c:pt idx="8">
                  <c:v>112.55</c:v>
                </c:pt>
                <c:pt idx="9">
                  <c:v>117.23</c:v>
                </c:pt>
                <c:pt idx="10">
                  <c:v>119.47</c:v>
                </c:pt>
                <c:pt idx="11">
                  <c:v>121.84</c:v>
                </c:pt>
                <c:pt idx="12">
                  <c:v>123.43</c:v>
                </c:pt>
                <c:pt idx="13">
                  <c:v>126.21</c:v>
                </c:pt>
                <c:pt idx="14">
                  <c:v>126.41</c:v>
                </c:pt>
                <c:pt idx="15">
                  <c:v>128.24</c:v>
                </c:pt>
                <c:pt idx="16">
                  <c:v>129.6</c:v>
                </c:pt>
                <c:pt idx="17">
                  <c:v>130.96</c:v>
                </c:pt>
                <c:pt idx="18">
                  <c:v>133.31</c:v>
                </c:pt>
                <c:pt idx="19">
                  <c:v>134.55000000000001</c:v>
                </c:pt>
                <c:pt idx="20">
                  <c:v>137.72</c:v>
                </c:pt>
                <c:pt idx="21">
                  <c:v>136.43</c:v>
                </c:pt>
                <c:pt idx="22">
                  <c:v>140.84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B9-4554-8346-7A3B28763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6673151"/>
        <c:axId val="1"/>
      </c:lineChart>
      <c:catAx>
        <c:axId val="6966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1"/>
          <c:min val="97"/>
        </c:scaling>
        <c:delete val="0"/>
        <c:axPos val="l"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9667315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63242571777764"/>
          <c:y val="3.8147737099615567E-2"/>
          <c:w val="0.69698944120534556"/>
          <c:h val="6.78868811818592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9491014191114"/>
          <c:y val="6.763014686057324E-2"/>
          <c:w val="0.84757283464566924"/>
          <c:h val="0.76765045469838866"/>
        </c:manualLayout>
      </c:layout>
      <c:lineChart>
        <c:grouping val="standard"/>
        <c:varyColors val="0"/>
        <c:ser>
          <c:idx val="0"/>
          <c:order val="0"/>
          <c:tx>
            <c:strRef>
              <c:f>'2016Кид2008'!$A$32</c:f>
              <c:strCache>
                <c:ptCount val="1"/>
                <c:pt idx="0">
                  <c:v> Обществен сектор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36267071320182E-2"/>
                  <c:y val="-7.202881152460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29-494E-AECE-ED20268DB50E}"/>
                </c:ext>
              </c:extLst>
            </c:dLbl>
            <c:dLbl>
              <c:idx val="59"/>
              <c:layout>
                <c:manualLayout>
                  <c:x val="-1.2645422357106913E-2"/>
                  <c:y val="-4.001600640256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29-494E-AECE-ED20268DB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'2016Кид2008'!$B$31:$BI$31</c:f>
              <c:numCache>
                <c:formatCode>mmm\-yy</c:formatCode>
                <c:ptCount val="6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</c:numCache>
            </c:numRef>
          </c:cat>
          <c:val>
            <c:numRef>
              <c:f>'2016Кид2008'!$B$32:$BI$32</c:f>
              <c:numCache>
                <c:formatCode>#,##0</c:formatCode>
                <c:ptCount val="60"/>
                <c:pt idx="0">
                  <c:v>961</c:v>
                </c:pt>
                <c:pt idx="1">
                  <c:v>905</c:v>
                </c:pt>
                <c:pt idx="2">
                  <c:v>941</c:v>
                </c:pt>
                <c:pt idx="3">
                  <c:v>999</c:v>
                </c:pt>
                <c:pt idx="4">
                  <c:v>972</c:v>
                </c:pt>
                <c:pt idx="5">
                  <c:v>954</c:v>
                </c:pt>
                <c:pt idx="6">
                  <c:v>1001</c:v>
                </c:pt>
                <c:pt idx="7">
                  <c:v>925</c:v>
                </c:pt>
                <c:pt idx="8">
                  <c:v>992</c:v>
                </c:pt>
                <c:pt idx="9" formatCode="[$-10409]0">
                  <c:v>1058</c:v>
                </c:pt>
                <c:pt idx="10" formatCode="[$-10409]0">
                  <c:v>969</c:v>
                </c:pt>
                <c:pt idx="11" formatCode="[$-10409]0">
                  <c:v>1070</c:v>
                </c:pt>
                <c:pt idx="12" formatCode="General">
                  <c:v>1019</c:v>
                </c:pt>
                <c:pt idx="13" formatCode="General">
                  <c:v>970</c:v>
                </c:pt>
                <c:pt idx="14" formatCode="General">
                  <c:v>1023</c:v>
                </c:pt>
                <c:pt idx="15" formatCode="[$-10409]0">
                  <c:v>1088</c:v>
                </c:pt>
                <c:pt idx="16" formatCode="[$-10409]0">
                  <c:v>1041</c:v>
                </c:pt>
                <c:pt idx="17" formatCode="[$-10409]0">
                  <c:v>1034</c:v>
                </c:pt>
                <c:pt idx="18" formatCode="General">
                  <c:v>1076</c:v>
                </c:pt>
                <c:pt idx="19" formatCode="General">
                  <c:v>992</c:v>
                </c:pt>
                <c:pt idx="20" formatCode="General">
                  <c:v>1082</c:v>
                </c:pt>
                <c:pt idx="21" formatCode="General">
                  <c:v>1163</c:v>
                </c:pt>
                <c:pt idx="22" formatCode="General">
                  <c:v>1073</c:v>
                </c:pt>
                <c:pt idx="23" formatCode="General">
                  <c:v>1180</c:v>
                </c:pt>
                <c:pt idx="24" formatCode="General">
                  <c:v>1116</c:v>
                </c:pt>
                <c:pt idx="25" formatCode="General">
                  <c:v>1050</c:v>
                </c:pt>
                <c:pt idx="26" formatCode="General">
                  <c:v>1114</c:v>
                </c:pt>
                <c:pt idx="27" formatCode="[$-10409]0">
                  <c:v>1187</c:v>
                </c:pt>
                <c:pt idx="28" formatCode="[$-10409]0">
                  <c:v>1134</c:v>
                </c:pt>
                <c:pt idx="29" formatCode="[$-10409]0">
                  <c:v>1142</c:v>
                </c:pt>
                <c:pt idx="30" formatCode="[$-10409]0">
                  <c:v>1175</c:v>
                </c:pt>
                <c:pt idx="31" formatCode="[$-10409]0">
                  <c:v>1092</c:v>
                </c:pt>
                <c:pt idx="32" formatCode="[$-10409]0">
                  <c:v>1173</c:v>
                </c:pt>
                <c:pt idx="33" formatCode="[$-10409]0">
                  <c:v>1251</c:v>
                </c:pt>
                <c:pt idx="34" formatCode="[$-10409]0">
                  <c:v>1147</c:v>
                </c:pt>
                <c:pt idx="35" formatCode="[$-10409]0">
                  <c:v>1269</c:v>
                </c:pt>
                <c:pt idx="36" formatCode="[$-10409]0">
                  <c:v>1209</c:v>
                </c:pt>
                <c:pt idx="37" formatCode="[$-10409]0">
                  <c:v>1187</c:v>
                </c:pt>
                <c:pt idx="38" formatCode="[$-10409]0">
                  <c:v>1236</c:v>
                </c:pt>
                <c:pt idx="39" formatCode="[$-10409]0">
                  <c:v>1324</c:v>
                </c:pt>
                <c:pt idx="40" formatCode="[$-10409]0">
                  <c:v>1269</c:v>
                </c:pt>
                <c:pt idx="41" formatCode="[$-10409]0">
                  <c:v>1252</c:v>
                </c:pt>
                <c:pt idx="42" formatCode="[$-10409]0">
                  <c:v>1298</c:v>
                </c:pt>
                <c:pt idx="43" formatCode="[$-10409]0">
                  <c:v>1212</c:v>
                </c:pt>
                <c:pt idx="44" formatCode="[$-10409]0">
                  <c:v>1291</c:v>
                </c:pt>
                <c:pt idx="45" formatCode="[$-10409]0">
                  <c:v>1405</c:v>
                </c:pt>
                <c:pt idx="46" formatCode="[$-10409]0">
                  <c:v>1294</c:v>
                </c:pt>
                <c:pt idx="47" formatCode="[$-10409]0">
                  <c:v>1416</c:v>
                </c:pt>
                <c:pt idx="48" formatCode="[$-10409]0">
                  <c:v>1353</c:v>
                </c:pt>
                <c:pt idx="49" formatCode="[$-10409]0">
                  <c:v>1324</c:v>
                </c:pt>
                <c:pt idx="50" formatCode="[$-10409]0">
                  <c:v>1339</c:v>
                </c:pt>
                <c:pt idx="51" formatCode="[$-10409]0">
                  <c:v>1347</c:v>
                </c:pt>
                <c:pt idx="52" formatCode="[$-10409]0">
                  <c:v>1376</c:v>
                </c:pt>
                <c:pt idx="53" formatCode="[$-10409]0">
                  <c:v>1387</c:v>
                </c:pt>
                <c:pt idx="54" formatCode="[$-10409]0">
                  <c:v>1476</c:v>
                </c:pt>
                <c:pt idx="55" formatCode="[$-10409]0">
                  <c:v>1338</c:v>
                </c:pt>
                <c:pt idx="56" formatCode="[$-10409]0">
                  <c:v>1469</c:v>
                </c:pt>
                <c:pt idx="57" formatCode="[$-10409]0">
                  <c:v>1606</c:v>
                </c:pt>
                <c:pt idx="58" formatCode="[$-10409]0">
                  <c:v>1421</c:v>
                </c:pt>
                <c:pt idx="59" formatCode="[$-10409]0">
                  <c:v>1628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29-494E-AECE-ED20268DB50E}"/>
            </c:ext>
          </c:extLst>
        </c:ser>
        <c:ser>
          <c:idx val="1"/>
          <c:order val="1"/>
          <c:tx>
            <c:strRef>
              <c:f>'2016Кид2008'!$A$33</c:f>
              <c:strCache>
                <c:ptCount val="1"/>
                <c:pt idx="0">
                  <c:v> Частен сектор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201280512204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29-494E-AECE-ED20268DB50E}"/>
                </c:ext>
              </c:extLst>
            </c:dLbl>
            <c:dLbl>
              <c:idx val="58"/>
              <c:layout>
                <c:manualLayout>
                  <c:x val="-2.5290844714213456E-3"/>
                  <c:y val="3.201280512204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29-494E-AECE-ED20268DB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'2016Кид2008'!$B$31:$BI$31</c:f>
              <c:numCache>
                <c:formatCode>mmm\-yy</c:formatCode>
                <c:ptCount val="6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</c:numCache>
            </c:numRef>
          </c:cat>
          <c:val>
            <c:numRef>
              <c:f>'2016Кид2008'!$B$33:$BI$33</c:f>
              <c:numCache>
                <c:formatCode>#,##0</c:formatCode>
                <c:ptCount val="60"/>
                <c:pt idx="0">
                  <c:v>896</c:v>
                </c:pt>
                <c:pt idx="1">
                  <c:v>896</c:v>
                </c:pt>
                <c:pt idx="2">
                  <c:v>938</c:v>
                </c:pt>
                <c:pt idx="3">
                  <c:v>944</c:v>
                </c:pt>
                <c:pt idx="4">
                  <c:v>928</c:v>
                </c:pt>
                <c:pt idx="5">
                  <c:v>927</c:v>
                </c:pt>
                <c:pt idx="6">
                  <c:v>926</c:v>
                </c:pt>
                <c:pt idx="7">
                  <c:v>918</c:v>
                </c:pt>
                <c:pt idx="8">
                  <c:v>937</c:v>
                </c:pt>
                <c:pt idx="9" formatCode="[$-10409]0">
                  <c:v>950</c:v>
                </c:pt>
                <c:pt idx="10" formatCode="[$-10409]0">
                  <c:v>967</c:v>
                </c:pt>
                <c:pt idx="11" formatCode="[$-10409]0">
                  <c:v>987</c:v>
                </c:pt>
                <c:pt idx="12" formatCode="General">
                  <c:v>981</c:v>
                </c:pt>
                <c:pt idx="13" formatCode="General">
                  <c:v>986</c:v>
                </c:pt>
                <c:pt idx="14" formatCode="General">
                  <c:v>1034</c:v>
                </c:pt>
                <c:pt idx="15" formatCode="[$-10409]0">
                  <c:v>1044</c:v>
                </c:pt>
                <c:pt idx="16" formatCode="[$-10409]0">
                  <c:v>1029</c:v>
                </c:pt>
                <c:pt idx="17" formatCode="[$-10409]0">
                  <c:v>1021</c:v>
                </c:pt>
                <c:pt idx="18" formatCode="General">
                  <c:v>1028</c:v>
                </c:pt>
                <c:pt idx="19" formatCode="General">
                  <c:v>1012</c:v>
                </c:pt>
                <c:pt idx="20" formatCode="General">
                  <c:v>1058</c:v>
                </c:pt>
                <c:pt idx="21" formatCode="General">
                  <c:v>1056</c:v>
                </c:pt>
                <c:pt idx="22" formatCode="General">
                  <c:v>1078</c:v>
                </c:pt>
                <c:pt idx="23" formatCode="General">
                  <c:v>1102</c:v>
                </c:pt>
                <c:pt idx="24" formatCode="General">
                  <c:v>1067</c:v>
                </c:pt>
                <c:pt idx="25" formatCode="General">
                  <c:v>1057</c:v>
                </c:pt>
                <c:pt idx="26" formatCode="General">
                  <c:v>1112</c:v>
                </c:pt>
                <c:pt idx="27" formatCode="[$-10409]0">
                  <c:v>1142</c:v>
                </c:pt>
                <c:pt idx="28" formatCode="[$-10409]0">
                  <c:v>1111</c:v>
                </c:pt>
                <c:pt idx="29" formatCode="[$-10409]0">
                  <c:v>1121</c:v>
                </c:pt>
                <c:pt idx="30" formatCode="[$-10409]0">
                  <c:v>1119</c:v>
                </c:pt>
                <c:pt idx="31" formatCode="[$-10409]0">
                  <c:v>1112</c:v>
                </c:pt>
                <c:pt idx="32" formatCode="[$-10409]0">
                  <c:v>1140</c:v>
                </c:pt>
                <c:pt idx="33" formatCode="[$-10409]0">
                  <c:v>1138</c:v>
                </c:pt>
                <c:pt idx="34" formatCode="[$-10409]0">
                  <c:v>1163</c:v>
                </c:pt>
                <c:pt idx="35" formatCode="[$-10409]0">
                  <c:v>1199</c:v>
                </c:pt>
                <c:pt idx="36" formatCode="[$-10409]0">
                  <c:v>1186</c:v>
                </c:pt>
                <c:pt idx="37" formatCode="[$-10409]0">
                  <c:v>1183</c:v>
                </c:pt>
                <c:pt idx="38" formatCode="[$-10409]0">
                  <c:v>1250</c:v>
                </c:pt>
                <c:pt idx="39" formatCode="[$-10409]0">
                  <c:v>1267</c:v>
                </c:pt>
                <c:pt idx="40" formatCode="[$-10409]0">
                  <c:v>1239</c:v>
                </c:pt>
                <c:pt idx="41" formatCode="[$-10409]0">
                  <c:v>1253</c:v>
                </c:pt>
                <c:pt idx="42" formatCode="[$-10409]0">
                  <c:v>1244</c:v>
                </c:pt>
                <c:pt idx="43" formatCode="[$-10409]0">
                  <c:v>1227</c:v>
                </c:pt>
                <c:pt idx="44" formatCode="[$-10409]0">
                  <c:v>1258</c:v>
                </c:pt>
                <c:pt idx="45" formatCode="[$-10409]0">
                  <c:v>1261</c:v>
                </c:pt>
                <c:pt idx="46" formatCode="[$-10409]0">
                  <c:v>1294</c:v>
                </c:pt>
                <c:pt idx="47" formatCode="[$-10409]0">
                  <c:v>1327</c:v>
                </c:pt>
                <c:pt idx="48" formatCode="[$-10409]0">
                  <c:v>1314</c:v>
                </c:pt>
                <c:pt idx="49" formatCode="[$-10409]0">
                  <c:v>1303</c:v>
                </c:pt>
                <c:pt idx="50" formatCode="[$-10409]0">
                  <c:v>1315</c:v>
                </c:pt>
                <c:pt idx="51" formatCode="[$-10409]0">
                  <c:v>1315</c:v>
                </c:pt>
                <c:pt idx="52" formatCode="[$-10409]0">
                  <c:v>1318</c:v>
                </c:pt>
                <c:pt idx="53" formatCode="[$-10409]0">
                  <c:v>1345</c:v>
                </c:pt>
                <c:pt idx="54" formatCode="[$-10409]0">
                  <c:v>1357</c:v>
                </c:pt>
                <c:pt idx="55" formatCode="[$-10409]0">
                  <c:v>1334</c:v>
                </c:pt>
                <c:pt idx="56" formatCode="[$-10409]0">
                  <c:v>1373</c:v>
                </c:pt>
                <c:pt idx="57" formatCode="[$-10409]0">
                  <c:v>1386</c:v>
                </c:pt>
                <c:pt idx="58" formatCode="[$-10409]0">
                  <c:v>1396</c:v>
                </c:pt>
                <c:pt idx="59" formatCode="[$-10409]0">
                  <c:v>1415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29-494E-AECE-ED20268DB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0507920"/>
        <c:axId val="680513328"/>
      </c:lineChart>
      <c:dateAx>
        <c:axId val="680507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0513328"/>
        <c:crosses val="autoZero"/>
        <c:auto val="1"/>
        <c:lblOffset val="100"/>
        <c:baseTimeUnit val="months"/>
      </c:dateAx>
      <c:valAx>
        <c:axId val="680513328"/>
        <c:scaling>
          <c:orientation val="minMax"/>
          <c:min val="8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805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31521921828734"/>
          <c:y val="7.0579791793841579E-2"/>
          <c:w val="0.611914717556857"/>
          <c:h val="7.1110882488864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7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3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0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3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Изготвил: Николай Лазаров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660" r:id="rId38"/>
    <p:sldLayoutId id="2147483719" r:id="rId39"/>
    <p:sldLayoutId id="2147483720" r:id="rId40"/>
    <p:sldLayoutId id="2147483718" r:id="rId41"/>
    <p:sldLayoutId id="2147483721" r:id="rId42"/>
    <p:sldLayoutId id="2147483716" r:id="rId43"/>
    <p:sldLayoutId id="2147483722" r:id="rId44"/>
    <p:sldLayoutId id="2147483723" r:id="rId45"/>
    <p:sldLayoutId id="2147483725" r:id="rId46"/>
    <p:sldLayoutId id="2147483726" r:id="rId47"/>
    <p:sldLayoutId id="2147483675" r:id="rId48"/>
    <p:sldLayoutId id="2147483677" r:id="rId49"/>
    <p:sldLayoutId id="2147483729" r:id="rId50"/>
    <p:sldLayoutId id="2147483728" r:id="rId51"/>
    <p:sldLayoutId id="2147483736" r:id="rId5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g.linkedin.com/in/nikolay-lazarov-86589a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1799221"/>
            <a:ext cx="8488218" cy="891250"/>
          </a:xfrm>
        </p:spPr>
        <p:txBody>
          <a:bodyPr/>
          <a:lstStyle/>
          <a:p>
            <a:r>
              <a:rPr lang="bg-BG" sz="3200" dirty="0" smtClean="0"/>
              <a:t>Жилищното кредитиране в България</a:t>
            </a:r>
            <a:br>
              <a:rPr lang="bg-BG" sz="3200" dirty="0" smtClean="0"/>
            </a:br>
            <a:r>
              <a:rPr lang="bg-BG" sz="3200" dirty="0" smtClean="0"/>
              <a:t>тенденции и перспективи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90444"/>
            <a:ext cx="7252504" cy="3199520"/>
          </a:xfrm>
        </p:spPr>
        <p:txBody>
          <a:bodyPr>
            <a:normAutofit/>
          </a:bodyPr>
          <a:lstStyle/>
          <a:p>
            <a:r>
              <a:rPr lang="bg-BG" dirty="0" smtClean="0"/>
              <a:t>Николай Лазаров</a:t>
            </a:r>
          </a:p>
          <a:p>
            <a:r>
              <a:rPr lang="bg-BG" dirty="0" smtClean="0"/>
              <a:t>Кандидат докторант ВУЗФ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ru-RU" dirty="0"/>
              <a:t>Национална студентска и докторантска конференция Икономическите предизвикателства пред България (2021-2023 г.) – устойчивост и рискове </a:t>
            </a:r>
            <a:endParaRPr lang="ru-RU" dirty="0" smtClean="0"/>
          </a:p>
          <a:p>
            <a:r>
              <a:rPr lang="ru-RU" dirty="0" smtClean="0"/>
              <a:t>ВУЗФ </a:t>
            </a:r>
            <a:r>
              <a:rPr lang="ru-RU" dirty="0"/>
              <a:t>23.04.2021 г.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363325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474" y="2705100"/>
            <a:ext cx="3248025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err="1" smtClean="0"/>
              <a:t>През</a:t>
            </a:r>
            <a:r>
              <a:rPr lang="en-US" sz="2000" b="0" dirty="0" smtClean="0"/>
              <a:t> 2018 </a:t>
            </a:r>
            <a:r>
              <a:rPr lang="en-US" sz="2000" b="0" dirty="0"/>
              <a:t>г. 17,1 %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от</a:t>
            </a:r>
            <a:r>
              <a:rPr lang="en-US" sz="2000" b="0" dirty="0" smtClean="0"/>
              <a:t>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населението</a:t>
            </a:r>
            <a:r>
              <a:rPr lang="en-US" sz="2000" b="0" dirty="0" smtClean="0"/>
              <a:t> </a:t>
            </a:r>
            <a:r>
              <a:rPr lang="en-US" sz="2000" b="0" dirty="0"/>
              <a:t>в ЕС-27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живее</a:t>
            </a:r>
            <a:r>
              <a:rPr lang="en-US" sz="2000" b="0" dirty="0" smtClean="0"/>
              <a:t> </a:t>
            </a:r>
            <a:r>
              <a:rPr lang="en-US" sz="2000" b="0" dirty="0"/>
              <a:t>в </a:t>
            </a:r>
            <a:r>
              <a:rPr lang="en-US" sz="2000" b="0" dirty="0" err="1"/>
              <a:t>пренаселени</a:t>
            </a:r>
            <a:r>
              <a:rPr lang="en-US" sz="2000" b="0" baseline="30000" dirty="0"/>
              <a:t> </a:t>
            </a:r>
            <a:r>
              <a:rPr lang="bg-BG" sz="2000" b="0" baseline="30000" dirty="0" smtClean="0"/>
              <a:t> </a:t>
            </a:r>
            <a:r>
              <a:rPr lang="en-US" sz="2000" b="0" dirty="0" err="1" smtClean="0"/>
              <a:t>жилища</a:t>
            </a:r>
            <a:r>
              <a:rPr lang="bg-BG" sz="2000" b="0" dirty="0"/>
              <a:t>. Румъния, Литва и България са страните с най-голям дял на обитаващите пренаселени жилища. Над 40% от домакинствата в България живеят в пренаселени жилища.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image" descr="https://ec.europa.eu/eurostat/statistics-explained/images/6/66/Overcrowding_rate%2C_2018_%28%25%29_SILC2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0" y="933451"/>
            <a:ext cx="767715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02320" y="349812"/>
            <a:ext cx="7379580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</a:rPr>
              <a:t>Графика 6: Пренаселеност на обитаемите жилищата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58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3181350"/>
            <a:ext cx="32004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err="1"/>
              <a:t>През</a:t>
            </a:r>
            <a:r>
              <a:rPr lang="en-US" sz="2000" b="0" dirty="0"/>
              <a:t> 2018 г. в ЕС-27 4,3 % </a:t>
            </a:r>
            <a:r>
              <a:rPr lang="en-US" sz="2000" b="0" dirty="0" err="1"/>
              <a:t>от</a:t>
            </a:r>
            <a:r>
              <a:rPr lang="en-US" sz="2000" b="0" dirty="0"/>
              <a:t>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населението</a:t>
            </a:r>
            <a:r>
              <a:rPr lang="en-US" sz="2000" b="0" dirty="0" smtClean="0"/>
              <a:t> </a:t>
            </a:r>
            <a:r>
              <a:rPr lang="en-US" sz="2000" b="0" dirty="0" err="1"/>
              <a:t>живее</a:t>
            </a:r>
            <a:r>
              <a:rPr lang="en-US" sz="2000" b="0" dirty="0"/>
              <a:t> в </a:t>
            </a:r>
            <a:r>
              <a:rPr lang="en-US" sz="2000" b="0" dirty="0" err="1"/>
              <a:t>жилища</a:t>
            </a:r>
            <a:r>
              <a:rPr lang="en-US" sz="2000" b="0" dirty="0"/>
              <a:t> с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лоши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условия</a:t>
            </a:r>
            <a:r>
              <a:rPr lang="bg-BG" sz="2000" b="0" dirty="0"/>
              <a:t>,</a:t>
            </a:r>
            <a:r>
              <a:rPr lang="bg-BG" sz="2000" b="0" dirty="0" smtClean="0"/>
              <a:t> </a:t>
            </a:r>
            <a:r>
              <a:rPr lang="en-US" sz="2000" b="0" dirty="0" smtClean="0"/>
              <a:t>в </a:t>
            </a:r>
            <a:r>
              <a:rPr lang="en-US" sz="2000" b="0" dirty="0" err="1"/>
              <a:t>България</a:t>
            </a:r>
            <a:r>
              <a:rPr lang="en-US" sz="2000" b="0" dirty="0"/>
              <a:t> </a:t>
            </a:r>
            <a:r>
              <a:rPr lang="en-US" sz="2000" b="0" dirty="0" err="1"/>
              <a:t>този</a:t>
            </a:r>
            <a:r>
              <a:rPr lang="en-US" sz="2000" b="0" dirty="0"/>
              <a:t> </a:t>
            </a:r>
            <a:r>
              <a:rPr lang="en-US" sz="2000" b="0" dirty="0" err="1"/>
              <a:t>дял</a:t>
            </a:r>
            <a:r>
              <a:rPr lang="en-US" sz="2000" b="0" dirty="0"/>
              <a:t>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от</a:t>
            </a:r>
            <a:r>
              <a:rPr lang="en-US" sz="2000" b="0" dirty="0" smtClean="0"/>
              <a:t> </a:t>
            </a:r>
            <a:r>
              <a:rPr lang="bg-BG" sz="2000" b="0" dirty="0" smtClean="0"/>
              <a:t> </a:t>
            </a:r>
            <a:r>
              <a:rPr lang="en-US" sz="2000" b="0" dirty="0" err="1" smtClean="0"/>
              <a:t>населението</a:t>
            </a:r>
            <a:r>
              <a:rPr lang="en-US" sz="2000" b="0" dirty="0" smtClean="0"/>
              <a:t> </a:t>
            </a:r>
            <a:r>
              <a:rPr lang="en-US" sz="2000" b="0" dirty="0"/>
              <a:t>е 10,1 %, </a:t>
            </a:r>
            <a:r>
              <a:rPr lang="bg-BG" sz="2000" b="0" dirty="0" smtClean="0"/>
              <a:t>с </a:t>
            </a:r>
            <a:r>
              <a:rPr lang="en-US" sz="2000" b="0" dirty="0" err="1" smtClean="0"/>
              <a:t>по</a:t>
            </a:r>
            <a:r>
              <a:rPr lang="bg-BG" sz="2000" b="0" dirty="0" smtClean="0"/>
              <a:t>-негативни показатели са</a:t>
            </a:r>
            <a:r>
              <a:rPr lang="en-US" sz="2000" b="0" dirty="0" smtClean="0"/>
              <a:t> </a:t>
            </a:r>
            <a:r>
              <a:rPr lang="bg-BG" sz="2000" b="0" dirty="0"/>
              <a:t>единствено</a:t>
            </a:r>
            <a:r>
              <a:rPr lang="en-US" sz="2000" b="0" dirty="0"/>
              <a:t> </a:t>
            </a:r>
            <a:r>
              <a:rPr lang="en-US" sz="2000" b="0" dirty="0" err="1"/>
              <a:t>Латвия</a:t>
            </a:r>
            <a:r>
              <a:rPr lang="en-US" sz="2000" b="0" dirty="0"/>
              <a:t> (14,9 %) и </a:t>
            </a:r>
            <a:r>
              <a:rPr lang="en-US" sz="2000" b="0" dirty="0" err="1"/>
              <a:t>Румъния</a:t>
            </a:r>
            <a:r>
              <a:rPr lang="en-US" sz="2000" b="0" dirty="0"/>
              <a:t> (16,1).</a:t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</p:txBody>
      </p:sp>
      <p:pic>
        <p:nvPicPr>
          <p:cNvPr id="5" name="image" descr="https://ec.europa.eu/eurostat/statistics-explained/images/d/dd/Severe_housing_deprivation_rate%2C_2017_and_2018_%28%25%29_SILC2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44638"/>
            <a:ext cx="760095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02320" y="1092762"/>
            <a:ext cx="7379580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</a:rPr>
              <a:t>Графика 7: Качество на обитаемите жилищата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132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5" y="3429000"/>
            <a:ext cx="3533775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sz="2000" b="0" dirty="0"/>
              <a:t>Средно за ЕС 9.6% от домакинствата изразходват 40% и повече от разполагаемия си доход за жилища. България е на второ място в ЕС с най-високи жилищни разходи с 17.9% дял на домакинствата с прекомерни  жилищни разходи, водена единствено от Гърция.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0574" y="1506538"/>
            <a:ext cx="6912701" cy="4122737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02320" y="1092762"/>
            <a:ext cx="7379580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</a:rPr>
              <a:t>Графика 8: Достъпност на жилищата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9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8B7855D-2DE6-49A4-BA98-97404403C6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5" y="1106857"/>
            <a:ext cx="8820150" cy="467323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62E51-D53F-4CA2-8BF0-E130B326D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</a:schemeClr>
                </a:solidFill>
              </a:rPr>
              <a:t>Slide 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5889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702493" cy="139520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Изводи</a:t>
            </a:r>
            <a:r>
              <a:rPr lang="en-US" dirty="0" smtClean="0"/>
              <a:t> </a:t>
            </a:r>
            <a:r>
              <a:rPr lang="bg-BG" dirty="0"/>
              <a:t>и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solidFill>
                  <a:srgbClr val="5DAAB0"/>
                </a:solidFill>
              </a:rPr>
              <a:t>Предизвикателства</a:t>
            </a:r>
            <a:r>
              <a:rPr lang="en-US" dirty="0" smtClean="0">
                <a:solidFill>
                  <a:srgbClr val="5DAAB0"/>
                </a:solidFill>
              </a:rPr>
              <a:t> </a:t>
            </a:r>
            <a:endParaRPr lang="en-US" dirty="0">
              <a:solidFill>
                <a:srgbClr val="5DAAB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 smtClean="0"/>
              <a:t>Жилищен сектор и жилищно кредитиране</a:t>
            </a:r>
            <a:endParaRPr lang="en-US" dirty="0"/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6263CE43-D410-4BF8-8529-41197F401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9560" t="-29716" r="-29560" b="-29716"/>
          <a:stretch/>
        </p:blipFill>
        <p:spPr>
          <a:xfrm>
            <a:off x="6687422" y="1038724"/>
            <a:ext cx="804759" cy="804759"/>
          </a:xfrm>
        </p:spPr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44B7CF38-0B19-41D9-8D37-6D59A3F3E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22179" t="-22322" r="-22179" b="-22322"/>
          <a:stretch/>
        </p:blipFill>
        <p:spPr>
          <a:xfrm>
            <a:off x="6687422" y="2330235"/>
            <a:ext cx="804759" cy="804759"/>
          </a:xfrm>
        </p:spPr>
      </p:pic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26AA0551-AA74-4E7E-80AF-5D856020D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27274" t="-27427" r="-27274" b="-27427"/>
          <a:stretch/>
        </p:blipFill>
        <p:spPr>
          <a:xfrm>
            <a:off x="6687422" y="3621746"/>
            <a:ext cx="804759" cy="804759"/>
          </a:xfrm>
        </p:spPr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21139392-74B8-43B3-BFDF-58CAC1336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30855" t="-31015" r="-30855" b="-31015"/>
          <a:stretch/>
        </p:blipFill>
        <p:spPr>
          <a:xfrm>
            <a:off x="6687422" y="4913257"/>
            <a:ext cx="804759" cy="80475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Можем да очакваме диференцирано движение на цените на имотите – ръст в активните икономически райони и обрана тенденция при пазарите с ниска заетост на жилищата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30235"/>
            <a:ext cx="3977648" cy="99363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Банките в страната ще продължат да са водещ доставчик на жилищни кредити. Алтернативите за финансиране като лизинг, </a:t>
            </a:r>
            <a:r>
              <a:rPr lang="en-US" dirty="0" smtClean="0"/>
              <a:t>P2P</a:t>
            </a:r>
            <a:r>
              <a:rPr lang="bg-BG" dirty="0" smtClean="0"/>
              <a:t>, небанково жилищно кредитиране все още не са развити за да можем да ги определим като конкурент на Банките. 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01361"/>
            <a:ext cx="3977648" cy="106813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Промените в </a:t>
            </a:r>
            <a:r>
              <a:rPr lang="bg-BG" dirty="0" smtClean="0"/>
              <a:t>регулациите </a:t>
            </a:r>
            <a:r>
              <a:rPr lang="bg-BG" dirty="0" smtClean="0"/>
              <a:t>– Базел 3, </a:t>
            </a:r>
            <a:r>
              <a:rPr lang="en-US" dirty="0" smtClean="0"/>
              <a:t>IFRS 9 </a:t>
            </a:r>
            <a:r>
              <a:rPr lang="bg-BG" dirty="0" smtClean="0"/>
              <a:t>и др. поставящи фокус в/у качеството на кредитния портфейл, свързаните експозиции и изискванията за капитал допълнително увеличават акцента в/у жилищното кредитиране от страна на Банките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3"/>
            <a:ext cx="3977648" cy="892433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Жилищното кредитиране в страната има потенциал за съществен ръст в резултат на пазарна конюнктура, регулациите, състоянието на жилищния сектор и увеличаващите се доходи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705350" cy="25608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 smtClean="0"/>
              <a:t>Изоставаме </a:t>
            </a:r>
            <a:r>
              <a:rPr lang="bg-BG" dirty="0" smtClean="0"/>
              <a:t>значително от страните в ЕС в р</a:t>
            </a:r>
            <a:r>
              <a:rPr lang="bg-BG" dirty="0" smtClean="0"/>
              <a:t>азвитието на жилищния сектор. </a:t>
            </a:r>
            <a:r>
              <a:rPr lang="bg-BG" dirty="0" smtClean="0"/>
              <a:t>Водещи сме по п</a:t>
            </a:r>
            <a:r>
              <a:rPr lang="bg-BG" dirty="0" smtClean="0"/>
              <a:t>ренаселеност, недостъпност и качество на жилищата. </a:t>
            </a:r>
          </a:p>
          <a:p>
            <a:pPr>
              <a:lnSpc>
                <a:spcPct val="100000"/>
              </a:lnSpc>
            </a:pPr>
            <a:r>
              <a:rPr lang="bg-BG" dirty="0" smtClean="0"/>
              <a:t>Същевременно в резултата на конвергенцията на националните финансова, икономическа и социална системи с Европейските, страната ни постига висок темп на развитите на основните фактори влияещи позитивно на жилищния сектор – доходи, лих% и предлагане на ЖК, ценови индекс на жилищата.    </a:t>
            </a:r>
            <a:endParaRPr lang="bg-BG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684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2592336"/>
            <a:ext cx="3537030" cy="2036100"/>
          </a:xfrm>
        </p:spPr>
        <p:txBody>
          <a:bodyPr>
            <a:normAutofit/>
          </a:bodyPr>
          <a:lstStyle/>
          <a:p>
            <a:r>
              <a:rPr lang="bg-BG" dirty="0" smtClean="0"/>
              <a:t>Благодаря за вниманието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6894" y="5238099"/>
            <a:ext cx="2777331" cy="484146"/>
          </a:xfrm>
        </p:spPr>
        <p:txBody>
          <a:bodyPr/>
          <a:lstStyle/>
          <a:p>
            <a:r>
              <a:rPr lang="bg-BG" dirty="0" smtClean="0"/>
              <a:t>Кандидат докторант във ВУЗФ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6895" y="4628436"/>
            <a:ext cx="2958305" cy="382749"/>
          </a:xfrm>
        </p:spPr>
        <p:txBody>
          <a:bodyPr/>
          <a:lstStyle/>
          <a:p>
            <a:r>
              <a:rPr lang="bg-BG" dirty="0" smtClean="0"/>
              <a:t>Изготвил: </a:t>
            </a:r>
            <a:r>
              <a:rPr lang="bg-BG" dirty="0" smtClean="0">
                <a:hlinkClick r:id="rId3"/>
              </a:rPr>
              <a:t>Николай Лазаров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414790" y="1768393"/>
            <a:ext cx="2462514" cy="2462514"/>
          </a:xfrm>
        </p:spPr>
      </p:pic>
      <p:sp>
        <p:nvSpPr>
          <p:cNvPr id="27" name="TextBox 26"/>
          <p:cNvSpPr txBox="1"/>
          <p:nvPr/>
        </p:nvSpPr>
        <p:spPr>
          <a:xfrm>
            <a:off x="11549062" y="6488668"/>
            <a:ext cx="4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8469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4867539"/>
            <a:ext cx="3184974" cy="1025525"/>
          </a:xfrm>
        </p:spPr>
        <p:txBody>
          <a:bodyPr/>
          <a:lstStyle/>
          <a:p>
            <a:r>
              <a:rPr lang="bg-BG" dirty="0" smtClean="0"/>
              <a:t>Програма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sz="1600" dirty="0" smtClean="0"/>
              <a:t>Тенденции в жилищното кредитиране в България</a:t>
            </a:r>
            <a:endParaRPr lang="en-US" sz="1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BAF650-FD43-47DB-AB10-61E4F4A72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432" y="3484412"/>
            <a:ext cx="4294206" cy="755650"/>
          </a:xfrm>
        </p:spPr>
        <p:txBody>
          <a:bodyPr>
            <a:normAutofit/>
          </a:bodyPr>
          <a:lstStyle/>
          <a:p>
            <a:r>
              <a:rPr lang="bg-BG" sz="1600" dirty="0"/>
              <a:t>Мястото на националния  жилищен сектор в рамките на ЕС </a:t>
            </a:r>
            <a:endParaRPr lang="en-US" sz="1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7D62EB-2597-47CE-BB7C-6A6EAB5BC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9432" y="4860526"/>
            <a:ext cx="4294206" cy="755650"/>
          </a:xfrm>
        </p:spPr>
        <p:txBody>
          <a:bodyPr/>
          <a:lstStyle/>
          <a:p>
            <a:r>
              <a:rPr lang="bg-BG" sz="1600" dirty="0" smtClean="0"/>
              <a:t>Изводи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138" y="2251430"/>
            <a:ext cx="3579910" cy="22374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72850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9905"/>
            <a:ext cx="9460345" cy="132556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Тенденции в жилищното кредитиране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Графика  1.  Ръст на кредитите за периода 2020-2015</a:t>
            </a:r>
            <a:r>
              <a:rPr lang="bg-BG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FBB8-2A87-4FDD-8742-D0C12871A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550" y="6309009"/>
            <a:ext cx="186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* BNB</a:t>
            </a:r>
            <a:endParaRPr lang="en-US" sz="11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515007"/>
              </p:ext>
            </p:extLst>
          </p:nvPr>
        </p:nvGraphicFramePr>
        <p:xfrm>
          <a:off x="805586" y="2665368"/>
          <a:ext cx="7724775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241" y="-129116"/>
            <a:ext cx="8414616" cy="1325563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Въпреки </a:t>
            </a:r>
            <a:r>
              <a:rPr lang="bg-BG" sz="2000" dirty="0"/>
              <a:t>д</a:t>
            </a:r>
            <a:r>
              <a:rPr lang="bg-BG" sz="2000" dirty="0" smtClean="0"/>
              <a:t>инамичните ръстове, обема на жилищното кредитиране в България е далеч от средните нива на ЕС-19</a:t>
            </a:r>
            <a:br>
              <a:rPr lang="bg-BG" sz="2000" dirty="0" smtClean="0"/>
            </a:br>
            <a:r>
              <a:rPr lang="bg-BG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5DAAB0"/>
                </a:solidFill>
              </a:rPr>
              <a:t>12</a:t>
            </a:r>
            <a:r>
              <a:rPr lang="bg-BG" sz="2000" dirty="0" smtClean="0">
                <a:solidFill>
                  <a:srgbClr val="5DAAB0"/>
                </a:solidFill>
              </a:rPr>
              <a:t>% е дела на жилищните кредити  към </a:t>
            </a:r>
            <a:r>
              <a:rPr lang="en-US" sz="2000" dirty="0" smtClean="0">
                <a:solidFill>
                  <a:srgbClr val="5DAAB0"/>
                </a:solidFill>
              </a:rPr>
              <a:t>YE’20 </a:t>
            </a:r>
            <a:r>
              <a:rPr lang="bg-BG" sz="2000" dirty="0" smtClean="0">
                <a:solidFill>
                  <a:srgbClr val="5DAAB0"/>
                </a:solidFill>
              </a:rPr>
              <a:t>съотнесен към </a:t>
            </a:r>
            <a:r>
              <a:rPr lang="en-US" sz="2000" dirty="0" smtClean="0">
                <a:solidFill>
                  <a:srgbClr val="5DAAB0"/>
                </a:solidFill>
              </a:rPr>
              <a:t>GDP</a:t>
            </a:r>
            <a:r>
              <a:rPr lang="en-US" sz="2000" dirty="0" smtClean="0">
                <a:solidFill>
                  <a:srgbClr val="5DAAB0"/>
                </a:solidFill>
              </a:rPr>
              <a:t> </a:t>
            </a:r>
            <a:endParaRPr lang="en-US" sz="2000" dirty="0">
              <a:solidFill>
                <a:srgbClr val="5DAAB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8023" y="4210498"/>
            <a:ext cx="4155432" cy="132556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Видима е </a:t>
            </a:r>
            <a:r>
              <a:rPr lang="ru-RU" dirty="0"/>
              <a:t>корелацията м-у показателите </a:t>
            </a:r>
            <a:r>
              <a:rPr lang="en-US" dirty="0" smtClean="0"/>
              <a:t>GDP per capita </a:t>
            </a:r>
            <a:r>
              <a:rPr lang="ru-RU" dirty="0" smtClean="0"/>
              <a:t>и</a:t>
            </a:r>
            <a:r>
              <a:rPr lang="en-US" dirty="0" smtClean="0"/>
              <a:t> ML share in GDP</a:t>
            </a:r>
            <a:r>
              <a:rPr lang="ru-RU" dirty="0" smtClean="0"/>
              <a:t>.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5C97E3-0CF5-415A-BEEC-B465AA7F1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3218" y="2749479"/>
            <a:ext cx="4258782" cy="1250230"/>
          </a:xfrm>
        </p:spPr>
        <p:txBody>
          <a:bodyPr>
            <a:normAutofit/>
          </a:bodyPr>
          <a:lstStyle/>
          <a:p>
            <a:r>
              <a:rPr lang="bg-BG" dirty="0" smtClean="0"/>
              <a:t>С увеличаване</a:t>
            </a:r>
            <a:r>
              <a:rPr lang="bg-BG" dirty="0" smtClean="0"/>
              <a:t> на доходите на домакинствата можем да очакваме увеличение на обем на жилищните кредити </a:t>
            </a:r>
            <a:endParaRPr lang="en-US" dirty="0"/>
          </a:p>
        </p:txBody>
      </p:sp>
      <p:pic>
        <p:nvPicPr>
          <p:cNvPr id="1026" name="Picture 2" descr="Solving the Cost-to-Produce Problem in Mortgage L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94095"/>
            <a:ext cx="3557155" cy="14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87136"/>
              </p:ext>
            </p:extLst>
          </p:nvPr>
        </p:nvGraphicFramePr>
        <p:xfrm>
          <a:off x="202679" y="1791149"/>
          <a:ext cx="6779147" cy="4838697"/>
        </p:xfrm>
        <a:graphic>
          <a:graphicData uri="http://schemas.openxmlformats.org/drawingml/2006/table">
            <a:tbl>
              <a:tblPr/>
              <a:tblGrid>
                <a:gridCol w="1048708">
                  <a:extLst>
                    <a:ext uri="{9D8B030D-6E8A-4147-A177-3AD203B41FA5}">
                      <a16:colId xmlns:a16="http://schemas.microsoft.com/office/drawing/2014/main" val="1517845912"/>
                    </a:ext>
                  </a:extLst>
                </a:gridCol>
                <a:gridCol w="93635">
                  <a:extLst>
                    <a:ext uri="{9D8B030D-6E8A-4147-A177-3AD203B41FA5}">
                      <a16:colId xmlns:a16="http://schemas.microsoft.com/office/drawing/2014/main" val="1546112032"/>
                    </a:ext>
                  </a:extLst>
                </a:gridCol>
                <a:gridCol w="1573062">
                  <a:extLst>
                    <a:ext uri="{9D8B030D-6E8A-4147-A177-3AD203B41FA5}">
                      <a16:colId xmlns:a16="http://schemas.microsoft.com/office/drawing/2014/main" val="1207223963"/>
                    </a:ext>
                  </a:extLst>
                </a:gridCol>
                <a:gridCol w="74908">
                  <a:extLst>
                    <a:ext uri="{9D8B030D-6E8A-4147-A177-3AD203B41FA5}">
                      <a16:colId xmlns:a16="http://schemas.microsoft.com/office/drawing/2014/main" val="279855750"/>
                    </a:ext>
                  </a:extLst>
                </a:gridCol>
                <a:gridCol w="1179796">
                  <a:extLst>
                    <a:ext uri="{9D8B030D-6E8A-4147-A177-3AD203B41FA5}">
                      <a16:colId xmlns:a16="http://schemas.microsoft.com/office/drawing/2014/main" val="1174066215"/>
                    </a:ext>
                  </a:extLst>
                </a:gridCol>
                <a:gridCol w="93635">
                  <a:extLst>
                    <a:ext uri="{9D8B030D-6E8A-4147-A177-3AD203B41FA5}">
                      <a16:colId xmlns:a16="http://schemas.microsoft.com/office/drawing/2014/main" val="2583951486"/>
                    </a:ext>
                  </a:extLst>
                </a:gridCol>
                <a:gridCol w="1273431">
                  <a:extLst>
                    <a:ext uri="{9D8B030D-6E8A-4147-A177-3AD203B41FA5}">
                      <a16:colId xmlns:a16="http://schemas.microsoft.com/office/drawing/2014/main" val="222597920"/>
                    </a:ext>
                  </a:extLst>
                </a:gridCol>
                <a:gridCol w="93635">
                  <a:extLst>
                    <a:ext uri="{9D8B030D-6E8A-4147-A177-3AD203B41FA5}">
                      <a16:colId xmlns:a16="http://schemas.microsoft.com/office/drawing/2014/main" val="1634299732"/>
                    </a:ext>
                  </a:extLst>
                </a:gridCol>
                <a:gridCol w="1348337">
                  <a:extLst>
                    <a:ext uri="{9D8B030D-6E8A-4147-A177-3AD203B41FA5}">
                      <a16:colId xmlns:a16="http://schemas.microsoft.com/office/drawing/2014/main" val="3340535277"/>
                    </a:ext>
                  </a:extLst>
                </a:gridCol>
              </a:tblGrid>
              <a:tr h="396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Country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Mortgage Lending Growth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GDP Growth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ML share in GDP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GDP per capita /EUR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76353"/>
                  </a:ext>
                </a:extLst>
              </a:tr>
              <a:tr h="201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2020/2015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2020/2015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Y 2020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Y 2010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4230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Austria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33%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35 490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19512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Belgium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33 500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10422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Cyprus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-26%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23 050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03020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Estonia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31%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15 250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76532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Finland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13%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36 140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56089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France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30 480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69257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Germany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34 060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95941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Greece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-32%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-6%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16 300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47056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Ireland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61 560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24013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Italy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24 640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10876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Latvia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12 130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0338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Lithuania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31%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13 890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0198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Luxembourg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46%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23%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61%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81 290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86070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Malta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46%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19 990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8978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Netherlands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15%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40 070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13586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Portugal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13%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17 180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8677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Slovakia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71%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15 010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03265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Slovenia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15%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19 420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9615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Spain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onstantia" panose="02030602050306030303" pitchFamily="18" charset="0"/>
                        </a:rPr>
                        <a:t>-9%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45%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22 300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56451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Euro area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20%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8%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29 100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43258"/>
                  </a:ext>
                </a:extLst>
              </a:tr>
              <a:tr h="201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Bulgaria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57%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33%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12%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6 600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7581" marR="7581" marT="7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1069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325" y="6647210"/>
            <a:ext cx="186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tantia" panose="02030602050306030303" pitchFamily="18" charset="0"/>
              </a:rPr>
              <a:t>* ECB &amp; BNB</a:t>
            </a:r>
            <a:endParaRPr lang="en-US" sz="1100" dirty="0">
              <a:latin typeface="Constantia" panose="02030602050306030303" pitchFamily="18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83616" y="1423917"/>
            <a:ext cx="7017271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Таблица 1: Ръст на жилищните кредити и</a:t>
            </a:r>
            <a:r>
              <a:rPr lang="en-US" dirty="0" smtClean="0"/>
              <a:t> </a:t>
            </a:r>
            <a:r>
              <a:rPr lang="bg-BG" dirty="0" smtClean="0"/>
              <a:t>БВБ,</a:t>
            </a:r>
            <a:r>
              <a:rPr lang="ru-RU" dirty="0" smtClean="0"/>
              <a:t> дял на ЖК в БВБ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545" y="94095"/>
            <a:ext cx="6991927" cy="1325563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Възстановяващ  се дял на жилищните кредити в кредитния портфейл на Банките</a:t>
            </a:r>
            <a:br>
              <a:rPr lang="bg-BG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>
                <a:solidFill>
                  <a:srgbClr val="5DAAB0"/>
                </a:solidFill>
              </a:rPr>
              <a:t>20% е дела на жилищните кредити  към </a:t>
            </a:r>
            <a:r>
              <a:rPr lang="en-US" sz="2000" dirty="0" smtClean="0">
                <a:solidFill>
                  <a:srgbClr val="5DAAB0"/>
                </a:solidFill>
              </a:rPr>
              <a:t>YE’20</a:t>
            </a:r>
            <a:r>
              <a:rPr lang="en-US" sz="2000" dirty="0" smtClean="0">
                <a:solidFill>
                  <a:srgbClr val="5DAAB0"/>
                </a:solidFill>
              </a:rPr>
              <a:t> </a:t>
            </a:r>
            <a:endParaRPr lang="en-US" sz="2000" dirty="0">
              <a:solidFill>
                <a:srgbClr val="5DAAB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94673" y="2907205"/>
            <a:ext cx="4155432" cy="132556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Ръст</a:t>
            </a:r>
            <a:r>
              <a:rPr lang="bg-BG" dirty="0" err="1" smtClean="0"/>
              <a:t>ът</a:t>
            </a:r>
            <a:r>
              <a:rPr lang="ru-RU" dirty="0" smtClean="0"/>
              <a:t> </a:t>
            </a:r>
            <a:r>
              <a:rPr lang="ru-RU" dirty="0"/>
              <a:t>на жилищното кредитиране е </a:t>
            </a:r>
            <a:r>
              <a:rPr lang="ru-RU" dirty="0" smtClean="0"/>
              <a:t>подкрепен от </a:t>
            </a:r>
            <a:r>
              <a:rPr lang="ru-RU" dirty="0"/>
              <a:t>редица регулации на ниво ЕС, с които се въвеждат на по-стриктни изисквания за риск-мениджмънт и съсредоточаването на кредитната активност върху </a:t>
            </a:r>
            <a:r>
              <a:rPr lang="ru-RU" dirty="0" smtClean="0"/>
              <a:t>жилищното кредитириване, </a:t>
            </a:r>
            <a:r>
              <a:rPr lang="ru-RU" dirty="0"/>
              <a:t>което в общия случай е предпочитано поради по-добрия потенциал за диверсифициране на активите и за избягване на евентуални проблем с формирането на големи експозиции.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През 2020 г. Жилищното кредитиране запазва водещата си позиция с най-динамичен ръст в сравнение с портебителските кредити и кредита за бизнеса</a:t>
            </a:r>
            <a:r>
              <a:rPr lang="en-US" dirty="0" smtClean="0"/>
              <a:t> (2020 YoY ML-10%, CL 4%, BL 4%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5C97E3-0CF5-415A-BEEC-B465AA7F1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6543" y="1918856"/>
            <a:ext cx="4258782" cy="769938"/>
          </a:xfrm>
        </p:spPr>
        <p:txBody>
          <a:bodyPr>
            <a:normAutofit/>
          </a:bodyPr>
          <a:lstStyle/>
          <a:p>
            <a:r>
              <a:rPr lang="bg-BG" dirty="0" smtClean="0"/>
              <a:t>Активното търсене и регулациите оказват влияние върху жилищното кредитиране</a:t>
            </a:r>
            <a:endParaRPr lang="en-US" dirty="0"/>
          </a:p>
        </p:txBody>
      </p:sp>
      <p:pic>
        <p:nvPicPr>
          <p:cNvPr id="1026" name="Picture 2" descr="Solving the Cost-to-Produce Problem in Mortgage L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70" y="200457"/>
            <a:ext cx="3816304" cy="15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471956"/>
              </p:ext>
            </p:extLst>
          </p:nvPr>
        </p:nvGraphicFramePr>
        <p:xfrm>
          <a:off x="245688" y="2009774"/>
          <a:ext cx="6607694" cy="484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06" y="6456219"/>
            <a:ext cx="1721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EUR’mio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" y="6657700"/>
            <a:ext cx="186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tantia" panose="02030602050306030303" pitchFamily="18" charset="0"/>
              </a:rPr>
              <a:t>* BNB</a:t>
            </a:r>
            <a:endParaRPr lang="en-US" sz="1100" dirty="0">
              <a:latin typeface="Constantia" panose="02030602050306030303" pitchFamily="18" charset="0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70821" y="1773237"/>
            <a:ext cx="7017271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Графика 2: Обем на жилищните кредити и дял на ЖК в кредитите на Банките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5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6050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94095"/>
            <a:ext cx="7699423" cy="1507663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Лихвените проценти по жилищните кредити са на исторически ниски нива</a:t>
            </a:r>
            <a:br>
              <a:rPr lang="bg-BG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>
                <a:solidFill>
                  <a:srgbClr val="5DAAB0"/>
                </a:solidFill>
              </a:rPr>
              <a:t>Средните лихвени проценти по новия бизнес ЖК в България са изравнени нива с тези в Ирландия </a:t>
            </a:r>
            <a:endParaRPr lang="en-US" sz="2000" dirty="0">
              <a:solidFill>
                <a:srgbClr val="5DAAB0"/>
              </a:solidFill>
            </a:endParaRPr>
          </a:p>
        </p:txBody>
      </p:sp>
      <p:pic>
        <p:nvPicPr>
          <p:cNvPr id="1026" name="Picture 2" descr="Solving the Cost-to-Produce Problem in Mortgage L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37" y="94095"/>
            <a:ext cx="3816304" cy="15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7150" y="6226061"/>
            <a:ext cx="12061891" cy="612454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b="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Видим е </a:t>
            </a:r>
            <a:r>
              <a:rPr lang="ru-RU" b="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ефекта </a:t>
            </a:r>
            <a:r>
              <a:rPr lang="ru-RU" b="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от конвергенцията на националните финансова, икономическа и </a:t>
            </a:r>
            <a:r>
              <a:rPr lang="ru-RU" b="0" spc="-150" dirty="0" smtClean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социална </a:t>
            </a:r>
            <a:r>
              <a:rPr lang="ru-RU" b="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система с европейските такива, което повлиява позитивно </a:t>
            </a:r>
            <a:r>
              <a:rPr lang="ru-RU" b="0" spc="-150" dirty="0" smtClean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в/у лихвените проценти по жилищните </a:t>
            </a:r>
            <a:r>
              <a:rPr lang="ru-RU" b="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кредити</a:t>
            </a:r>
            <a:endParaRPr lang="en-US" b="0" spc="-150" dirty="0">
              <a:solidFill>
                <a:schemeClr val="bg1"/>
              </a:solidFill>
              <a:latin typeface="+mj-lt"/>
              <a:ea typeface="+mj-ea"/>
              <a:cs typeface="Gill Sans" panose="020B0502020104020203" pitchFamily="34" charset="-79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794727"/>
              </p:ext>
            </p:extLst>
          </p:nvPr>
        </p:nvGraphicFramePr>
        <p:xfrm>
          <a:off x="57150" y="1762125"/>
          <a:ext cx="5810250" cy="430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67015"/>
              </p:ext>
            </p:extLst>
          </p:nvPr>
        </p:nvGraphicFramePr>
        <p:xfrm>
          <a:off x="6200775" y="1827242"/>
          <a:ext cx="5781675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350" y="5884268"/>
            <a:ext cx="186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tantia" panose="02030602050306030303" pitchFamily="18" charset="0"/>
              </a:rPr>
              <a:t>* ECB &amp; BNB</a:t>
            </a:r>
            <a:endParaRPr lang="en-US" sz="1100" dirty="0">
              <a:latin typeface="Constantia" panose="02030602050306030303" pitchFamily="18" charset="0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70821" y="1773237"/>
            <a:ext cx="7017271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Графика 3: Лихвени нива по нов бизнес жилищни кредити</a:t>
            </a:r>
            <a:endParaRPr 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11766616" y="6532288"/>
            <a:ext cx="35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" y="497139"/>
            <a:ext cx="7914008" cy="1325563"/>
          </a:xfrm>
        </p:spPr>
        <p:txBody>
          <a:bodyPr>
            <a:noAutofit/>
          </a:bodyPr>
          <a:lstStyle/>
          <a:p>
            <a:r>
              <a:rPr lang="bg-BG" sz="2000" dirty="0" smtClean="0"/>
              <a:t>Траекторията и динамиката на ценовите нита на жилищата и средната работна заплата са от основните генератори на ръста на жилищните кредити</a:t>
            </a:r>
            <a:br>
              <a:rPr lang="bg-BG" sz="2000" dirty="0" smtClean="0"/>
            </a:br>
            <a:r>
              <a:rPr lang="bg-BG" sz="2000" dirty="0" smtClean="0"/>
              <a:t>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bg-BG" sz="1800" dirty="0" smtClean="0">
                <a:solidFill>
                  <a:srgbClr val="5DAAB0"/>
                </a:solidFill>
              </a:rPr>
              <a:t>За периода 2020-2015 ръста на  доходите и цените на жилищата са с изменения в рамките на 40-50%</a:t>
            </a:r>
            <a:endParaRPr lang="en-US" sz="3200" dirty="0">
              <a:solidFill>
                <a:srgbClr val="5DAAB0"/>
              </a:solidFill>
            </a:endParaRPr>
          </a:p>
        </p:txBody>
      </p:sp>
      <p:pic>
        <p:nvPicPr>
          <p:cNvPr id="1026" name="Picture 2" descr="Solving the Cost-to-Produce Problem in Mortgage L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57" y="94095"/>
            <a:ext cx="4194414" cy="17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35664"/>
              </p:ext>
            </p:extLst>
          </p:nvPr>
        </p:nvGraphicFramePr>
        <p:xfrm>
          <a:off x="57149" y="2867025"/>
          <a:ext cx="6238875" cy="383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92885176"/>
              </p:ext>
            </p:extLst>
          </p:nvPr>
        </p:nvGraphicFramePr>
        <p:xfrm>
          <a:off x="6219824" y="2704884"/>
          <a:ext cx="5800725" cy="365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350" y="6441134"/>
            <a:ext cx="186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tantia" panose="02030602050306030303" pitchFamily="18" charset="0"/>
              </a:rPr>
              <a:t>* </a:t>
            </a:r>
            <a:r>
              <a:rPr lang="bg-BG" sz="1100" dirty="0" smtClean="0">
                <a:latin typeface="Constantia" panose="02030602050306030303" pitchFamily="18" charset="0"/>
              </a:rPr>
              <a:t>НСИ</a:t>
            </a:r>
            <a:endParaRPr lang="en-US" sz="1100" dirty="0">
              <a:latin typeface="Constantia" panose="02030602050306030303" pitchFamily="18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04146" y="2353829"/>
            <a:ext cx="7017271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Графика 4: Индекс на цените на жилища и средна работна заплата в странтата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7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737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920750"/>
            <a:ext cx="10181362" cy="1325563"/>
          </a:xfrm>
        </p:spPr>
        <p:txBody>
          <a:bodyPr>
            <a:noAutofit/>
          </a:bodyPr>
          <a:lstStyle/>
          <a:p>
            <a:r>
              <a:rPr lang="bg-BG" sz="4800" dirty="0" smtClean="0"/>
              <a:t>Мястото на националния  ж</a:t>
            </a:r>
            <a:r>
              <a:rPr lang="bg-BG" sz="4800" dirty="0" smtClean="0"/>
              <a:t>илищен сектор в рамките на ЕС 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FBB8-2A87-4FDD-8742-D0C12871A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8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4531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5" y="2936222"/>
            <a:ext cx="3571875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sz="2000" b="0" dirty="0" smtClean="0"/>
              <a:t>България </a:t>
            </a:r>
            <a:r>
              <a:rPr lang="bg-BG" sz="2000" b="0" dirty="0"/>
              <a:t>е над средното за ЕС ниво по живущи в собствени жилища, а заедно с Румъния е сред страните с най-нисък дял на обитаващи в жилище закупено с жилищен кредит, в пъти по-нисък дял от всички страни и от бившия източен блок, настоящи членове на ЕС. 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bg-BG" sz="2000" b="0" dirty="0" smtClean="0"/>
              <a:t>  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7" y="1012593"/>
            <a:ext cx="7084305" cy="5393843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59FCEF3-B015-47B8-8D8F-7C0C90D275EB}"/>
              </a:ext>
            </a:extLst>
          </p:cNvPr>
          <p:cNvSpPr txBox="1">
            <a:spLocks/>
          </p:cNvSpPr>
          <p:nvPr/>
        </p:nvSpPr>
        <p:spPr>
          <a:xfrm>
            <a:off x="202320" y="349812"/>
            <a:ext cx="7379580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bg1"/>
                </a:solidFill>
              </a:rPr>
              <a:t>Графика 5: Разпределение на населенито в зависимост от статута на обитаване на жилищен имот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9062" y="648866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9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457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Classic-Clean-Sophisticated_MR - v4" id="{BEDDEF4C-1462-4989-8377-54CFA8C24657}" vid="{A6B5E652-DB13-4BF1-A544-B13ADD03D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0937C-037C-43B5-9747-8DC51D76B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C06DBF-33CB-4803-A705-9F1375E3968E}">
  <ds:schemaRefs>
    <ds:schemaRef ds:uri="http://purl.org/dc/dcmitype/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939C09-71F4-4DB5-98B9-16EE71B92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0</TotalTime>
  <Words>1221</Words>
  <Application>Microsoft Office PowerPoint</Application>
  <PresentationFormat>Widescreen</PresentationFormat>
  <Paragraphs>296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Gill Sans</vt:lpstr>
      <vt:lpstr>Helvetica Light</vt:lpstr>
      <vt:lpstr>Times New Roman</vt:lpstr>
      <vt:lpstr>Office Theme</vt:lpstr>
      <vt:lpstr>Жилищното кредитиране в България тенденции и перспективи</vt:lpstr>
      <vt:lpstr>Програма</vt:lpstr>
      <vt:lpstr>Тенденции в жилищното кредитиране  Графика  1.  Ръст на кредитите за периода 2020-2015  </vt:lpstr>
      <vt:lpstr>Въпреки динамичните ръстове, обема на жилищното кредитиране в България е далеч от средните нива на ЕС-19   12% е дела на жилищните кредити  към YE’20 съотнесен към GDP </vt:lpstr>
      <vt:lpstr>Възстановяващ  се дял на жилищните кредити в кредитния портфейл на Банките   20% е дела на жилищните кредити  към YE’20 </vt:lpstr>
      <vt:lpstr>Лихвените проценти по жилищните кредити са на исторически ниски нива   Средните лихвени проценти по новия бизнес ЖК в България са изравнени нива с тези в Ирландия </vt:lpstr>
      <vt:lpstr>Траекторията и динамиката на ценовите нита на жилищата и средната работна заплата са от основните генератори на ръста на жилищните кредити    За периода 2020-2015 ръста на  доходите и цените на жилищата са с изменения в рамките на 40-50%</vt:lpstr>
      <vt:lpstr>Мястото на националния  жилищен сектор в рамките на ЕС   </vt:lpstr>
      <vt:lpstr>България е над средното за ЕС ниво по живущи в собствени жилища, а заедно с Румъния е сред страните с най-нисък дял на обитаващи в жилище закупено с жилищен кредит, в пъти по-нисък дял от всички страни и от бившия източен блок, настоящи членове на ЕС.     </vt:lpstr>
      <vt:lpstr>През 2018 г. 17,1 %  от  населението в ЕС-27  живее в пренаселени  жилища. Румъния, Литва и България са страните с най-голям дял на обитаващите пренаселени жилища. Над 40% от домакинствата в България живеят в пренаселени жилища. </vt:lpstr>
      <vt:lpstr>През 2018 г. в ЕС-27 4,3 % от  населението живее в жилища с  лоши условия, в България този дял  от  населението е 10,1 %, с по-негативни показатели са единствено Латвия (14,9 %) и Румъния (16,1).  </vt:lpstr>
      <vt:lpstr>Средно за ЕС 9.6% от домакинствата изразходват 40% и повече от разполагаемия си доход за жилища. България е на второ място в ЕС с най-високи жилищни разходи с 17.9% дял на домакинствата с прекомерни  жилищни разходи, водена единствено от Гърция.   </vt:lpstr>
      <vt:lpstr>Slide 27</vt:lpstr>
      <vt:lpstr>Изводи и Предизвикателства 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2021-04-18T08:45:06Z</dcterms:created>
  <dcterms:modified xsi:type="dcterms:W3CDTF">2021-04-18T12:30:45Z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102144bb-458c-4e89-89b8-824f69d6f433_Enabled">
    <vt:lpwstr>true</vt:lpwstr>
  </property>
  <property fmtid="{D5CDD505-2E9C-101B-9397-08002B2CF9AE}" pid="4" name="MSIP_Label_102144bb-458c-4e89-89b8-824f69d6f433_SetDate">
    <vt:lpwstr>2021-04-18T08:45:06Z</vt:lpwstr>
  </property>
  <property fmtid="{D5CDD505-2E9C-101B-9397-08002B2CF9AE}" pid="5" name="MSIP_Label_102144bb-458c-4e89-89b8-824f69d6f433_Method">
    <vt:lpwstr>Standard</vt:lpwstr>
  </property>
  <property fmtid="{D5CDD505-2E9C-101B-9397-08002B2CF9AE}" pid="6" name="MSIP_Label_102144bb-458c-4e89-89b8-824f69d6f433_Name">
    <vt:lpwstr>Internal Use</vt:lpwstr>
  </property>
  <property fmtid="{D5CDD505-2E9C-101B-9397-08002B2CF9AE}" pid="7" name="MSIP_Label_102144bb-458c-4e89-89b8-824f69d6f433_SiteId">
    <vt:lpwstr>22fe70d1-f14f-4143-9839-9d91aa178113</vt:lpwstr>
  </property>
  <property fmtid="{D5CDD505-2E9C-101B-9397-08002B2CF9AE}" pid="8" name="MSIP_Label_102144bb-458c-4e89-89b8-824f69d6f433_ActionId">
    <vt:lpwstr>c40e034a-1400-4a0a-8fa0-8a0f736f4899</vt:lpwstr>
  </property>
  <property fmtid="{D5CDD505-2E9C-101B-9397-08002B2CF9AE}" pid="9" name="MSIP_Label_102144bb-458c-4e89-89b8-824f69d6f433_ContentBits">
    <vt:lpwstr>0</vt:lpwstr>
  </property>
</Properties>
</file>