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61" r:id="rId2"/>
    <p:sldId id="299" r:id="rId3"/>
    <p:sldId id="288" r:id="rId4"/>
    <p:sldId id="297" r:id="rId5"/>
    <p:sldId id="302" r:id="rId6"/>
    <p:sldId id="298" r:id="rId7"/>
    <p:sldId id="300" r:id="rId8"/>
    <p:sldId id="294" r:id="rId9"/>
    <p:sldId id="281" r:id="rId10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09F169D-EE9C-43BB-8A25-0E0EAF51E1A0}">
          <p14:sldIdLst>
            <p14:sldId id="261"/>
            <p14:sldId id="299"/>
            <p14:sldId id="288"/>
            <p14:sldId id="297"/>
            <p14:sldId id="302"/>
            <p14:sldId id="298"/>
            <p14:sldId id="300"/>
            <p14:sldId id="294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2833802-FEF1-4C79-8D5D-14CF1EAF98D9}" styleName="Светъл стил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Светъл стил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ъл стил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Среден стил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E8B1032C-EA38-4F05-BA0D-38AFFFC7BED3}" styleName="Светъл стил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ъл стил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Среден стил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ен стил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C083E6E3-FA7D-4D7B-A595-EF9225AFEA82}" styleName="Светъл стил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ъл стил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ъл стил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ъл стил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5BE263C-DBD7-4A20-BB59-AAB30ACAA65A}" styleName="Среден стил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Светъл стил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84064" autoAdjust="0"/>
  </p:normalViewPr>
  <p:slideViewPr>
    <p:cSldViewPr>
      <p:cViewPr varScale="1">
        <p:scale>
          <a:sx n="56" d="100"/>
          <a:sy n="56" d="100"/>
        </p:scale>
        <p:origin x="180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 dirty="0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FAEB29-656A-4640-AD1F-6217C71B11D3}" type="datetimeFigureOut">
              <a:rPr lang="bg-BG" smtClean="0"/>
              <a:pPr/>
              <a:t>23.04.2021 г.</a:t>
            </a:fld>
            <a:endParaRPr lang="bg-BG" dirty="0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 dirty="0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Щракн., за да ред. стил на загл. в обр.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 dirty="0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361371-ADF5-48B0-9F0C-0C41F06D136D}" type="slidenum">
              <a:rPr lang="bg-BG" smtClean="0"/>
              <a:pPr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189385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61371-ADF5-48B0-9F0C-0C41F06D136D}" type="slidenum">
              <a:rPr lang="bg-BG" smtClean="0"/>
              <a:pPr/>
              <a:t>7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353493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авоъгъл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Правоъгъл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Правоъгъл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авоъгъл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Правоъгъл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Закръглен правоъгъл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Закръглен правоъгъл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Правоъгъл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авоъгъл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авоъгъл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Правоъгъл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лавие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bg-BG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9" name="Подзаглавие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bg-BG"/>
              <a:t>Щракнете, за да редактирате стила на подзаглавията в образеца</a:t>
            </a:r>
            <a:endParaRPr kumimoji="0" lang="en-US"/>
          </a:p>
        </p:txBody>
      </p:sp>
      <p:sp>
        <p:nvSpPr>
          <p:cNvPr id="28" name="Контейнер за 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2B35730-BCF4-4396-B8B9-CDCD4DB8B04E}" type="datetimeFigureOut">
              <a:rPr lang="bg-BG" smtClean="0"/>
              <a:pPr/>
              <a:t>23.04.2021 г.</a:t>
            </a:fld>
            <a:endParaRPr lang="bg-BG" dirty="0"/>
          </a:p>
        </p:txBody>
      </p:sp>
      <p:sp>
        <p:nvSpPr>
          <p:cNvPr id="17" name="Контейнер за долния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bg-BG" dirty="0"/>
          </a:p>
        </p:txBody>
      </p:sp>
      <p:sp>
        <p:nvSpPr>
          <p:cNvPr id="29" name="Контейнер за номер на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BF4BC6A-F2F2-4189-84A7-90C3E52F200B}" type="slidenum">
              <a:rPr lang="bg-BG" smtClean="0"/>
              <a:pPr/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bg-BG"/>
              <a:t>Щракн., за да ред. стил на загл. в обр.</a:t>
            </a:r>
          </a:p>
          <a:p>
            <a:pPr lvl="1" eaLnBrk="1" latinLnBrk="0" hangingPunct="1"/>
            <a:r>
              <a:rPr lang="bg-BG"/>
              <a:t>Второ ниво</a:t>
            </a:r>
          </a:p>
          <a:p>
            <a:pPr lvl="2" eaLnBrk="1" latinLnBrk="0" hangingPunct="1"/>
            <a:r>
              <a:rPr lang="bg-BG"/>
              <a:t>Трето ниво</a:t>
            </a:r>
          </a:p>
          <a:p>
            <a:pPr lvl="3" eaLnBrk="1" latinLnBrk="0" hangingPunct="1"/>
            <a:r>
              <a:rPr lang="bg-BG"/>
              <a:t>Четвърто ниво</a:t>
            </a:r>
          </a:p>
          <a:p>
            <a:pPr lvl="4" eaLnBrk="1" latinLnBrk="0" hangingPunct="1"/>
            <a:r>
              <a:rPr lang="bg-BG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23.04.2021 г.</a:t>
            </a:fld>
            <a:endParaRPr lang="bg-BG" dirty="0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bg-BG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bg-BG"/>
              <a:t>Щракн., за да ред. стил на загл. в обр.</a:t>
            </a:r>
          </a:p>
          <a:p>
            <a:pPr lvl="1" eaLnBrk="1" latinLnBrk="0" hangingPunct="1"/>
            <a:r>
              <a:rPr lang="bg-BG"/>
              <a:t>Второ ниво</a:t>
            </a:r>
          </a:p>
          <a:p>
            <a:pPr lvl="2" eaLnBrk="1" latinLnBrk="0" hangingPunct="1"/>
            <a:r>
              <a:rPr lang="bg-BG"/>
              <a:t>Трето ниво</a:t>
            </a:r>
          </a:p>
          <a:p>
            <a:pPr lvl="3" eaLnBrk="1" latinLnBrk="0" hangingPunct="1"/>
            <a:r>
              <a:rPr lang="bg-BG"/>
              <a:t>Четвърто ниво</a:t>
            </a:r>
          </a:p>
          <a:p>
            <a:pPr lvl="4" eaLnBrk="1" latinLnBrk="0" hangingPunct="1"/>
            <a:r>
              <a:rPr lang="bg-BG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23.04.2021 г.</a:t>
            </a:fld>
            <a:endParaRPr lang="bg-BG" dirty="0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bg-BG"/>
              <a:t>Щракн., за да ред. стил на загл. в обр.</a:t>
            </a:r>
          </a:p>
          <a:p>
            <a:pPr lvl="1" eaLnBrk="1" latinLnBrk="0" hangingPunct="1"/>
            <a:r>
              <a:rPr lang="bg-BG"/>
              <a:t>Второ ниво</a:t>
            </a:r>
          </a:p>
          <a:p>
            <a:pPr lvl="2" eaLnBrk="1" latinLnBrk="0" hangingPunct="1"/>
            <a:r>
              <a:rPr lang="bg-BG"/>
              <a:t>Трето ниво</a:t>
            </a:r>
          </a:p>
          <a:p>
            <a:pPr lvl="3" eaLnBrk="1" latinLnBrk="0" hangingPunct="1"/>
            <a:r>
              <a:rPr lang="bg-BG"/>
              <a:t>Четвърто ниво</a:t>
            </a:r>
          </a:p>
          <a:p>
            <a:pPr lvl="4" eaLnBrk="1" latinLnBrk="0" hangingPunct="1"/>
            <a:r>
              <a:rPr lang="bg-BG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23.04.2021 г.</a:t>
            </a:fld>
            <a:endParaRPr lang="bg-BG" dirty="0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bg-BG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bg-BG"/>
              <a:t>Щракн., за да ред. стил на загл. в обр.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23.04.2021 г.</a:t>
            </a:fld>
            <a:endParaRPr lang="bg-BG" dirty="0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bg-BG"/>
              <a:t>Щракн., за да ред. стил на загл. в обр.</a:t>
            </a:r>
          </a:p>
          <a:p>
            <a:pPr lvl="1" eaLnBrk="1" latinLnBrk="0" hangingPunct="1"/>
            <a:r>
              <a:rPr lang="bg-BG"/>
              <a:t>Второ ниво</a:t>
            </a:r>
          </a:p>
          <a:p>
            <a:pPr lvl="2" eaLnBrk="1" latinLnBrk="0" hangingPunct="1"/>
            <a:r>
              <a:rPr lang="bg-BG"/>
              <a:t>Трето ниво</a:t>
            </a:r>
          </a:p>
          <a:p>
            <a:pPr lvl="3" eaLnBrk="1" latinLnBrk="0" hangingPunct="1"/>
            <a:r>
              <a:rPr lang="bg-BG"/>
              <a:t>Четвърто ниво</a:t>
            </a:r>
          </a:p>
          <a:p>
            <a:pPr lvl="4" eaLnBrk="1" latinLnBrk="0" hangingPunct="1"/>
            <a:r>
              <a:rPr lang="bg-BG"/>
              <a:t>Пето ниво</a:t>
            </a:r>
            <a:endParaRPr kumimoji="0" lang="en-US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bg-BG"/>
              <a:t>Щракн., за да ред. стил на загл. в обр.</a:t>
            </a:r>
          </a:p>
          <a:p>
            <a:pPr lvl="1" eaLnBrk="1" latinLnBrk="0" hangingPunct="1"/>
            <a:r>
              <a:rPr lang="bg-BG"/>
              <a:t>Второ ниво</a:t>
            </a:r>
          </a:p>
          <a:p>
            <a:pPr lvl="2" eaLnBrk="1" latinLnBrk="0" hangingPunct="1"/>
            <a:r>
              <a:rPr lang="bg-BG"/>
              <a:t>Трето ниво</a:t>
            </a:r>
          </a:p>
          <a:p>
            <a:pPr lvl="3" eaLnBrk="1" latinLnBrk="0" hangingPunct="1"/>
            <a:r>
              <a:rPr lang="bg-BG"/>
              <a:t>Четвърто ниво</a:t>
            </a:r>
          </a:p>
          <a:p>
            <a:pPr lvl="4" eaLnBrk="1" latinLnBrk="0" hangingPunct="1"/>
            <a:r>
              <a:rPr lang="bg-BG"/>
              <a:t>Пето ниво</a:t>
            </a:r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23.04.2021 г.</a:t>
            </a:fld>
            <a:endParaRPr lang="bg-BG" dirty="0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bg-BG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bg-BG"/>
              <a:t>Щракн., за да ред. стил на загл. в обр.</a:t>
            </a:r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bg-BG"/>
              <a:t>Щракн., за да ред. стил на загл. в обр.</a:t>
            </a:r>
          </a:p>
        </p:txBody>
      </p:sp>
      <p:sp>
        <p:nvSpPr>
          <p:cNvPr id="5" name="Контейнер за съдържани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bg-BG"/>
              <a:t>Щракн., за да ред. стил на загл. в обр.</a:t>
            </a:r>
          </a:p>
          <a:p>
            <a:pPr lvl="1" eaLnBrk="1" latinLnBrk="0" hangingPunct="1"/>
            <a:r>
              <a:rPr lang="bg-BG"/>
              <a:t>Второ ниво</a:t>
            </a:r>
          </a:p>
          <a:p>
            <a:pPr lvl="2" eaLnBrk="1" latinLnBrk="0" hangingPunct="1"/>
            <a:r>
              <a:rPr lang="bg-BG"/>
              <a:t>Трето ниво</a:t>
            </a:r>
          </a:p>
          <a:p>
            <a:pPr lvl="3" eaLnBrk="1" latinLnBrk="0" hangingPunct="1"/>
            <a:r>
              <a:rPr lang="bg-BG"/>
              <a:t>Четвърто ниво</a:t>
            </a:r>
          </a:p>
          <a:p>
            <a:pPr lvl="4" eaLnBrk="1" latinLnBrk="0" hangingPunct="1"/>
            <a:r>
              <a:rPr lang="bg-BG"/>
              <a:t>Пето ниво</a:t>
            </a:r>
            <a:endParaRPr kumimoji="0" lang="en-US"/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bg-BG"/>
              <a:t>Щракн., за да ред. стил на загл. в обр.</a:t>
            </a:r>
          </a:p>
          <a:p>
            <a:pPr lvl="1" eaLnBrk="1" latinLnBrk="0" hangingPunct="1"/>
            <a:r>
              <a:rPr lang="bg-BG"/>
              <a:t>Второ ниво</a:t>
            </a:r>
          </a:p>
          <a:p>
            <a:pPr lvl="2" eaLnBrk="1" latinLnBrk="0" hangingPunct="1"/>
            <a:r>
              <a:rPr lang="bg-BG"/>
              <a:t>Трето ниво</a:t>
            </a:r>
          </a:p>
          <a:p>
            <a:pPr lvl="3" eaLnBrk="1" latinLnBrk="0" hangingPunct="1"/>
            <a:r>
              <a:rPr lang="bg-BG"/>
              <a:t>Четвърто ниво</a:t>
            </a:r>
          </a:p>
          <a:p>
            <a:pPr lvl="4" eaLnBrk="1" latinLnBrk="0" hangingPunct="1"/>
            <a:r>
              <a:rPr lang="bg-BG"/>
              <a:t>Пето ниво</a:t>
            </a:r>
            <a:endParaRPr kumimoji="0" lang="en-US"/>
          </a:p>
        </p:txBody>
      </p:sp>
      <p:sp>
        <p:nvSpPr>
          <p:cNvPr id="26" name="Контейнер за 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2B35730-BCF4-4396-B8B9-CDCD4DB8B04E}" type="datetimeFigureOut">
              <a:rPr lang="bg-BG" smtClean="0"/>
              <a:pPr/>
              <a:t>23.04.2021 г.</a:t>
            </a:fld>
            <a:endParaRPr lang="bg-BG" dirty="0"/>
          </a:p>
        </p:txBody>
      </p:sp>
      <p:sp>
        <p:nvSpPr>
          <p:cNvPr id="27" name="Контейнер за номер на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 dirty="0"/>
          </a:p>
        </p:txBody>
      </p:sp>
      <p:sp>
        <p:nvSpPr>
          <p:cNvPr id="28" name="Контейнер за долния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g-BG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bg-BG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2B35730-BCF4-4396-B8B9-CDCD4DB8B04E}" type="datetimeFigureOut">
              <a:rPr lang="bg-BG" smtClean="0"/>
              <a:pPr/>
              <a:t>23.04.2021 г.</a:t>
            </a:fld>
            <a:endParaRPr lang="bg-BG" dirty="0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bg-BG" dirty="0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23.04.2021 г.</a:t>
            </a:fld>
            <a:endParaRPr lang="bg-BG" dirty="0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bg-BG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bg-BG"/>
              <a:t>Щракн., за да ред. стил на загл. в обр.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bg-BG"/>
              <a:t>Щракн., за да ред. стил на загл. в обр.</a:t>
            </a:r>
          </a:p>
          <a:p>
            <a:pPr lvl="1" eaLnBrk="1" latinLnBrk="0" hangingPunct="1"/>
            <a:r>
              <a:rPr lang="bg-BG"/>
              <a:t>Второ ниво</a:t>
            </a:r>
          </a:p>
          <a:p>
            <a:pPr lvl="2" eaLnBrk="1" latinLnBrk="0" hangingPunct="1"/>
            <a:r>
              <a:rPr lang="bg-BG"/>
              <a:t>Трето ниво</a:t>
            </a:r>
          </a:p>
          <a:p>
            <a:pPr lvl="3" eaLnBrk="1" latinLnBrk="0" hangingPunct="1"/>
            <a:r>
              <a:rPr lang="bg-BG"/>
              <a:t>Четвърто ниво</a:t>
            </a:r>
          </a:p>
          <a:p>
            <a:pPr lvl="4" eaLnBrk="1" latinLnBrk="0" hangingPunct="1"/>
            <a:r>
              <a:rPr lang="bg-BG"/>
              <a:t>Пето ниво</a:t>
            </a:r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23.04.2021 г.</a:t>
            </a:fld>
            <a:endParaRPr lang="bg-BG" dirty="0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bg-BG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bg-BG" dirty="0"/>
              <a:t>Щракнете върху иконата, за да добавите картина</a:t>
            </a:r>
            <a:endParaRPr kumimoji="0" lang="en-US" dirty="0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bg-BG"/>
              <a:t>Щракн., за да ред. стил на загл. в обр.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23.04.2021 г.</a:t>
            </a:fld>
            <a:endParaRPr lang="bg-BG" dirty="0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авоъгъл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Правоъгъл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Правоъгъл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Правоъгъл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Правоъгъл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Закръглен правоъгъл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Закръглен правоъгъл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Правоъгъл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авоъгъл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авоъгъл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Правоъгъл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Правоъгъл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Правоъгъл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Контейнер за заглавие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bg-BG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13" name="Текстов контейнер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bg-BG"/>
              <a:t>Щракн., за да ред. стил на загл. в обр.</a:t>
            </a:r>
          </a:p>
          <a:p>
            <a:pPr lvl="1" eaLnBrk="1" latinLnBrk="0" hangingPunct="1"/>
            <a:r>
              <a:rPr kumimoji="0" lang="bg-BG"/>
              <a:t>Второ ниво</a:t>
            </a:r>
          </a:p>
          <a:p>
            <a:pPr lvl="2" eaLnBrk="1" latinLnBrk="0" hangingPunct="1"/>
            <a:r>
              <a:rPr kumimoji="0" lang="bg-BG"/>
              <a:t>Трето ниво</a:t>
            </a:r>
          </a:p>
          <a:p>
            <a:pPr lvl="3" eaLnBrk="1" latinLnBrk="0" hangingPunct="1"/>
            <a:r>
              <a:rPr kumimoji="0" lang="bg-BG"/>
              <a:t>Четвърто ниво</a:t>
            </a:r>
          </a:p>
          <a:p>
            <a:pPr lvl="4" eaLnBrk="1" latinLnBrk="0" hangingPunct="1"/>
            <a:r>
              <a:rPr kumimoji="0" lang="bg-BG"/>
              <a:t>Пето ниво</a:t>
            </a:r>
            <a:endParaRPr kumimoji="0" lang="en-US"/>
          </a:p>
        </p:txBody>
      </p:sp>
      <p:sp>
        <p:nvSpPr>
          <p:cNvPr id="14" name="Контейнер за 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2B35730-BCF4-4396-B8B9-CDCD4DB8B04E}" type="datetimeFigureOut">
              <a:rPr lang="bg-BG" smtClean="0"/>
              <a:pPr/>
              <a:t>23.04.2021 г.</a:t>
            </a:fld>
            <a:endParaRPr lang="bg-BG" dirty="0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bg-BG" dirty="0"/>
          </a:p>
        </p:txBody>
      </p:sp>
      <p:sp>
        <p:nvSpPr>
          <p:cNvPr id="23" name="Контейнер за номер на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BF4BC6A-F2F2-4189-84A7-90C3E52F200B}" type="slidenum">
              <a:rPr lang="bg-BG" smtClean="0"/>
              <a:pPr/>
              <a:t>‹#›</a:t>
            </a:fld>
            <a:endParaRPr lang="bg-BG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0" y="2428337"/>
            <a:ext cx="9144000" cy="1470025"/>
          </a:xfrm>
        </p:spPr>
        <p:txBody>
          <a:bodyPr>
            <a:noAutofit/>
          </a:bodyPr>
          <a:lstStyle/>
          <a:p>
            <a:pPr algn="ctr"/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четоводният принцип </a:t>
            </a:r>
            <a:r>
              <a:rPr lang="bg-BG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„действащо предприятие“ – фундамент при изготвяне на финансовите отчети в контекста на съвременните икономически условия</a:t>
            </a:r>
            <a:br>
              <a:rPr lang="bg-BG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000" dirty="0"/>
              <a:t/>
            </a:r>
            <a:br>
              <a:rPr lang="en-US" sz="3000" dirty="0"/>
            </a:br>
            <a:r>
              <a:rPr lang="en-US" sz="3000" dirty="0" smtClean="0"/>
              <a:t/>
            </a:r>
            <a:br>
              <a:rPr lang="en-US" sz="3000" dirty="0" smtClean="0"/>
            </a:br>
            <a:endParaRPr lang="bg-BG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авоъгълник 6"/>
          <p:cNvSpPr/>
          <p:nvPr/>
        </p:nvSpPr>
        <p:spPr>
          <a:xfrm>
            <a:off x="359532" y="4869160"/>
            <a:ext cx="84249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Kiril 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Luchkov </a:t>
            </a:r>
          </a:p>
          <a:p>
            <a:r>
              <a:rPr lang="bg-BG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Bachelor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"Accounting and control" &amp;  Bachelor of "Finance" </a:t>
            </a:r>
          </a:p>
          <a:p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Master of "Accounting and auditing" &amp;  Master of "Financial 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endParaRPr lang="en-US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836712"/>
            <a:ext cx="8229600" cy="3244992"/>
          </a:xfrm>
        </p:spPr>
        <p:txBody>
          <a:bodyPr>
            <a:normAutofit fontScale="85000" lnSpcReduction="20000"/>
          </a:bodyPr>
          <a:lstStyle/>
          <a:p>
            <a:pPr marL="109728" indent="0" algn="just">
              <a:buNone/>
            </a:pPr>
            <a:r>
              <a:rPr lang="bg-BG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реценката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приложимостта на концепцията за действащо предприятие е релевантно да разглежда от позицията на ръководството на предприятието, от страна на одиторите и от гледна точка на  всички заинтересовани външни ползватели на информацията от финансовото отчитане. </a:t>
            </a:r>
            <a:endParaRPr lang="bg-B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Тази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преценка е както задължение, така  и отговорност на ръководството при съставяне на ГФО и оповестяване на всяка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друга</a:t>
            </a: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стопанската дейност на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предприятието. </a:t>
            </a:r>
            <a:endParaRPr lang="bg-B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endParaRPr lang="bg-BG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Микро-предприятията са били 93% от всички фирми извън финансовия сектор  през 2012г. • BEPnew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251" y="4047776"/>
            <a:ext cx="8098201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370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20688"/>
            <a:ext cx="9144000" cy="1066800"/>
          </a:xfrm>
        </p:spPr>
        <p:txBody>
          <a:bodyPr>
            <a:normAutofit/>
          </a:bodyPr>
          <a:lstStyle/>
          <a:p>
            <a:pPr algn="ctr"/>
            <a:r>
              <a:rPr lang="bg-BG" sz="5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bg-BG" sz="5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ормативна обусловеност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131904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счетоводната и одиторска нормативна уредба се съдържат различни национални и международни норми,  които </a:t>
            </a:r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разглеждат концепцията за действащо предприятие по сходен начин.</a:t>
            </a: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- конкретно те са застъпени в </a:t>
            </a:r>
            <a:r>
              <a:rPr lang="bg-BG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Закона за счетоводството</a:t>
            </a: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Общите разпоредби към НСС</a:t>
            </a: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СС № 1 - Представяне на финансови отчети</a:t>
            </a: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Концептуалната рамка за финансова отчетност</a:t>
            </a: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МСС 1 Представяне на финансови отчети 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  <a:r>
              <a:rPr lang="bg-BG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МОС 570 Действащо предприятие</a:t>
            </a: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01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778" y="836712"/>
            <a:ext cx="9079992" cy="1445006"/>
          </a:xfrm>
        </p:spPr>
        <p:txBody>
          <a:bodyPr>
            <a:noAutofit/>
          </a:bodyPr>
          <a:lstStyle/>
          <a:p>
            <a:pPr algn="ctr"/>
            <a:r>
              <a:rPr lang="bg-BG" sz="48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Ф</a:t>
            </a:r>
            <a:r>
              <a:rPr lang="bg-BG" sz="32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акторни въздействия, указващи влияние върху концепцията за действащо предприятие</a:t>
            </a:r>
            <a:endParaRPr lang="en-US" sz="32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067" y="2503593"/>
            <a:ext cx="6491064" cy="432511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Индикатори като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азмер и сложност на стопанската единица, естество и състояние на стопанската дейност е възможно да окажат въздействие върху възможността на предприятието да остане действащо. </a:t>
            </a:r>
          </a:p>
          <a:p>
            <a:pPr marL="109728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Те трябва да се съблюдават перманентно от мениджмънта.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3006" y="2996952"/>
            <a:ext cx="2320764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63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585" y="836712"/>
            <a:ext cx="8507288" cy="1066800"/>
          </a:xfrm>
        </p:spPr>
        <p:txBody>
          <a:bodyPr>
            <a:normAutofit fontScale="90000"/>
          </a:bodyPr>
          <a:lstStyle/>
          <a:p>
            <a:pPr algn="just"/>
            <a:r>
              <a:rPr lang="ru-RU" dirty="0" smtClean="0"/>
              <a:t>	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Счетоводния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„действащо предприятие“ в условията на COVID-19</a:t>
            </a:r>
            <a:endParaRPr 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109728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Ефектите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COVID-19 върху стопанските субекти могат да бъдат: забавяне на плащанията от клиенти, замразяване на дейността за дълъг времеви хоризонт, заболяване на голям брой от наетите лица, неизпълнение на договор/и за доставка на материални ресурси и др.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Следователно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изхождайки от наличната информация за развитието на кризата COVID-19 и нейният потенциален ефект върху „стопанското здраве“ на предприятието, ръководството стига до заключението относно приложимостта на счетоводния принцип „действащо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предприятие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882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5259516"/>
              </p:ext>
            </p:extLst>
          </p:nvPr>
        </p:nvGraphicFramePr>
        <p:xfrm>
          <a:off x="6896" y="876543"/>
          <a:ext cx="9144000" cy="59810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55776">
                  <a:extLst>
                    <a:ext uri="{9D8B030D-6E8A-4147-A177-3AD203B41FA5}">
                      <a16:colId xmlns:a16="http://schemas.microsoft.com/office/drawing/2014/main" val="1157578113"/>
                    </a:ext>
                  </a:extLst>
                </a:gridCol>
                <a:gridCol w="3540224">
                  <a:extLst>
                    <a:ext uri="{9D8B030D-6E8A-4147-A177-3AD203B41FA5}">
                      <a16:colId xmlns:a16="http://schemas.microsoft.com/office/drawing/2014/main" val="2767376286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826581681"/>
                    </a:ext>
                  </a:extLst>
                </a:gridCol>
              </a:tblGrid>
              <a:tr h="331819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Критерии за сравнение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Значителна несигурност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8640491"/>
                  </a:ext>
                </a:extLst>
              </a:tr>
              <a:tr h="3136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Липсва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Налице е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854811"/>
                  </a:ext>
                </a:extLst>
              </a:tr>
              <a:tr h="5309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База за изготвяне на ГФО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МСФО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bg-BG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действащо предприятие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МСФО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(действащо предприятие)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4095769"/>
                  </a:ext>
                </a:extLst>
              </a:tr>
              <a:tr h="6533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на активите и пасивите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Съгласно приложимите МСС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Съгласно приложимите МСС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85667143"/>
                  </a:ext>
                </a:extLst>
              </a:tr>
              <a:tr h="5309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Класификация на активите и пасивите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Съгласно приложимите М</a:t>
                      </a:r>
                      <a:r>
                        <a:rPr lang="bg-BG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СС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Съгласно приложимите МСС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4412540"/>
                  </a:ext>
                </a:extLst>
              </a:tr>
              <a:tr h="313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Амортизация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Съгласно приложимите МСС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Съгласно приложимите МСС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05470861"/>
                  </a:ext>
                </a:extLst>
              </a:tr>
              <a:tr h="32281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Оповестявания към ГФО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се изискват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Съгласно МСС 1, пар. 25 и пар. 122 се оповестяват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</a:t>
                      </a:r>
                      <a:r>
                        <a:rPr lang="bg-BG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Събитията, довели до несигурностите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</a:t>
                      </a:r>
                      <a:r>
                        <a:rPr lang="bg-BG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Планът на ръководството за справяне с тях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</a:t>
                      </a:r>
                      <a:r>
                        <a:rPr lang="bg-BG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Съществените преценки, допускания на ръководството по отношение на продължаването на действащо предприятие в следващите 12 </a:t>
                      </a:r>
                      <a:r>
                        <a:rPr lang="bg-BG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месeца.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185938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888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1080933"/>
              </p:ext>
            </p:extLst>
          </p:nvPr>
        </p:nvGraphicFramePr>
        <p:xfrm>
          <a:off x="9717" y="575018"/>
          <a:ext cx="9134283" cy="62829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64732">
                  <a:extLst>
                    <a:ext uri="{9D8B030D-6E8A-4147-A177-3AD203B41FA5}">
                      <a16:colId xmlns:a16="http://schemas.microsoft.com/office/drawing/2014/main" val="2975823300"/>
                    </a:ext>
                  </a:extLst>
                </a:gridCol>
                <a:gridCol w="3854555">
                  <a:extLst>
                    <a:ext uri="{9D8B030D-6E8A-4147-A177-3AD203B41FA5}">
                      <a16:colId xmlns:a16="http://schemas.microsoft.com/office/drawing/2014/main" val="2266890863"/>
                    </a:ext>
                  </a:extLst>
                </a:gridCol>
                <a:gridCol w="3814996">
                  <a:extLst>
                    <a:ext uri="{9D8B030D-6E8A-4147-A177-3AD203B41FA5}">
                      <a16:colId xmlns:a16="http://schemas.microsoft.com/office/drawing/2014/main" val="373175096"/>
                    </a:ext>
                  </a:extLst>
                </a:gridCol>
              </a:tblGrid>
              <a:tr h="19905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Критерии за сравнение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Ликвидация/несъстоятелност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3370300"/>
                  </a:ext>
                </a:extLst>
              </a:tr>
              <a:tr h="21469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е обявена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Обявена е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25202059"/>
                  </a:ext>
                </a:extLst>
              </a:tr>
              <a:tr h="8447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База за изготвяне на ГФО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МСФО 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(недействащо предприятие)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НСС</a:t>
                      </a: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bg-BG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чл. 35, ал. 1от Закона за счетоводството и СС 13 - Отчитане при ликвидация и несъстоятелност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bg-BG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ликвидационна база</a:t>
                      </a: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05266566"/>
                  </a:ext>
                </a:extLst>
              </a:tr>
              <a:tr h="10602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на активите и пасивите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Активите се оценяват по възстановима /нетна реализируема стойност (продажна цена, намалена с разходи за продажба)</a:t>
                      </a: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Пасивите се оценяват по погасителна стойност</a:t>
                      </a: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Активите се оценяват по нетна реализируема стойност (продажна цена, намалена с разходи за продажба)</a:t>
                      </a: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Пасивите се оценяват по погасителна стойност</a:t>
                      </a: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39068996"/>
                  </a:ext>
                </a:extLst>
              </a:tr>
              <a:tr h="6292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Класификация на активите и пасивите 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Класификацията на дългосрочни/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краткосрочни може да се запази</a:t>
                      </a: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Повечето активи и пасиви се очаква да бъдат рекласифицирани като краткосрочни</a:t>
                      </a: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46231113"/>
                  </a:ext>
                </a:extLst>
              </a:tr>
              <a:tr h="4137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Амортизация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Амортизацията на дълготрайните активи може да продължи.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Амортизацията на дълготрайните активи спира.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4790101"/>
                  </a:ext>
                </a:extLst>
              </a:tr>
              <a:tr h="23531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Оповестявания към ГФО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ГФО е изготвен на база, различна от действащо предприятие.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Съгласно МСС 1, пар. 25 и пар. 122</a:t>
                      </a: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 оповестяват: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</a:t>
                      </a:r>
                      <a:r>
                        <a:rPr lang="bg-BG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Причините и обстоятелствата, довели до това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</a:t>
                      </a:r>
                      <a:r>
                        <a:rPr lang="bg-BG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Описание на базата, на която е изготвен отчета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</a:t>
                      </a:r>
                      <a:r>
                        <a:rPr lang="bg-BG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Описание на политиките за признаване и оценка на активите и пасивите, и значителните допускания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ГФО е изготвен на база, различна от действащо предприятие - ликвидационна база.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Съгласно МСС 1, пар. 25 и пар. 122 </a:t>
                      </a: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 оповестяват: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</a:t>
                      </a:r>
                      <a:r>
                        <a:rPr lang="bg-BG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Причините и обстоятелствата, довели до това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</a:t>
                      </a:r>
                      <a:r>
                        <a:rPr lang="bg-BG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Описание на ликвидационната база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</a:t>
                      </a:r>
                      <a:r>
                        <a:rPr lang="bg-BG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Описание на политиките за признаване и оценка на активите и пасивите, и значителните допускания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Специални оповестявания по СС 13</a:t>
                      </a: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38983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95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1596" y="1280053"/>
            <a:ext cx="7725544" cy="1066800"/>
          </a:xfrm>
        </p:spPr>
        <p:txBody>
          <a:bodyPr/>
          <a:lstStyle/>
          <a:p>
            <a:r>
              <a:rPr lang="bg-BG" sz="5400" b="1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bg-BG" i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бобщения.....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890802"/>
            <a:ext cx="8136904" cy="3744416"/>
          </a:xfrm>
        </p:spPr>
        <p:txBody>
          <a:bodyPr>
            <a:normAutofit lnSpcReduction="10000"/>
          </a:bodyPr>
          <a:lstStyle/>
          <a:p>
            <a:pPr marL="109728" indent="0" algn="just">
              <a:buClrTx/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bg-BG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Професионалната </a:t>
            </a:r>
            <a:r>
              <a:rPr lang="bg-B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преценка на счетоводителите и одиторите, в съвременната конюнктура, трябва </a:t>
            </a:r>
            <a:r>
              <a:rPr lang="bg-BG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 се основава на управленските намерения, перспективите и решенията за развитие на дейността през следващите отчетни периоди. </a:t>
            </a:r>
            <a:endParaRPr lang="bg-BG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just">
              <a:buClrTx/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bg-BG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bg-B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съжаление, към настоящия момент </a:t>
            </a:r>
            <a:r>
              <a:rPr lang="bg-BG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се търси отговорност на мениджмънта и одиторите за неправилната преценка относно функционирането на предприятието като действащо</a:t>
            </a:r>
            <a:r>
              <a:rPr lang="bg-BG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Това обстоятелство е резултат от отсъствието на подходящо поведение от страна на органите, които осъществят контрол върху дейността на предприятията и респективно върху лицата, извършващи независим финансов одит.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4078" lvl="0" indent="-514350">
              <a:buClrTx/>
              <a:buFont typeface="+mj-lt"/>
              <a:buAutoNum type="arabicParenR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0939" y="730562"/>
            <a:ext cx="2473336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56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43608" y="2780928"/>
            <a:ext cx="8572560" cy="36456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bg-BG" sz="4400" dirty="0" smtClean="0">
                <a:latin typeface="Times New Roman" pitchFamily="18" charset="0"/>
                <a:cs typeface="Times New Roman" pitchFamily="18" charset="0"/>
              </a:rPr>
              <a:t>Благодаря </a:t>
            </a:r>
            <a:r>
              <a:rPr lang="bg-BG" sz="4400" dirty="0">
                <a:latin typeface="Times New Roman" pitchFamily="18" charset="0"/>
                <a:cs typeface="Times New Roman" pitchFamily="18" charset="0"/>
              </a:rPr>
              <a:t>Ви за вниманието !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bg-BG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радски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Градски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радски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2713</TotalTime>
  <Words>811</Words>
  <Application>Microsoft Office PowerPoint</Application>
  <PresentationFormat>On-screen Show (4:3)</PresentationFormat>
  <Paragraphs>79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Calibri</vt:lpstr>
      <vt:lpstr>Georgia</vt:lpstr>
      <vt:lpstr>Symbol</vt:lpstr>
      <vt:lpstr>Times New Roman</vt:lpstr>
      <vt:lpstr>Trebuchet MS</vt:lpstr>
      <vt:lpstr>Wingdings 2</vt:lpstr>
      <vt:lpstr>Градски</vt:lpstr>
      <vt:lpstr>  Счетоводният принцип „действащо предприятие“ – фундамент при изготвяне на финансовите отчети в контекста на съвременните икономически условия   </vt:lpstr>
      <vt:lpstr>PowerPoint Presentation</vt:lpstr>
      <vt:lpstr>Нормативна обусловеност</vt:lpstr>
      <vt:lpstr> Факторни въздействия, указващи влияние върху концепцията за действащо предприятие</vt:lpstr>
      <vt:lpstr> Счетоводния принцип „действащо предприятие“ в условията на COVID-19</vt:lpstr>
      <vt:lpstr>PowerPoint Presentation</vt:lpstr>
      <vt:lpstr>PowerPoint Presentation</vt:lpstr>
      <vt:lpstr>Обобщения.....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Еко център в местността Бод</dc:title>
  <dc:creator>Pc</dc:creator>
  <cp:lastModifiedBy>Кирил Лучков</cp:lastModifiedBy>
  <cp:revision>256</cp:revision>
  <dcterms:created xsi:type="dcterms:W3CDTF">2016-03-19T17:12:32Z</dcterms:created>
  <dcterms:modified xsi:type="dcterms:W3CDTF">2021-04-23T13:00:46Z</dcterms:modified>
</cp:coreProperties>
</file>