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4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770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617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3008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268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102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7205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620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7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254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574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681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991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223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6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932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F2C-A24B-40E2-AC6A-66A4BC54DC19}" type="datetimeFigureOut">
              <a:rPr lang="bg-BG" smtClean="0"/>
              <a:t>23.4.2021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E1E9E3-6105-4327-9803-5453FA15F2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688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3600" b="1" dirty="0"/>
              <a:t>БЪДЕЩЕТО НА ХАЗАРТА В БЪЛГАРИЯ, ПОЛИТИКИ И ДАНЪЧНА ПОЛЗА</a:t>
            </a:r>
            <a:r>
              <a:rPr lang="bg-BG" sz="3600" dirty="0"/>
              <a:t/>
            </a:r>
            <a:br>
              <a:rPr lang="bg-BG" sz="3600" dirty="0"/>
            </a:br>
            <a:r>
              <a:rPr lang="bg-BG" sz="3500" dirty="0">
                <a:latin typeface="+mn-lt"/>
                <a:cs typeface="Times New Roman" panose="02020603050405020304" pitchFamily="18" charset="0"/>
              </a:rPr>
              <a:t/>
            </a:r>
            <a:br>
              <a:rPr lang="bg-BG" sz="3500" dirty="0">
                <a:latin typeface="+mn-lt"/>
                <a:cs typeface="Times New Roman" panose="02020603050405020304" pitchFamily="18" charset="0"/>
              </a:rPr>
            </a:br>
            <a:endParaRPr lang="bg-BG" sz="35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i="1" dirty="0">
                <a:cs typeface="Times New Roman" panose="02020603050405020304" pitchFamily="18" charset="0"/>
              </a:rPr>
              <a:t>Докторант - Кристиян </a:t>
            </a:r>
            <a:r>
              <a:rPr lang="bg-BG" i="1" dirty="0" smtClean="0">
                <a:cs typeface="Times New Roman" panose="02020603050405020304" pitchFamily="18" charset="0"/>
              </a:rPr>
              <a:t>Иванов</a:t>
            </a:r>
          </a:p>
          <a:p>
            <a:r>
              <a:rPr lang="bg-BG" i="1" dirty="0" smtClean="0">
                <a:cs typeface="Times New Roman" panose="02020603050405020304" pitchFamily="18" charset="0"/>
              </a:rPr>
              <a:t>„Висше Училище по Застраховане и Финанси“ („ВУЗФ“)</a:t>
            </a:r>
            <a:endParaRPr lang="bg-BG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77334" y="-859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 smtClean="0">
                <a:latin typeface="+mn-lt"/>
              </a:rPr>
              <a:t>Лотарийният и хазартен сектор в България</a:t>
            </a:r>
            <a:endParaRPr lang="bg-BG" dirty="0">
              <a:latin typeface="+mn-lt"/>
            </a:endParaRPr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677334" y="110452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/>
              <a:t>Въпреки липсата на точна информация за приходите на частните хазартни компании на годишна база, което прави трудна възможността да се извърши анализ на пазарната структура и оценка на конкуренцията, резултатите на частните лотарийни игри за същия период бележат връх.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92300"/>
              </p:ext>
            </p:extLst>
          </p:nvPr>
        </p:nvGraphicFramePr>
        <p:xfrm>
          <a:off x="824243" y="3071063"/>
          <a:ext cx="8847790" cy="3059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726"/>
                <a:gridCol w="1714688"/>
                <a:gridCol w="1714688"/>
                <a:gridCol w="1714688"/>
              </a:tblGrid>
              <a:tr h="339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Стойност (лева)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2016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2017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2018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</a:rPr>
                        <a:t>Стойност на залози, такси и комисионни за моментна лотария и тото, съгласночл.30, ал.3 от ЗХ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367 526 268,35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380 448 729,80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402 558 918,27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</a:rPr>
                        <a:t>Стойност на получените залози от ДП БСТ за моментна лотария и тото, съгласно чл. 30, ал. 3 от ЗХ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146 876 774,85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146 934 493,30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154 515 152,80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</a:rPr>
                        <a:t>Обща стойност на получените залози, съгласно чл. 30, ал. 4 от ЗХ</a:t>
                      </a:r>
                      <a:endParaRPr lang="bg-BG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1 426 454 723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3 029 571 332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4 868 058 399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</a:rPr>
                        <a:t>Стойност на  получените залози от ДП БСТ за тото, съгласно чл. 30, ал. 4 от ЗХ</a:t>
                      </a:r>
                      <a:endParaRPr lang="bg-B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1 555 149,55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1 864 676,70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2 666 015,45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238511" y="6227377"/>
            <a:ext cx="1474313" cy="339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източник: „ДКХ“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7334" y="2360336"/>
            <a:ext cx="8479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3. Стойност на залози, такси и комисионни, съгласно чл. 30, ал. 3 и стойността на получените залози по чл. 30, ал. 3 и ал. 4 от „ЗХ“ периода от 2016 г. до 2018 г.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4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>
                <a:latin typeface="+mn-lt"/>
              </a:rPr>
              <a:t>Заключение</a:t>
            </a:r>
            <a:endParaRPr lang="bg-B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Според </a:t>
            </a:r>
            <a:r>
              <a:rPr lang="bg-BG" dirty="0"/>
              <a:t>насоките на „Организацията за икономическо сътрудничество и развитие“  („ОИСР“), нормативната уредба в конкурентна среда не трябва неоправдано да дискриминира държавните  предприятия в сравнение с техните пазарни конкуренти.</a:t>
            </a:r>
          </a:p>
          <a:p>
            <a:pPr marL="0" indent="0">
              <a:buNone/>
            </a:pPr>
            <a:r>
              <a:rPr lang="bg-BG" dirty="0"/>
              <a:t>В резултат обаче на приетите през месец февруари 2020 г. промени, нормативната уредба претърпя „рязък завой“, с които се предостави право на ДП „БСТ“ единствено то да организира числови лотарийни игри – тото и </a:t>
            </a:r>
            <a:r>
              <a:rPr lang="bg-BG" dirty="0" err="1"/>
              <a:t>лото</a:t>
            </a:r>
            <a:r>
              <a:rPr lang="bg-BG" dirty="0"/>
              <a:t>, и моментни лотарийни игри. Тези промени даващи монополно пазарно положение на ДП „БСТ“ върху посочените игри, неминуемо рефлектира към значително повишаване на приходите от продажби за периода 2020 - 2021 г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482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6110"/>
            <a:ext cx="8596668" cy="1320800"/>
          </a:xfrm>
        </p:spPr>
        <p:txBody>
          <a:bodyPr>
            <a:normAutofit/>
          </a:bodyPr>
          <a:lstStyle/>
          <a:p>
            <a:r>
              <a:rPr lang="bg-BG" sz="4000" dirty="0" smtClean="0">
                <a:latin typeface="+mn-lt"/>
                <a:cs typeface="Times New Roman" panose="02020603050405020304" pitchFamily="18" charset="0"/>
              </a:rPr>
              <a:t>Лотарийни игри в миналото; мотиви, причини и резултати</a:t>
            </a:r>
            <a:r>
              <a:rPr lang="bg-BG" sz="4000" dirty="0" smtClean="0">
                <a:latin typeface="+mn-lt"/>
                <a:cs typeface="Times New Roman" panose="02020603050405020304" pitchFamily="18" charset="0"/>
              </a:rPr>
              <a:t>:</a:t>
            </a:r>
            <a:endParaRPr lang="bg-BG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5431"/>
            <a:ext cx="8596668" cy="47940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Поява на лотарийните игри (т.н. „мек хазарт“):</a:t>
            </a:r>
          </a:p>
          <a:p>
            <a:r>
              <a:rPr lang="bg-BG" dirty="0" smtClean="0"/>
              <a:t>Причина (двигател) - естественият </a:t>
            </a:r>
            <a:r>
              <a:rPr lang="bg-BG" dirty="0"/>
              <a:t>човешки порив и влечение към печалба, забавление и </a:t>
            </a:r>
            <a:r>
              <a:rPr lang="bg-BG" dirty="0" smtClean="0"/>
              <a:t>игри.</a:t>
            </a:r>
            <a:endParaRPr lang="bg-BG" dirty="0" smtClean="0"/>
          </a:p>
          <a:p>
            <a:r>
              <a:rPr lang="bg-BG" dirty="0" smtClean="0"/>
              <a:t>Мотив - </a:t>
            </a:r>
            <a:r>
              <a:rPr lang="bg-BG" dirty="0"/>
              <a:t>желанието и нуждата за привличане на допълнителни и значителни по размер средства към държавната </a:t>
            </a:r>
            <a:r>
              <a:rPr lang="bg-BG" dirty="0" smtClean="0"/>
              <a:t>хазна.</a:t>
            </a:r>
            <a:endParaRPr lang="bg-BG" dirty="0"/>
          </a:p>
          <a:p>
            <a:pPr marL="0" indent="0">
              <a:buNone/>
            </a:pPr>
            <a:r>
              <a:rPr lang="bg-BG" dirty="0" smtClean="0"/>
              <a:t>О</a:t>
            </a:r>
            <a:r>
              <a:rPr lang="bg-BG" dirty="0" smtClean="0"/>
              <a:t>бществено значими проекти (резултати) реализирани със средства от „игри“:</a:t>
            </a:r>
          </a:p>
          <a:p>
            <a:r>
              <a:rPr lang="bg-BG" dirty="0"/>
              <a:t>Великата китайска стена по време на династията </a:t>
            </a:r>
            <a:r>
              <a:rPr lang="en-US" dirty="0"/>
              <a:t>“Han</a:t>
            </a:r>
            <a:r>
              <a:rPr lang="en-US" dirty="0" smtClean="0"/>
              <a:t>”</a:t>
            </a:r>
            <a:r>
              <a:rPr lang="bg-BG" dirty="0" smtClean="0"/>
              <a:t>.</a:t>
            </a:r>
            <a:endParaRPr lang="bg-BG" dirty="0"/>
          </a:p>
          <a:p>
            <a:r>
              <a:rPr lang="bg-BG" dirty="0"/>
              <a:t>В</a:t>
            </a:r>
            <a:r>
              <a:rPr lang="bg-BG" dirty="0" smtClean="0"/>
              <a:t>ъзстановен </a:t>
            </a:r>
            <a:r>
              <a:rPr lang="bg-BG" dirty="0"/>
              <a:t>Рим по време на император </a:t>
            </a:r>
            <a:r>
              <a:rPr lang="bg-BG" dirty="0" smtClean="0"/>
              <a:t>Августин.</a:t>
            </a:r>
          </a:p>
          <a:p>
            <a:r>
              <a:rPr lang="bg-BG" dirty="0"/>
              <a:t>П</a:t>
            </a:r>
            <a:r>
              <a:rPr lang="bg-BG" dirty="0" smtClean="0"/>
              <a:t>острояването </a:t>
            </a:r>
            <a:r>
              <a:rPr lang="bg-BG" dirty="0"/>
              <a:t>на защитни стени около редица градове в Белгия </a:t>
            </a:r>
            <a:r>
              <a:rPr lang="bg-BG" dirty="0" smtClean="0"/>
              <a:t>и </a:t>
            </a:r>
            <a:r>
              <a:rPr lang="bg-BG" dirty="0"/>
              <a:t>Холандия </a:t>
            </a:r>
            <a:r>
              <a:rPr lang="bg-BG" dirty="0" smtClean="0"/>
              <a:t>в </a:t>
            </a:r>
            <a:r>
              <a:rPr lang="bg-BG" dirty="0"/>
              <a:t>края на 15 </a:t>
            </a:r>
            <a:r>
              <a:rPr lang="bg-BG" dirty="0" smtClean="0"/>
              <a:t>в.</a:t>
            </a:r>
          </a:p>
          <a:p>
            <a:r>
              <a:rPr lang="bg-BG" dirty="0"/>
              <a:t>П</a:t>
            </a:r>
            <a:r>
              <a:rPr lang="bg-BG" dirty="0" smtClean="0"/>
              <a:t>острояването </a:t>
            </a:r>
            <a:r>
              <a:rPr lang="bg-BG" dirty="0"/>
              <a:t>на </a:t>
            </a:r>
            <a:r>
              <a:rPr lang="en-US" dirty="0"/>
              <a:t>“</a:t>
            </a:r>
            <a:r>
              <a:rPr lang="en-US" dirty="0" err="1"/>
              <a:t>Ecole</a:t>
            </a:r>
            <a:r>
              <a:rPr lang="en-US" dirty="0"/>
              <a:t> </a:t>
            </a:r>
            <a:r>
              <a:rPr lang="en-US" dirty="0" err="1"/>
              <a:t>Militare</a:t>
            </a:r>
            <a:r>
              <a:rPr lang="en-US" dirty="0"/>
              <a:t>” </a:t>
            </a:r>
            <a:r>
              <a:rPr lang="bg-BG" dirty="0"/>
              <a:t>(военната Академия във Франция) през 18 </a:t>
            </a:r>
            <a:r>
              <a:rPr lang="bg-BG" dirty="0" smtClean="0"/>
              <a:t>в.</a:t>
            </a:r>
          </a:p>
          <a:p>
            <a:r>
              <a:rPr lang="bg-BG" dirty="0" smtClean="0"/>
              <a:t>Много на брой военни проекти.</a:t>
            </a:r>
          </a:p>
          <a:p>
            <a:pPr marL="0" indent="0">
              <a:buNone/>
            </a:pPr>
            <a:r>
              <a:rPr lang="bg-BG" dirty="0"/>
              <a:t>О</a:t>
            </a:r>
            <a:r>
              <a:rPr lang="bg-BG" dirty="0" smtClean="0"/>
              <a:t>сновното към </a:t>
            </a:r>
            <a:r>
              <a:rPr lang="bg-BG" dirty="0"/>
              <a:t>което би следвало да бъдат насочени </a:t>
            </a:r>
            <a:r>
              <a:rPr lang="bg-BG" dirty="0" smtClean="0"/>
              <a:t>инвестициите извършени </a:t>
            </a:r>
            <a:r>
              <a:rPr lang="bg-BG" dirty="0"/>
              <a:t>със средства от </a:t>
            </a:r>
            <a:r>
              <a:rPr lang="bg-BG" dirty="0" smtClean="0"/>
              <a:t>хазарт в наши дни, разбира се е финансирането </a:t>
            </a:r>
            <a:r>
              <a:rPr lang="bg-BG" dirty="0"/>
              <a:t>на благотворителни инициативи, културни дейности, здраве и спорт.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9231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+mn-lt"/>
              </a:rPr>
              <a:t>България: туризъм, географска определеност и природни дадености</a:t>
            </a:r>
            <a:r>
              <a:rPr lang="bg-BG" dirty="0" smtClean="0">
                <a:latin typeface="+mn-lt"/>
              </a:rPr>
              <a:t/>
            </a:r>
            <a:br>
              <a:rPr lang="bg-BG" dirty="0" smtClean="0">
                <a:latin typeface="+mn-lt"/>
              </a:rPr>
            </a:br>
            <a:endParaRPr lang="bg-B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Т</a:t>
            </a:r>
            <a:r>
              <a:rPr lang="bg-BG" dirty="0" smtClean="0"/>
              <a:t>уристическия </a:t>
            </a:r>
            <a:r>
              <a:rPr lang="bg-BG" dirty="0"/>
              <a:t>сектор </a:t>
            </a:r>
            <a:r>
              <a:rPr lang="bg-BG" dirty="0" smtClean="0"/>
              <a:t>е икономически </a:t>
            </a:r>
            <a:r>
              <a:rPr lang="bg-BG" dirty="0"/>
              <a:t>важен за </a:t>
            </a:r>
            <a:r>
              <a:rPr lang="bg-BG" dirty="0" smtClean="0"/>
              <a:t>България.</a:t>
            </a:r>
          </a:p>
          <a:p>
            <a:r>
              <a:rPr lang="bg-BG" dirty="0" smtClean="0"/>
              <a:t>Хазартът се налага, като </a:t>
            </a:r>
            <a:r>
              <a:rPr lang="bg-BG" dirty="0"/>
              <a:t>част от потребностите на съвременния </a:t>
            </a:r>
            <a:r>
              <a:rPr lang="bg-BG" dirty="0" smtClean="0"/>
              <a:t>човек.</a:t>
            </a:r>
            <a:endParaRPr lang="bg-BG" dirty="0" smtClean="0"/>
          </a:p>
          <a:p>
            <a:r>
              <a:rPr lang="bg-BG" dirty="0" smtClean="0"/>
              <a:t>Туристическият </a:t>
            </a:r>
            <a:r>
              <a:rPr lang="bg-BG" dirty="0"/>
              <a:t>и развлекателен сектор в България, </a:t>
            </a:r>
            <a:r>
              <a:rPr lang="bg-BG" dirty="0" smtClean="0"/>
              <a:t>трябва да бъде адекватен и конкурентен на световните практики и тенденции.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/>
              <a:t>Икономическият интерес на </a:t>
            </a:r>
            <a:r>
              <a:rPr lang="bg-BG" dirty="0" smtClean="0"/>
              <a:t>държавата и обществото:</a:t>
            </a:r>
          </a:p>
          <a:p>
            <a:r>
              <a:rPr lang="bg-BG" dirty="0" smtClean="0"/>
              <a:t>косвени </a:t>
            </a:r>
            <a:r>
              <a:rPr lang="bg-BG" dirty="0"/>
              <a:t>приходи към бюджета от развитието на хазарта </a:t>
            </a:r>
            <a:r>
              <a:rPr lang="bg-BG" dirty="0" smtClean="0"/>
              <a:t>като елемент/част </a:t>
            </a:r>
            <a:r>
              <a:rPr lang="bg-BG" dirty="0"/>
              <a:t>от </a:t>
            </a:r>
            <a:r>
              <a:rPr lang="bg-BG" dirty="0" smtClean="0"/>
              <a:t>туризма;</a:t>
            </a:r>
          </a:p>
          <a:p>
            <a:r>
              <a:rPr lang="bg-BG" dirty="0" smtClean="0"/>
              <a:t>преки </a:t>
            </a:r>
            <a:r>
              <a:rPr lang="bg-BG" dirty="0"/>
              <a:t>данъчни постъпления </a:t>
            </a:r>
            <a:r>
              <a:rPr lang="bg-BG" dirty="0" smtClean="0"/>
              <a:t>към фиска </a:t>
            </a:r>
            <a:r>
              <a:rPr lang="bg-BG" dirty="0"/>
              <a:t>следствие участието на държавата в </a:t>
            </a:r>
            <a:r>
              <a:rPr lang="bg-BG" dirty="0" smtClean="0"/>
              <a:t>сектора.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853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+mn-lt"/>
              </a:rPr>
              <a:t>Основни държавни политики и условия целящи приходна и пазарна ефективност:</a:t>
            </a:r>
            <a:endParaRPr lang="bg-B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П</a:t>
            </a:r>
            <a:r>
              <a:rPr lang="bg-BG" dirty="0" smtClean="0"/>
              <a:t>розрачност </a:t>
            </a:r>
            <a:r>
              <a:rPr lang="bg-BG" dirty="0"/>
              <a:t>и ефективност в събирането на приходите от различните сектори в </a:t>
            </a:r>
            <a:r>
              <a:rPr lang="bg-BG" dirty="0" smtClean="0"/>
              <a:t>хазарта.</a:t>
            </a:r>
          </a:p>
          <a:p>
            <a:r>
              <a:rPr lang="bg-BG" dirty="0"/>
              <a:t>П</a:t>
            </a:r>
            <a:r>
              <a:rPr lang="bg-BG" dirty="0" smtClean="0"/>
              <a:t>рилагане </a:t>
            </a:r>
            <a:r>
              <a:rPr lang="bg-BG" dirty="0"/>
              <a:t>на разрешителен/забранителен режим по отношение на различните видове хазарт и тяхната достъпността до хора и </a:t>
            </a:r>
            <a:r>
              <a:rPr lang="bg-BG" dirty="0" smtClean="0"/>
              <a:t>територии.</a:t>
            </a:r>
          </a:p>
          <a:p>
            <a:r>
              <a:rPr lang="bg-BG" dirty="0"/>
              <a:t>А</a:t>
            </a:r>
            <a:r>
              <a:rPr lang="bg-BG" dirty="0" smtClean="0"/>
              <a:t>декватна </a:t>
            </a:r>
            <a:r>
              <a:rPr lang="bg-BG" dirty="0"/>
              <a:t>и конкурентната обща данъчната тежест върху приходите от хазарт, в това число: такси, лицензи и </a:t>
            </a:r>
            <a:r>
              <a:rPr lang="bg-BG" dirty="0" smtClean="0"/>
              <a:t>налози.</a:t>
            </a:r>
          </a:p>
          <a:p>
            <a:r>
              <a:rPr lang="bg-BG" sz="2000" dirty="0"/>
              <a:t>Я</a:t>
            </a:r>
            <a:r>
              <a:rPr lang="bg-BG" sz="2000" dirty="0" smtClean="0"/>
              <a:t>сно </a:t>
            </a:r>
            <a:r>
              <a:rPr lang="bg-BG" sz="2000" dirty="0"/>
              <a:t>описани, работещи политики и практики, които да бъдат модел за инвестиране на държавните приходите от хазарт към доказано полезни за обществото </a:t>
            </a:r>
            <a:r>
              <a:rPr lang="bg-BG" sz="2000" dirty="0" smtClean="0"/>
              <a:t>инициативи.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5307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86874"/>
            <a:ext cx="8596668" cy="1320800"/>
          </a:xfrm>
        </p:spPr>
        <p:txBody>
          <a:bodyPr/>
          <a:lstStyle/>
          <a:p>
            <a:r>
              <a:rPr lang="bg-BG" dirty="0" smtClean="0">
                <a:latin typeface="+mn-lt"/>
              </a:rPr>
              <a:t>Приходи </a:t>
            </a:r>
            <a:r>
              <a:rPr lang="bg-BG" dirty="0" smtClean="0">
                <a:latin typeface="+mn-lt"/>
              </a:rPr>
              <a:t>от хазартна </a:t>
            </a:r>
            <a:r>
              <a:rPr lang="bg-BG" dirty="0" smtClean="0">
                <a:latin typeface="+mn-lt"/>
              </a:rPr>
              <a:t>дейност в </a:t>
            </a:r>
            <a:r>
              <a:rPr lang="en-US" dirty="0" smtClean="0">
                <a:latin typeface="+mn-lt"/>
              </a:rPr>
              <a:t>EU</a:t>
            </a:r>
            <a:r>
              <a:rPr lang="bg-BG" dirty="0" smtClean="0">
                <a:latin typeface="+mn-lt"/>
              </a:rPr>
              <a:t>:</a:t>
            </a:r>
            <a:endParaRPr lang="bg-B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Общи </a:t>
            </a:r>
            <a:r>
              <a:rPr lang="bg-BG" dirty="0"/>
              <a:t>приходи от хазартна дейност на територията на Европейския съюз (вкл. 27-те членки и Великобритания) за 2019 г. възлизат на 98.6 млрд. </a:t>
            </a:r>
            <a:r>
              <a:rPr lang="bg-BG" dirty="0" smtClean="0"/>
              <a:t>евро.</a:t>
            </a:r>
            <a:endParaRPr lang="en-US" dirty="0" smtClean="0"/>
          </a:p>
          <a:p>
            <a:r>
              <a:rPr lang="bg-BG" dirty="0"/>
              <a:t>К</a:t>
            </a:r>
            <a:r>
              <a:rPr lang="bg-BG" dirty="0" smtClean="0"/>
              <a:t>ато </a:t>
            </a:r>
            <a:r>
              <a:rPr lang="bg-BG" dirty="0"/>
              <a:t>следствие от негативното влияние на </a:t>
            </a:r>
            <a:r>
              <a:rPr lang="en-US" dirty="0" err="1"/>
              <a:t>Covid</a:t>
            </a:r>
            <a:r>
              <a:rPr lang="en-US" dirty="0"/>
              <a:t> – 19 </a:t>
            </a:r>
            <a:r>
              <a:rPr lang="bg-BG" dirty="0"/>
              <a:t>върху европейската и световна икономики, този показател е отчел понижение от 23 % през 2020 г. достигайки реалните 75.9 млрд. </a:t>
            </a:r>
            <a:r>
              <a:rPr lang="bg-BG" dirty="0" smtClean="0"/>
              <a:t>евро.</a:t>
            </a:r>
            <a:endParaRPr lang="bg-BG" dirty="0" smtClean="0"/>
          </a:p>
          <a:p>
            <a:r>
              <a:rPr lang="bg-BG" dirty="0"/>
              <a:t>Т</a:t>
            </a:r>
            <a:r>
              <a:rPr lang="bg-BG" dirty="0" smtClean="0"/>
              <a:t>ози спад, съвсем </a:t>
            </a:r>
            <a:r>
              <a:rPr lang="bg-BG" dirty="0"/>
              <a:t>логично беше за сметка на т.н. </a:t>
            </a:r>
            <a:r>
              <a:rPr lang="bg-BG" dirty="0" smtClean="0"/>
              <a:t>„наземен хазарт“, </a:t>
            </a:r>
            <a:r>
              <a:rPr lang="bg-BG" dirty="0"/>
              <a:t>който възлиза на цели - 33 % ( - 24.5 млрд. евро</a:t>
            </a:r>
            <a:r>
              <a:rPr lang="bg-BG" dirty="0" smtClean="0"/>
              <a:t>).</a:t>
            </a:r>
          </a:p>
          <a:p>
            <a:r>
              <a:rPr lang="bg-BG" dirty="0"/>
              <a:t>О</a:t>
            </a:r>
            <a:r>
              <a:rPr lang="bg-BG" dirty="0" smtClean="0"/>
              <a:t>т </a:t>
            </a:r>
            <a:r>
              <a:rPr lang="bg-BG" dirty="0"/>
              <a:t>друга страна всички онлайн платформите за залагане  бележат увеличение на своите приходи за същия период с 7 % (1.8 млрд. евро</a:t>
            </a:r>
            <a:r>
              <a:rPr lang="bg-BG" dirty="0" smtClean="0"/>
              <a:t>).</a:t>
            </a:r>
            <a:endParaRPr lang="bg-BG" dirty="0" smtClean="0"/>
          </a:p>
          <a:p>
            <a:r>
              <a:rPr lang="bg-BG" dirty="0"/>
              <a:t>Т</a:t>
            </a:r>
            <a:r>
              <a:rPr lang="bg-BG" dirty="0" smtClean="0"/>
              <a:t>енденцията </a:t>
            </a:r>
            <a:r>
              <a:rPr lang="bg-BG" dirty="0"/>
              <a:t>на увеличение на онлайн </a:t>
            </a:r>
            <a:r>
              <a:rPr lang="bg-BG" dirty="0" smtClean="0"/>
              <a:t>залозите се очаква </a:t>
            </a:r>
            <a:r>
              <a:rPr lang="bg-BG" dirty="0"/>
              <a:t>са да достигне около 33.6 % от общите приходи от хазартна дейност в Европа през </a:t>
            </a:r>
            <a:r>
              <a:rPr lang="bg-BG" dirty="0" smtClean="0"/>
              <a:t>2025.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69427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86874"/>
            <a:ext cx="8596668" cy="1320800"/>
          </a:xfrm>
        </p:spPr>
        <p:txBody>
          <a:bodyPr/>
          <a:lstStyle/>
          <a:p>
            <a:r>
              <a:rPr lang="bg-BG" dirty="0" smtClean="0">
                <a:latin typeface="+mn-lt"/>
              </a:rPr>
              <a:t>Приходи от </a:t>
            </a:r>
            <a:r>
              <a:rPr lang="bg-BG" dirty="0" smtClean="0">
                <a:latin typeface="+mn-lt"/>
              </a:rPr>
              <a:t>хазартна и лотарийна </a:t>
            </a:r>
            <a:r>
              <a:rPr lang="bg-BG" dirty="0" smtClean="0">
                <a:latin typeface="+mn-lt"/>
              </a:rPr>
              <a:t>дейност </a:t>
            </a:r>
            <a:r>
              <a:rPr lang="bg-BG" dirty="0" smtClean="0">
                <a:latin typeface="+mn-lt"/>
              </a:rPr>
              <a:t>във Великобритания</a:t>
            </a:r>
            <a:endParaRPr lang="bg-B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920442"/>
            <a:ext cx="8596668" cy="3880773"/>
          </a:xfrm>
        </p:spPr>
        <p:txBody>
          <a:bodyPr>
            <a:normAutofit/>
          </a:bodyPr>
          <a:lstStyle/>
          <a:p>
            <a:r>
              <a:rPr lang="bg-BG" dirty="0"/>
              <a:t>Общият приход от хазартна </a:t>
            </a:r>
            <a:r>
              <a:rPr lang="bg-BG" dirty="0" smtClean="0"/>
              <a:t>дейност </a:t>
            </a:r>
            <a:r>
              <a:rPr lang="bg-BG" dirty="0"/>
              <a:t>14.3 млрд. лири за периода април 2019 – март 2020 г</a:t>
            </a:r>
            <a:r>
              <a:rPr lang="bg-BG" dirty="0" smtClean="0"/>
              <a:t>.</a:t>
            </a:r>
          </a:p>
          <a:p>
            <a:r>
              <a:rPr lang="bg-BG" dirty="0" smtClean="0"/>
              <a:t>Преки </a:t>
            </a:r>
            <a:r>
              <a:rPr lang="bg-BG" dirty="0"/>
              <a:t>приходи от данъци и такси за същия период са в размер на 3.019 млрд. </a:t>
            </a:r>
            <a:r>
              <a:rPr lang="bg-BG" dirty="0" smtClean="0"/>
              <a:t>лири.</a:t>
            </a:r>
            <a:endParaRPr lang="en-US" dirty="0" smtClean="0"/>
          </a:p>
          <a:p>
            <a:r>
              <a:rPr lang="bg-BG" dirty="0"/>
              <a:t>Частта на </a:t>
            </a:r>
            <a:r>
              <a:rPr lang="bg-BG" dirty="0" smtClean="0"/>
              <a:t>лотарийният </a:t>
            </a:r>
            <a:r>
              <a:rPr lang="bg-BG" dirty="0"/>
              <a:t>сектор се заема около 55 % с общ приход от 7.905 млрд. </a:t>
            </a:r>
            <a:r>
              <a:rPr lang="bg-BG" dirty="0" smtClean="0"/>
              <a:t>лири, </a:t>
            </a:r>
            <a:r>
              <a:rPr lang="bg-BG" dirty="0"/>
              <a:t>което е увеличение с 9.7 % спрямо предходния отчетен </a:t>
            </a:r>
            <a:r>
              <a:rPr lang="bg-BG" dirty="0" smtClean="0"/>
              <a:t>периоди.</a:t>
            </a:r>
          </a:p>
          <a:p>
            <a:r>
              <a:rPr lang="bg-BG" dirty="0" smtClean="0"/>
              <a:t>Лотарийният сектор изплаща </a:t>
            </a:r>
            <a:r>
              <a:rPr lang="bg-BG" dirty="0"/>
              <a:t>948.6 млн. лири преки данъци към </a:t>
            </a:r>
            <a:r>
              <a:rPr lang="bg-BG" dirty="0" smtClean="0"/>
              <a:t>бюджета.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792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/>
              <a:t>Настоящият концесионер на националната лотария „</a:t>
            </a:r>
            <a:r>
              <a:rPr lang="en-US" dirty="0"/>
              <a:t>Camelot</a:t>
            </a:r>
            <a:r>
              <a:rPr lang="bg-BG" dirty="0"/>
              <a:t>“ официално задържа само 1 % като печалба и 5 % за административни разходи за 2019-2020 г., а останалите 94 % връща/изплаща под различни форми обратно към </a:t>
            </a:r>
            <a:r>
              <a:rPr lang="bg-BG" dirty="0" smtClean="0"/>
              <a:t>обществото, както следва:</a:t>
            </a:r>
          </a:p>
          <a:p>
            <a:pPr marL="0" indent="0">
              <a:buNone/>
            </a:pPr>
            <a:r>
              <a:rPr lang="bg-BG" dirty="0" smtClean="0"/>
              <a:t>	- </a:t>
            </a:r>
            <a:r>
              <a:rPr lang="bg-BG" dirty="0"/>
              <a:t>55 % под формата на награди = 4.505 млрд. лири</a:t>
            </a:r>
          </a:p>
          <a:p>
            <a:pPr marL="0" indent="0">
              <a:buNone/>
            </a:pPr>
            <a:r>
              <a:rPr lang="bg-BG" dirty="0" smtClean="0"/>
              <a:t>	- </a:t>
            </a:r>
            <a:r>
              <a:rPr lang="bg-BG" dirty="0"/>
              <a:t>23 % добри каузи и полезни инициативи = 1.853 млрд. лири </a:t>
            </a:r>
          </a:p>
          <a:p>
            <a:pPr marL="0" indent="0">
              <a:buNone/>
            </a:pPr>
            <a:r>
              <a:rPr lang="bg-BG" dirty="0" smtClean="0"/>
              <a:t>	- </a:t>
            </a:r>
            <a:r>
              <a:rPr lang="bg-BG" dirty="0"/>
              <a:t>12 % директен данък/такса към държавата = 948.6 млн. лири </a:t>
            </a:r>
          </a:p>
          <a:p>
            <a:pPr marL="0" indent="0">
              <a:buNone/>
            </a:pPr>
            <a:r>
              <a:rPr lang="bg-BG" dirty="0" smtClean="0"/>
              <a:t>	- </a:t>
            </a:r>
            <a:r>
              <a:rPr lang="bg-BG" dirty="0"/>
              <a:t>4 % комисионни към разпространителите на </a:t>
            </a:r>
            <a:r>
              <a:rPr lang="bg-BG" dirty="0" smtClean="0"/>
              <a:t>фишове </a:t>
            </a:r>
            <a:r>
              <a:rPr lang="bg-BG" dirty="0"/>
              <a:t>= 307.1 млн. лири</a:t>
            </a:r>
          </a:p>
          <a:p>
            <a:r>
              <a:rPr lang="bg-BG" dirty="0" smtClean="0"/>
              <a:t>Средствата </a:t>
            </a:r>
            <a:r>
              <a:rPr lang="bg-BG" dirty="0"/>
              <a:t>отделени за „добри каузи и полезни инициативи“ биват </a:t>
            </a:r>
            <a:r>
              <a:rPr lang="bg-BG" dirty="0" smtClean="0"/>
              <a:t>разпределяни: 40 </a:t>
            </a:r>
            <a:r>
              <a:rPr lang="bg-BG" dirty="0"/>
              <a:t>% </a:t>
            </a:r>
            <a:r>
              <a:rPr lang="bg-BG" dirty="0" smtClean="0"/>
              <a:t>за здравеопазване</a:t>
            </a:r>
            <a:r>
              <a:rPr lang="bg-BG" dirty="0"/>
              <a:t>, образование, околна среда и </a:t>
            </a:r>
            <a:r>
              <a:rPr lang="bg-BG" dirty="0" smtClean="0"/>
              <a:t>благотворителност; </a:t>
            </a:r>
            <a:r>
              <a:rPr lang="bg-BG" dirty="0"/>
              <a:t>20 % </a:t>
            </a:r>
            <a:r>
              <a:rPr lang="bg-BG" dirty="0" smtClean="0"/>
              <a:t>за спорт</a:t>
            </a:r>
            <a:r>
              <a:rPr lang="bg-BG" dirty="0"/>
              <a:t>;</a:t>
            </a:r>
            <a:r>
              <a:rPr lang="bg-BG" dirty="0" smtClean="0"/>
              <a:t> </a:t>
            </a:r>
            <a:r>
              <a:rPr lang="bg-BG" dirty="0"/>
              <a:t>20 % </a:t>
            </a:r>
            <a:r>
              <a:rPr lang="bg-BG" dirty="0" smtClean="0"/>
              <a:t>за изкуство; </a:t>
            </a:r>
            <a:r>
              <a:rPr lang="bg-BG" dirty="0"/>
              <a:t>20 % </a:t>
            </a:r>
            <a:r>
              <a:rPr lang="bg-BG" dirty="0" smtClean="0"/>
              <a:t>за </a:t>
            </a:r>
            <a:r>
              <a:rPr lang="bg-BG" dirty="0"/>
              <a:t>национално </a:t>
            </a:r>
            <a:r>
              <a:rPr lang="bg-BG" dirty="0" smtClean="0"/>
              <a:t>наследство.</a:t>
            </a:r>
            <a:endParaRPr lang="bg-BG" dirty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77334" y="686874"/>
            <a:ext cx="8596668" cy="1320800"/>
          </a:xfrm>
        </p:spPr>
        <p:txBody>
          <a:bodyPr/>
          <a:lstStyle/>
          <a:p>
            <a:r>
              <a:rPr lang="bg-BG" dirty="0" smtClean="0">
                <a:latin typeface="+mn-lt"/>
              </a:rPr>
              <a:t>Приходи от </a:t>
            </a:r>
            <a:r>
              <a:rPr lang="bg-BG" dirty="0" smtClean="0">
                <a:latin typeface="+mn-lt"/>
              </a:rPr>
              <a:t>хазартна и лотарийна </a:t>
            </a:r>
            <a:r>
              <a:rPr lang="bg-BG" dirty="0" smtClean="0">
                <a:latin typeface="+mn-lt"/>
              </a:rPr>
              <a:t>дейност </a:t>
            </a:r>
            <a:r>
              <a:rPr lang="bg-BG" dirty="0" smtClean="0">
                <a:latin typeface="+mn-lt"/>
              </a:rPr>
              <a:t>във Великобритания</a:t>
            </a:r>
            <a:endParaRPr lang="bg-B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77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334" y="-8592"/>
            <a:ext cx="8596668" cy="1320800"/>
          </a:xfrm>
        </p:spPr>
        <p:txBody>
          <a:bodyPr/>
          <a:lstStyle/>
          <a:p>
            <a:r>
              <a:rPr lang="bg-BG" dirty="0" smtClean="0">
                <a:latin typeface="+mn-lt"/>
              </a:rPr>
              <a:t>Лотарийният и хазартен сектор в България</a:t>
            </a:r>
            <a:endParaRPr lang="bg-BG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334" y="1080395"/>
            <a:ext cx="8596668" cy="3852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 smtClean="0"/>
              <a:t>Хазартния сектор в България, основно би следвало да генерира приходи </a:t>
            </a:r>
            <a:r>
              <a:rPr lang="bg-BG" dirty="0"/>
              <a:t>за фиска от данъци и такси, както и от Държаното предприятие „Български Спортен </a:t>
            </a:r>
            <a:r>
              <a:rPr lang="bg-BG" dirty="0" smtClean="0"/>
              <a:t>Тотализатор“ (</a:t>
            </a:r>
            <a:r>
              <a:rPr lang="bg-BG" dirty="0"/>
              <a:t>ДП „БСТ</a:t>
            </a:r>
            <a:r>
              <a:rPr lang="bg-BG" dirty="0" smtClean="0"/>
              <a:t>“).</a:t>
            </a:r>
          </a:p>
          <a:p>
            <a:pPr marL="0" indent="0">
              <a:buNone/>
            </a:pPr>
            <a:r>
              <a:rPr lang="bg-BG" dirty="0" smtClean="0"/>
              <a:t>Отчисления от ДП „БСТ“ към „Министерството на Младежта и Спорта“:</a:t>
            </a:r>
          </a:p>
          <a:p>
            <a:pPr marL="0" indent="0">
              <a:buNone/>
            </a:pPr>
            <a:r>
              <a:rPr lang="bg-BG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Отчисления за спорта по чл. 14, ал. 3 от „ЗХ“</a:t>
            </a:r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endParaRPr lang="bg-BG" dirty="0" smtClean="0"/>
          </a:p>
          <a:p>
            <a:endParaRPr lang="bg-B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742806"/>
              </p:ext>
            </p:extLst>
          </p:nvPr>
        </p:nvGraphicFramePr>
        <p:xfrm>
          <a:off x="811369" y="2756505"/>
          <a:ext cx="8268236" cy="3026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6611"/>
                <a:gridCol w="4962920"/>
                <a:gridCol w="1808705"/>
              </a:tblGrid>
              <a:tr h="9892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bg-BG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 smtClean="0">
                          <a:effectLst/>
                        </a:rPr>
                        <a:t>Отчетен </a:t>
                      </a:r>
                      <a:r>
                        <a:rPr lang="bg-BG" sz="1200" dirty="0">
                          <a:effectLst/>
                        </a:rPr>
                        <a:t>период/към дата: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bg-BG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 smtClean="0">
                          <a:effectLst/>
                        </a:rPr>
                        <a:t>Основание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bg-BG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 smtClean="0">
                          <a:effectLst/>
                        </a:rPr>
                        <a:t>Сума </a:t>
                      </a:r>
                      <a:r>
                        <a:rPr lang="bg-BG" sz="1200" dirty="0">
                          <a:effectLst/>
                        </a:rPr>
                        <a:t>(лв.)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7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 smtClean="0">
                          <a:effectLst/>
                        </a:rPr>
                        <a:t>31.12.2015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Постъпления от ДП „БСТ“ към „ММС“ 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30 370 309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7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>
                          <a:effectLst/>
                        </a:rPr>
                        <a:t>31.12.2016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Постъпления от ДП „БСТ“ към „ММС“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29 156 260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7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>
                          <a:effectLst/>
                        </a:rPr>
                        <a:t>31.12.2017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Постъпления от ДП „БСТ“ към „ММС“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26 467 640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7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>
                          <a:effectLst/>
                        </a:rPr>
                        <a:t>31.12.2018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Постъпления от ДП „БСТ“ към „ММС“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26 000 000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73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200" dirty="0">
                          <a:effectLst/>
                        </a:rPr>
                        <a:t>31.12.2019</a:t>
                      </a:r>
                      <a:endParaRPr lang="bg-BG" sz="20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Постъпления от ДП „БСТ“ към „ММС“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effectLst/>
                        </a:rPr>
                        <a:t>26 828 362</a:t>
                      </a:r>
                      <a:endParaRPr lang="bg-BG" sz="2400" dirty="0">
                        <a:solidFill>
                          <a:srgbClr val="0A55A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0060" y="5810277"/>
            <a:ext cx="8596668" cy="477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bg-BG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източник: „Отчет за степента на изпълнение на утвърдените политики и програми на Министерството на Младежта и Спорта по години“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1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77334" y="-859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dirty="0" smtClean="0">
                <a:latin typeface="+mn-lt"/>
              </a:rPr>
              <a:t>Лотарийният и хазартен сектор в България</a:t>
            </a:r>
            <a:endParaRPr lang="bg-BG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334" y="1106153"/>
            <a:ext cx="8596668" cy="3852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g-BG" dirty="0"/>
              <a:t>Финансовият резултат преди данъци и вноски, съгласно „ЗХ“ и УП на ДП „БСТ“, бележи последователен спад от 2014 г. до 2017 г. включително.  През  2018  г.  неговата  стойност нараства спрямо 2017 г. с 8,98 на сто, но остава под стойностите му за 2014 г., 2015 г. и 2016 г</a:t>
            </a:r>
            <a:r>
              <a:rPr lang="bg-BG" dirty="0" smtClean="0"/>
              <a:t>.</a:t>
            </a:r>
            <a:endParaRPr lang="bg-B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34504"/>
              </p:ext>
            </p:extLst>
          </p:nvPr>
        </p:nvGraphicFramePr>
        <p:xfrm>
          <a:off x="677335" y="2708894"/>
          <a:ext cx="10475769" cy="3743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2543"/>
                <a:gridCol w="1406958"/>
                <a:gridCol w="1369874"/>
                <a:gridCol w="1369874"/>
                <a:gridCol w="1473260"/>
                <a:gridCol w="1473260"/>
              </a:tblGrid>
              <a:tr h="27907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Показател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31.12.2014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31.12.2015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31.12.2016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31.12.2017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31.12.2018 г.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хил. лв.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хил. лв.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хил. лв.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хил. лв.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хил. лв.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1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2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3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4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5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6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Общо приходи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178 401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167 516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151 181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152 859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161 729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Общо разходи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128 637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118 377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112 123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117 289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122 965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81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Печалба и загуба от продължаващи дейности преди разходи и данъци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49 764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49 139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39 058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35 570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38 764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>
                          <a:effectLst/>
                        </a:rPr>
                        <a:t>Р-ди за данъци от продължаващи дейности</a:t>
                      </a:r>
                      <a:endParaRPr lang="bg-BG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24 023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24 634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22 340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22 338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23 576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Вноски към МС съгласно ЗХ на УП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29 365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27 293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24 512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23 910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25 398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83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Печалба (загуба) за периода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- 3 624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-2 788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-7 794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-10 678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</a:rPr>
                        <a:t>-10 210</a:t>
                      </a:r>
                      <a:endParaRPr lang="bg-BG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0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Друг всеобхватен доход за периода, нето от данъци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-133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-70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-76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4 244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-46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43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900" dirty="0">
                          <a:effectLst/>
                        </a:rPr>
                        <a:t>Общ всеобхватен доход за периода</a:t>
                      </a:r>
                      <a:endParaRPr lang="bg-BG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-3 757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-2 858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-7 870</a:t>
                      </a:r>
                      <a:endParaRPr lang="bg-B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- 6 434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-10 256</a:t>
                      </a:r>
                      <a:endParaRPr lang="bg-B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87936" y="6469158"/>
            <a:ext cx="8363635" cy="280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bg-BG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източник: „Годишни финансови отчети на ДП „БСТ“ за 2014 г., 2015 г., 2016 г., 2017 г. и 2018 г.“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4455" y="2340747"/>
            <a:ext cx="8628845" cy="339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2. Изменение на приходите, разходите и финансовия резултат на ДП БСТ в периода от 2014 г. до 2018 г. вкл.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1449</Words>
  <Application>Microsoft Office PowerPoint</Application>
  <PresentationFormat>Widescreen</PresentationFormat>
  <Paragraphs>172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</vt:lpstr>
      <vt:lpstr>БЪДЕЩЕТО НА ХАЗАРТА В БЪЛГАРИЯ, ПОЛИТИКИ И ДАНЪЧНА ПОЛЗА  </vt:lpstr>
      <vt:lpstr>Лотарийни игри в миналото; мотиви, причини и резултати:</vt:lpstr>
      <vt:lpstr>България: туризъм, географска определеност и природни дадености </vt:lpstr>
      <vt:lpstr>Основни държавни политики и условия целящи приходна и пазарна ефективност:</vt:lpstr>
      <vt:lpstr>Приходи от хазартна дейност в EU:</vt:lpstr>
      <vt:lpstr>Приходи от хазартна и лотарийна дейност във Великобритания</vt:lpstr>
      <vt:lpstr>Приходи от хазартна и лотарийна дейност във Великобритания</vt:lpstr>
      <vt:lpstr>Лотарийният и хазартен сектор в България</vt:lpstr>
      <vt:lpstr>PowerPoint Presentation</vt:lpstr>
      <vt:lpstr>PowerPoint Presentation</vt:lpstr>
      <vt:lpstr>Заключение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СОЦИАЛНО-ИКОНОМИЧЕСКИ И ФИНАНСОВИ АСПЕКТИ НА ХАЗАРТА: ЗАКОН ЗА ХАЗАРТА, ПРИЛАГАНЕ, АДЕКВАТНОСТ, СОЦИАЛНО-ИКОНОМИЧЕСКИ ПРОТИВОРЕЧИЯ </dc:title>
  <dc:creator>Kristiyan</dc:creator>
  <cp:lastModifiedBy>Kristiyan</cp:lastModifiedBy>
  <cp:revision>41</cp:revision>
  <dcterms:created xsi:type="dcterms:W3CDTF">2021-02-12T08:53:33Z</dcterms:created>
  <dcterms:modified xsi:type="dcterms:W3CDTF">2021-04-23T09:51:52Z</dcterms:modified>
</cp:coreProperties>
</file>