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9"/>
  </p:notesMasterIdLst>
  <p:sldIdLst>
    <p:sldId id="256" r:id="rId2"/>
    <p:sldId id="295" r:id="rId3"/>
    <p:sldId id="257" r:id="rId4"/>
    <p:sldId id="291" r:id="rId5"/>
    <p:sldId id="293" r:id="rId6"/>
    <p:sldId id="296" r:id="rId7"/>
    <p:sldId id="297" r:id="rId8"/>
  </p:sldIdLst>
  <p:sldSz cx="9144000" cy="5143500" type="screen16x9"/>
  <p:notesSz cx="6858000" cy="9144000"/>
  <p:embeddedFontLst>
    <p:embeddedFont>
      <p:font typeface="Fira Sans" panose="020B0604020202020204" charset="0"/>
      <p:regular r:id="rId10"/>
      <p:bold r:id="rId11"/>
      <p:italic r:id="rId12"/>
      <p:boldItalic r:id="rId13"/>
    </p:embeddedFont>
    <p:embeddedFont>
      <p:font typeface="Garamond" panose="02020404030301010803" pitchFamily="18" charset="0"/>
      <p:regular r:id="rId14"/>
      <p:bold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cfbd2c2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cfbd2c2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324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1619" cy="5154170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61291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7584355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53274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22035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8795631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79393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76021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95153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63454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95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5963050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44983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43679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5070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86184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5729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9968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7731870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"/>
            <a:ext cx="9141619" cy="5142161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33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web/population-demography-migration-projections/visualisations" TargetMode="External"/><Relationship Id="rId2" Type="http://schemas.openxmlformats.org/officeDocument/2006/relationships/hyperlink" Target="https://bgeconomist.b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finansova/kriza.html&amp;psig=AOvVaw2gyN_l22WFXq5mATMSvfH4&amp;ust=1619014811080000&amp;source=images&amp;cd=vfe&amp;ved=0CAMQjB1qFwoTCIj7uKaCjfACFQAAAAAdAAAAABBn" TargetMode="External"/><Relationship Id="rId4" Type="http://schemas.openxmlformats.org/officeDocument/2006/relationships/hyperlink" Target="https://www.google.com/url?sa=i&amp;url=https://news.bg/society/prebroyavat-ni-probno-prez-proletta.html&amp;psig=AOvVaw2gyN_l22WFXq5mATMSvfH4&amp;ust=1619014811080000&amp;source=images&amp;cd=vfe&amp;ved=0CAMQjB1qFwoTCIj7uKaCjfACFQAAAAAdAAAAABA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subTitle" idx="1"/>
          </p:nvPr>
        </p:nvSpPr>
        <p:spPr>
          <a:xfrm>
            <a:off x="4005334" y="1569600"/>
            <a:ext cx="3187466" cy="11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bg-BG" sz="3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Демографската криза в България</a:t>
            </a:r>
            <a:endParaRPr sz="3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Google Shape;59;p15"/>
          <p:cNvSpPr txBox="1">
            <a:spLocks noGrp="1"/>
          </p:cNvSpPr>
          <p:nvPr>
            <p:ph type="body" idx="4294967295"/>
          </p:nvPr>
        </p:nvSpPr>
        <p:spPr>
          <a:xfrm>
            <a:off x="4809963" y="2867369"/>
            <a:ext cx="2382837" cy="8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bg-BG" sz="2000" dirty="0" smtClean="0">
                <a:solidFill>
                  <a:schemeClr val="dk1"/>
                </a:solidFill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Представено от: Таня Бонева</a:t>
            </a:r>
            <a:endParaRPr sz="2000" dirty="0">
              <a:solidFill>
                <a:schemeClr val="dk1"/>
              </a:solidFill>
              <a:latin typeface="Times New Roman" panose="02020603050405020304" pitchFamily="18" charset="0"/>
              <a:ea typeface="Fira Sans"/>
              <a:cs typeface="Times New Roman" panose="02020603050405020304" pitchFamily="18" charset="0"/>
              <a:sym typeface="Fira Sans"/>
            </a:endParaRPr>
          </a:p>
        </p:txBody>
      </p:sp>
      <p:sp>
        <p:nvSpPr>
          <p:cNvPr id="94" name="Google Shape;94;p15"/>
          <p:cNvSpPr/>
          <p:nvPr/>
        </p:nvSpPr>
        <p:spPr>
          <a:xfrm>
            <a:off x="2053885" y="8389376"/>
            <a:ext cx="85789" cy="47012"/>
          </a:xfrm>
          <a:custGeom>
            <a:avLst/>
            <a:gdLst/>
            <a:ahLst/>
            <a:cxnLst/>
            <a:rect l="l" t="t" r="r" b="b"/>
            <a:pathLst>
              <a:path w="1570" h="901" extrusionOk="0">
                <a:moveTo>
                  <a:pt x="1025" y="0"/>
                </a:moveTo>
                <a:lnTo>
                  <a:pt x="984" y="84"/>
                </a:lnTo>
                <a:lnTo>
                  <a:pt x="921" y="105"/>
                </a:lnTo>
                <a:lnTo>
                  <a:pt x="942" y="189"/>
                </a:lnTo>
                <a:lnTo>
                  <a:pt x="921" y="252"/>
                </a:lnTo>
                <a:lnTo>
                  <a:pt x="691" y="314"/>
                </a:lnTo>
                <a:lnTo>
                  <a:pt x="733" y="273"/>
                </a:lnTo>
                <a:lnTo>
                  <a:pt x="774" y="126"/>
                </a:lnTo>
                <a:lnTo>
                  <a:pt x="733" y="63"/>
                </a:lnTo>
                <a:lnTo>
                  <a:pt x="649" y="84"/>
                </a:lnTo>
                <a:lnTo>
                  <a:pt x="607" y="168"/>
                </a:lnTo>
                <a:lnTo>
                  <a:pt x="544" y="168"/>
                </a:lnTo>
                <a:lnTo>
                  <a:pt x="461" y="84"/>
                </a:lnTo>
                <a:lnTo>
                  <a:pt x="377" y="84"/>
                </a:lnTo>
                <a:lnTo>
                  <a:pt x="377" y="252"/>
                </a:lnTo>
                <a:lnTo>
                  <a:pt x="272" y="210"/>
                </a:lnTo>
                <a:lnTo>
                  <a:pt x="168" y="105"/>
                </a:lnTo>
                <a:lnTo>
                  <a:pt x="105" y="168"/>
                </a:lnTo>
                <a:lnTo>
                  <a:pt x="230" y="356"/>
                </a:lnTo>
                <a:lnTo>
                  <a:pt x="377" y="377"/>
                </a:lnTo>
                <a:lnTo>
                  <a:pt x="377" y="419"/>
                </a:lnTo>
                <a:lnTo>
                  <a:pt x="230" y="419"/>
                </a:lnTo>
                <a:lnTo>
                  <a:pt x="168" y="482"/>
                </a:lnTo>
                <a:lnTo>
                  <a:pt x="189" y="565"/>
                </a:lnTo>
                <a:lnTo>
                  <a:pt x="84" y="670"/>
                </a:lnTo>
                <a:lnTo>
                  <a:pt x="0" y="670"/>
                </a:lnTo>
                <a:lnTo>
                  <a:pt x="0" y="712"/>
                </a:lnTo>
                <a:lnTo>
                  <a:pt x="126" y="796"/>
                </a:lnTo>
                <a:lnTo>
                  <a:pt x="189" y="712"/>
                </a:lnTo>
                <a:lnTo>
                  <a:pt x="293" y="796"/>
                </a:lnTo>
                <a:lnTo>
                  <a:pt x="377" y="691"/>
                </a:lnTo>
                <a:lnTo>
                  <a:pt x="230" y="628"/>
                </a:lnTo>
                <a:lnTo>
                  <a:pt x="335" y="586"/>
                </a:lnTo>
                <a:lnTo>
                  <a:pt x="523" y="607"/>
                </a:lnTo>
                <a:lnTo>
                  <a:pt x="649" y="565"/>
                </a:lnTo>
                <a:lnTo>
                  <a:pt x="649" y="461"/>
                </a:lnTo>
                <a:cubicBezTo>
                  <a:pt x="649" y="461"/>
                  <a:pt x="667" y="470"/>
                  <a:pt x="680" y="470"/>
                </a:cubicBezTo>
                <a:cubicBezTo>
                  <a:pt x="686" y="470"/>
                  <a:pt x="691" y="468"/>
                  <a:pt x="691" y="461"/>
                </a:cubicBezTo>
                <a:cubicBezTo>
                  <a:pt x="795" y="398"/>
                  <a:pt x="900" y="377"/>
                  <a:pt x="1005" y="314"/>
                </a:cubicBezTo>
                <a:lnTo>
                  <a:pt x="1046" y="398"/>
                </a:lnTo>
                <a:lnTo>
                  <a:pt x="1025" y="461"/>
                </a:lnTo>
                <a:lnTo>
                  <a:pt x="942" y="419"/>
                </a:lnTo>
                <a:lnTo>
                  <a:pt x="858" y="461"/>
                </a:lnTo>
                <a:lnTo>
                  <a:pt x="691" y="712"/>
                </a:lnTo>
                <a:lnTo>
                  <a:pt x="753" y="733"/>
                </a:lnTo>
                <a:lnTo>
                  <a:pt x="837" y="879"/>
                </a:lnTo>
                <a:lnTo>
                  <a:pt x="921" y="900"/>
                </a:lnTo>
                <a:lnTo>
                  <a:pt x="921" y="837"/>
                </a:lnTo>
                <a:lnTo>
                  <a:pt x="837" y="733"/>
                </a:lnTo>
                <a:lnTo>
                  <a:pt x="858" y="712"/>
                </a:lnTo>
                <a:lnTo>
                  <a:pt x="963" y="775"/>
                </a:lnTo>
                <a:lnTo>
                  <a:pt x="1025" y="733"/>
                </a:lnTo>
                <a:lnTo>
                  <a:pt x="963" y="691"/>
                </a:lnTo>
                <a:lnTo>
                  <a:pt x="963" y="607"/>
                </a:lnTo>
                <a:lnTo>
                  <a:pt x="1067" y="628"/>
                </a:lnTo>
                <a:lnTo>
                  <a:pt x="1172" y="607"/>
                </a:lnTo>
                <a:lnTo>
                  <a:pt x="1172" y="586"/>
                </a:lnTo>
                <a:lnTo>
                  <a:pt x="1088" y="586"/>
                </a:lnTo>
                <a:lnTo>
                  <a:pt x="1046" y="524"/>
                </a:lnTo>
                <a:lnTo>
                  <a:pt x="1088" y="503"/>
                </a:lnTo>
                <a:lnTo>
                  <a:pt x="1193" y="524"/>
                </a:lnTo>
                <a:lnTo>
                  <a:pt x="1339" y="503"/>
                </a:lnTo>
                <a:lnTo>
                  <a:pt x="1444" y="419"/>
                </a:lnTo>
                <a:lnTo>
                  <a:pt x="1549" y="398"/>
                </a:lnTo>
                <a:lnTo>
                  <a:pt x="1507" y="314"/>
                </a:lnTo>
                <a:lnTo>
                  <a:pt x="1465" y="293"/>
                </a:lnTo>
                <a:lnTo>
                  <a:pt x="1444" y="273"/>
                </a:lnTo>
                <a:lnTo>
                  <a:pt x="1486" y="210"/>
                </a:lnTo>
                <a:lnTo>
                  <a:pt x="1569" y="189"/>
                </a:lnTo>
                <a:lnTo>
                  <a:pt x="1528" y="126"/>
                </a:lnTo>
                <a:lnTo>
                  <a:pt x="1381" y="105"/>
                </a:lnTo>
                <a:lnTo>
                  <a:pt x="1318" y="126"/>
                </a:lnTo>
                <a:lnTo>
                  <a:pt x="1339" y="189"/>
                </a:lnTo>
                <a:lnTo>
                  <a:pt x="1256" y="210"/>
                </a:lnTo>
                <a:lnTo>
                  <a:pt x="1172" y="105"/>
                </a:lnTo>
                <a:lnTo>
                  <a:pt x="1172" y="42"/>
                </a:lnTo>
                <a:lnTo>
                  <a:pt x="102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466" y="1280360"/>
            <a:ext cx="2164268" cy="2670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550" y="1067800"/>
            <a:ext cx="7200897" cy="977900"/>
          </a:xfrm>
        </p:spPr>
        <p:txBody>
          <a:bodyPr>
            <a:normAutofit/>
          </a:bodyPr>
          <a:lstStyle/>
          <a:p>
            <a:r>
              <a:rPr lang="bg-B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Въведение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200" y="1998999"/>
            <a:ext cx="5284893" cy="24892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Демографската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криза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представлява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едно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предизвикателствата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изправена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България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чието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решаване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близките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няколко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(2021-2023 г.), е от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фундаментално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значение за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икономическия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просперитет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Кризата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повлияе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изключително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много на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икономическото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състояние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България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затова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важно да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обърнем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внимание на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този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и да се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запознаем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по-добре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неговото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естество.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Докладът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какъв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проблема,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какво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равнището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проблема в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България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как той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повлияе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икономическото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състояние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страната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целта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посочени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мерки за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справяне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него. </a:t>
            </a:r>
            <a:endParaRPr lang="bg-BG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741" y="1863887"/>
            <a:ext cx="1993272" cy="1494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667" y="3306627"/>
            <a:ext cx="2317421" cy="13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6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971552" y="1144800"/>
            <a:ext cx="7200897" cy="5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Демографската криза в България? </a:t>
            </a:r>
            <a:endParaRPr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6" name="Google Shape;386;p16"/>
          <p:cNvSpPr txBox="1">
            <a:spLocks noGrp="1"/>
          </p:cNvSpPr>
          <p:nvPr>
            <p:ph type="body" idx="4294967295"/>
          </p:nvPr>
        </p:nvSpPr>
        <p:spPr>
          <a:xfrm>
            <a:off x="632462" y="1828350"/>
            <a:ext cx="3716338" cy="27289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Демографската криза е явление на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ниска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раждаемост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заедно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нарастващата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продължителност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живота води до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намаляването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населението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обезлюдяването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някои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Точно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населението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обаче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носи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икономическата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стойност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държавата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Демографската криза в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България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свързана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застаряването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намаляването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населението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поради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ниската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раждаемост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високия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процент на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емигриращи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хора. </a:t>
            </a:r>
            <a:endParaRPr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800" y="2036704"/>
            <a:ext cx="4150757" cy="24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200" y="435580"/>
            <a:ext cx="8431778" cy="572700"/>
          </a:xfrm>
        </p:spPr>
        <p:txBody>
          <a:bodyPr/>
          <a:lstStyle/>
          <a:p>
            <a:r>
              <a:rPr lang="bg-B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Нивото на кризата в България</a:t>
            </a:r>
            <a:endParaRPr lang="bg-B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3200" y="3294226"/>
            <a:ext cx="3642241" cy="144427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bg-BG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данните на Евростат се вижда, че то започва рязко да намалява от 1885г., когато е връхната му точка (9 млн. д.) и към 2019 г. е приблизително 7 млн.д. Населението на Бълария е намаляло с 2 млн. или приблизително с 22,2% за 134 </a:t>
            </a:r>
            <a:r>
              <a:rPr lang="bg-BG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години.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446" y="1008280"/>
            <a:ext cx="3059747" cy="2394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0237" y="1101970"/>
            <a:ext cx="2976536" cy="2301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30400" y="3353503"/>
            <a:ext cx="38473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bg-B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Според прогнозите взети от Евростат населението на България ще продължава да намалява и се очаква да спадне до 4,7 млн. през 2100 г. Това означава, че прогнозите са населението да намалее с приблизително 32,86% само в рамките на 81 години. </a:t>
            </a:r>
          </a:p>
        </p:txBody>
      </p:sp>
    </p:spTree>
    <p:extLst>
      <p:ext uri="{BB962C8B-B14F-4D97-AF65-F5344CB8AC3E}">
        <p14:creationId xmlns:p14="http://schemas.microsoft.com/office/powerpoint/2010/main" val="226424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100" y="479248"/>
            <a:ext cx="3749100" cy="1169551"/>
          </a:xfrm>
        </p:spPr>
        <p:txBody>
          <a:bodyPr anchor="ctr"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Предприети мерки: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400" y="1583999"/>
            <a:ext cx="3736800" cy="2984876"/>
          </a:xfrm>
        </p:spPr>
        <p:txBody>
          <a:bodyPr/>
          <a:lstStyle/>
          <a:p>
            <a:pPr algn="just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Данъчно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облекчение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съгласно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чл.22в от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за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данъците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върху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доходите на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физическите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лица (ЗДДФЛ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Изпълнение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Подпомагане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семейства с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Еднократна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помощ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бременност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при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раждане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осиновяване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отглеждане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близнаци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Месечни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помощи: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отглеждане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година;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отглеждане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трайно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увреждане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право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пенсия от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починал;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чл.8е от ЗСПД и др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91200" y="445024"/>
            <a:ext cx="4541100" cy="1138975"/>
          </a:xfrm>
          <a:prstGeom prst="rect">
            <a:avLst/>
          </a:prstGeom>
          <a:effectLst/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3429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33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lvl="1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2pPr>
            <a:lvl3pPr lvl="2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3pPr>
            <a:lvl4pPr lvl="3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4pPr>
            <a:lvl5pPr lvl="4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5pPr>
            <a:lvl6pPr lvl="5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6pPr>
            <a:lvl7pPr lvl="6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7pPr>
            <a:lvl8pPr lvl="7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8pPr>
            <a:lvl9pPr lvl="8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9pPr>
          </a:lstStyle>
          <a:p>
            <a:pPr>
              <a:buClrTx/>
              <a:buFontTx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Какви мерки трбява да се предприемат?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291200" y="1583999"/>
            <a:ext cx="4159500" cy="335927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429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Fira Sans"/>
              <a:buChar char="●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 algn="l" defTabSz="342900" rtl="0" eaLnBrk="1" latinLnBrk="0" hangingPunct="1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○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371600" lvl="2" indent="-317500" algn="l" defTabSz="342900" rtl="0" eaLnBrk="1" latinLnBrk="0" hangingPunct="1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828800" lvl="3" indent="-317500" algn="l" defTabSz="342900" rtl="0" eaLnBrk="1" latinLnBrk="0" hangingPunct="1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286000" lvl="4" indent="-317500" algn="l" defTabSz="342900" rtl="0" eaLnBrk="1" latinLnBrk="0" hangingPunct="1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○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743200" lvl="5" indent="-317500" algn="l" defTabSz="342900" rtl="0" eaLnBrk="1" latinLnBrk="0" hangingPunct="1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3200400" lvl="6" indent="-317500" algn="l" defTabSz="342900" rtl="0" eaLnBrk="1" latinLnBrk="0" hangingPunct="1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657600" lvl="7" indent="-317500" algn="l" defTabSz="342900" rtl="0" eaLnBrk="1" latinLnBrk="0" hangingPunct="1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○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4114800" lvl="8" indent="-317500" algn="l" defTabSz="342900" rtl="0" eaLnBrk="1" latinLnBrk="0" hangingPunct="1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Arial"/>
              <a:buChar char="■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Запознаването на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по-младото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поколение (16-25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годишните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с проблема на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демографската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криза.</a:t>
            </a:r>
          </a:p>
          <a:p>
            <a:pPr algn="just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Създаване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по-спокойна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предвидима 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сигурна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среда.</a:t>
            </a:r>
          </a:p>
          <a:p>
            <a:pPr algn="just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По-високи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възнаграждения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хората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работят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държавния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завършили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чужбина или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владеят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чужд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език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много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по-добро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ниво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зплащането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еднократни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възнаграждения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хора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завърнали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 от чужбина и намерили си работа в срок от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година.</a:t>
            </a:r>
          </a:p>
          <a:p>
            <a:endParaRPr lang="bg-BG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93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Източници: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1" y="1807200"/>
            <a:ext cx="7999200" cy="28656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https://bgeconomist.bg//</a:t>
            </a:r>
            <a:endParaRPr lang="en-GB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ec.europa.eu/eurostat/web/population-demography-migration-projections/visualisations</a:t>
            </a:r>
            <a:endParaRPr lang="en-GB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www.google.com/prebroyavat-ni-probno-prez-proletta</a:t>
            </a:r>
            <a:endParaRPr lang="en-GB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https://www.google.com/finansova</a:t>
            </a:r>
            <a:r>
              <a:rPr lang="bg-B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kriza.html</a:t>
            </a:r>
            <a:endParaRPr lang="bg-BG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54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800" y="2068600"/>
            <a:ext cx="7992000" cy="977900"/>
          </a:xfrm>
        </p:spPr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Ви за вниманието!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5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473</Words>
  <Application>Microsoft Office PowerPoint</Application>
  <PresentationFormat>On-screen Show (16:9)</PresentationFormat>
  <Paragraphs>26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Times New Roman</vt:lpstr>
      <vt:lpstr>Fira Sans</vt:lpstr>
      <vt:lpstr>Courier New</vt:lpstr>
      <vt:lpstr>Garamond</vt:lpstr>
      <vt:lpstr>Arial</vt:lpstr>
      <vt:lpstr>Calibri</vt:lpstr>
      <vt:lpstr>Organic</vt:lpstr>
      <vt:lpstr>PowerPoint Presentation</vt:lpstr>
      <vt:lpstr>Въведение</vt:lpstr>
      <vt:lpstr>Демографската криза в България? </vt:lpstr>
      <vt:lpstr>Нивото на кризата в България</vt:lpstr>
      <vt:lpstr>Предприети мерки:</vt:lpstr>
      <vt:lpstr>Източници:</vt:lpstr>
      <vt:lpstr>Благодаря Ви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tanqb</dc:creator>
  <cp:lastModifiedBy>tanqb</cp:lastModifiedBy>
  <cp:revision>22</cp:revision>
  <dcterms:modified xsi:type="dcterms:W3CDTF">2021-04-20T16:02:43Z</dcterms:modified>
</cp:coreProperties>
</file>