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9" r:id="rId4"/>
    <p:sldId id="259" r:id="rId5"/>
    <p:sldId id="276" r:id="rId6"/>
    <p:sldId id="277" r:id="rId7"/>
    <p:sldId id="260" r:id="rId8"/>
    <p:sldId id="262" r:id="rId9"/>
    <p:sldId id="275" r:id="rId10"/>
    <p:sldId id="263" r:id="rId11"/>
    <p:sldId id="279" r:id="rId12"/>
    <p:sldId id="281" r:id="rId13"/>
    <p:sldId id="282" r:id="rId14"/>
    <p:sldId id="290" r:id="rId15"/>
    <p:sldId id="291" r:id="rId16"/>
    <p:sldId id="274" r:id="rId17"/>
  </p:sldIdLst>
  <p:sldSz cx="12192000" cy="6858000"/>
  <p:notesSz cx="6735763" cy="9866313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B5B-BAB7-410F-890F-1F54F0610F28}" type="datetimeFigureOut">
              <a:rPr lang="bg-BG" smtClean="0">
                <a:solidFill>
                  <a:srgbClr val="073E87"/>
                </a:solidFill>
              </a:rPr>
              <a:pPr/>
              <a:t>19.4.2021 г.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7FE7-759F-4D01-AD16-A8555CFE2C50}" type="slidenum">
              <a:rPr lang="bg-BG" smtClean="0">
                <a:solidFill>
                  <a:srgbClr val="073E87"/>
                </a:solidFill>
              </a:rPr>
              <a:pPr/>
              <a:t>‹#›</a:t>
            </a:fld>
            <a:endParaRPr lang="bg-BG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27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B5B-BAB7-410F-890F-1F54F0610F28}" type="datetimeFigureOut">
              <a:rPr lang="bg-BG" smtClean="0">
                <a:solidFill>
                  <a:srgbClr val="073E87"/>
                </a:solidFill>
              </a:rPr>
              <a:pPr/>
              <a:t>19.4.2021 г.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7FE7-759F-4D01-AD16-A8555CFE2C50}" type="slidenum">
              <a:rPr lang="bg-BG" smtClean="0">
                <a:solidFill>
                  <a:srgbClr val="073E87"/>
                </a:solidFill>
              </a:rPr>
              <a:pPr/>
              <a:t>‹#›</a:t>
            </a:fld>
            <a:endParaRPr lang="bg-BG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36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B5B-BAB7-410F-890F-1F54F0610F28}" type="datetimeFigureOut">
              <a:rPr lang="bg-BG" smtClean="0">
                <a:solidFill>
                  <a:srgbClr val="073E87"/>
                </a:solidFill>
              </a:rPr>
              <a:pPr/>
              <a:t>19.4.2021 г.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7FE7-759F-4D01-AD16-A8555CFE2C50}" type="slidenum">
              <a:rPr lang="bg-BG" smtClean="0">
                <a:solidFill>
                  <a:srgbClr val="073E87"/>
                </a:solidFill>
              </a:rPr>
              <a:pPr/>
              <a:t>‹#›</a:t>
            </a:fld>
            <a:endParaRPr lang="bg-BG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8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B5B-BAB7-410F-890F-1F54F0610F28}" type="datetimeFigureOut">
              <a:rPr lang="bg-BG" smtClean="0">
                <a:solidFill>
                  <a:srgbClr val="073E87"/>
                </a:solidFill>
              </a:rPr>
              <a:pPr/>
              <a:t>19.4.2021 г.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7FE7-759F-4D01-AD16-A8555CFE2C50}" type="slidenum">
              <a:rPr lang="bg-BG" smtClean="0">
                <a:solidFill>
                  <a:srgbClr val="073E87"/>
                </a:solidFill>
              </a:rPr>
              <a:pPr/>
              <a:t>‹#›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0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B5B-BAB7-410F-890F-1F54F0610F28}" type="datetimeFigureOut">
              <a:rPr lang="bg-BG" smtClean="0">
                <a:solidFill>
                  <a:srgbClr val="073E87"/>
                </a:solidFill>
              </a:rPr>
              <a:pPr/>
              <a:t>19.4.2021 г.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7FE7-759F-4D01-AD16-A8555CFE2C50}" type="slidenum">
              <a:rPr lang="bg-BG" smtClean="0">
                <a:solidFill>
                  <a:srgbClr val="073E87"/>
                </a:solidFill>
              </a:rPr>
              <a:pPr/>
              <a:t>‹#›</a:t>
            </a:fld>
            <a:endParaRPr lang="bg-BG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15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B5B-BAB7-410F-890F-1F54F0610F28}" type="datetimeFigureOut">
              <a:rPr lang="bg-BG" smtClean="0">
                <a:solidFill>
                  <a:srgbClr val="073E87"/>
                </a:solidFill>
              </a:rPr>
              <a:pPr/>
              <a:t>19.4.2021 г.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7FE7-759F-4D01-AD16-A8555CFE2C50}" type="slidenum">
              <a:rPr lang="bg-BG" smtClean="0">
                <a:solidFill>
                  <a:srgbClr val="073E87"/>
                </a:solidFill>
              </a:rPr>
              <a:pPr/>
              <a:t>‹#›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2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B5B-BAB7-410F-890F-1F54F0610F28}" type="datetimeFigureOut">
              <a:rPr lang="bg-BG" smtClean="0">
                <a:solidFill>
                  <a:srgbClr val="073E87"/>
                </a:solidFill>
              </a:rPr>
              <a:pPr/>
              <a:t>19.4.2021 г.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7FE7-759F-4D01-AD16-A8555CFE2C50}" type="slidenum">
              <a:rPr lang="bg-BG" smtClean="0">
                <a:solidFill>
                  <a:srgbClr val="073E87"/>
                </a:solidFill>
              </a:rPr>
              <a:pPr/>
              <a:t>‹#›</a:t>
            </a:fld>
            <a:endParaRPr lang="bg-BG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16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B5B-BAB7-410F-890F-1F54F0610F28}" type="datetimeFigureOut">
              <a:rPr lang="bg-BG" smtClean="0">
                <a:solidFill>
                  <a:srgbClr val="073E87"/>
                </a:solidFill>
              </a:rPr>
              <a:pPr/>
              <a:t>19.4.2021 г.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7FE7-759F-4D01-AD16-A8555CFE2C50}" type="slidenum">
              <a:rPr lang="bg-BG" smtClean="0">
                <a:solidFill>
                  <a:srgbClr val="073E87"/>
                </a:solidFill>
              </a:rPr>
              <a:pPr/>
              <a:t>‹#›</a:t>
            </a:fld>
            <a:endParaRPr lang="bg-BG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86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B5B-BAB7-410F-890F-1F54F0610F28}" type="datetimeFigureOut">
              <a:rPr lang="bg-BG" smtClean="0">
                <a:solidFill>
                  <a:srgbClr val="073E87"/>
                </a:solidFill>
              </a:rPr>
              <a:pPr/>
              <a:t>19.4.2021 г.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7FE7-759F-4D01-AD16-A8555CFE2C50}" type="slidenum">
              <a:rPr lang="bg-BG" smtClean="0">
                <a:solidFill>
                  <a:srgbClr val="073E87"/>
                </a:solidFill>
              </a:rPr>
              <a:pPr/>
              <a:t>‹#›</a:t>
            </a:fld>
            <a:endParaRPr lang="bg-BG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720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B5B-BAB7-410F-890F-1F54F0610F28}" type="datetimeFigureOut">
              <a:rPr lang="bg-BG" smtClean="0">
                <a:solidFill>
                  <a:srgbClr val="073E87"/>
                </a:solidFill>
              </a:rPr>
              <a:pPr/>
              <a:t>19.4.2021 г.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7FE7-759F-4D01-AD16-A8555CFE2C50}" type="slidenum">
              <a:rPr lang="bg-BG" smtClean="0">
                <a:solidFill>
                  <a:srgbClr val="073E87"/>
                </a:solidFill>
              </a:rPr>
              <a:pPr/>
              <a:t>‹#›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5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B5B-BAB7-410F-890F-1F54F0610F28}" type="datetimeFigureOut">
              <a:rPr lang="bg-BG" smtClean="0">
                <a:solidFill>
                  <a:srgbClr val="073E87"/>
                </a:solidFill>
              </a:rPr>
              <a:pPr/>
              <a:t>19.4.2021 г.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7FE7-759F-4D01-AD16-A8555CFE2C50}" type="slidenum">
              <a:rPr lang="bg-BG" smtClean="0">
                <a:solidFill>
                  <a:srgbClr val="073E87"/>
                </a:solidFill>
              </a:rPr>
              <a:pPr/>
              <a:t>‹#›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23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D3A8B5B-BAB7-410F-890F-1F54F0610F28}" type="datetimeFigureOut">
              <a:rPr lang="bg-BG" smtClean="0">
                <a:solidFill>
                  <a:srgbClr val="073E87"/>
                </a:solidFill>
              </a:rPr>
              <a:pPr/>
              <a:t>19.4.2021 г.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g-BG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A207FE7-759F-4D01-AD16-A8555CFE2C50}" type="slidenum">
              <a:rPr lang="bg-BG" smtClean="0">
                <a:solidFill>
                  <a:srgbClr val="073E87"/>
                </a:solidFill>
              </a:rPr>
              <a:pPr/>
              <a:t>‹#›</a:t>
            </a:fld>
            <a:endParaRPr lang="bg-BG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35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sz="2400" b="1" i="1" cap="all" dirty="0" smtClean="0"/>
              <a:t/>
            </a:r>
            <a:br>
              <a:rPr lang="bg-BG" sz="2400" b="1" i="1" cap="all" dirty="0" smtClean="0"/>
            </a:br>
            <a:r>
              <a:rPr lang="bg-BG" sz="2400" b="1" i="1" cap="all" dirty="0"/>
              <a:t/>
            </a:r>
            <a:br>
              <a:rPr lang="bg-BG" sz="2400" b="1" i="1" cap="all" dirty="0"/>
            </a:br>
            <a:r>
              <a:rPr lang="bg-BG" sz="2400" b="1" i="1" cap="all" dirty="0" smtClean="0"/>
              <a:t/>
            </a:r>
            <a:br>
              <a:rPr lang="bg-BG" sz="2400" b="1" i="1" cap="all" dirty="0" smtClean="0"/>
            </a:br>
            <a:r>
              <a:rPr lang="ru-RU" sz="2400" b="1" i="1" cap="all" dirty="0" err="1" smtClean="0"/>
              <a:t>Когато</a:t>
            </a:r>
            <a:r>
              <a:rPr lang="ru-RU" sz="2400" b="1" i="1" cap="all" dirty="0" smtClean="0"/>
              <a:t> бизнес </a:t>
            </a:r>
            <a:r>
              <a:rPr lang="ru-RU" sz="2400" b="1" i="1" cap="all" dirty="0" err="1" smtClean="0"/>
              <a:t>средата</a:t>
            </a:r>
            <a:r>
              <a:rPr lang="ru-RU" sz="2400" b="1" i="1" cap="all" dirty="0" smtClean="0"/>
              <a:t> е сложна и </a:t>
            </a:r>
            <a:r>
              <a:rPr lang="ru-RU" sz="2400" b="1" i="1" cap="all" dirty="0" err="1" smtClean="0"/>
              <a:t>неопределена</a:t>
            </a:r>
            <a:r>
              <a:rPr lang="ru-RU" sz="2400" b="1" i="1" cap="all" dirty="0" smtClean="0"/>
              <a:t>, </a:t>
            </a:r>
            <a:r>
              <a:rPr lang="ru-RU" sz="2400" b="1" i="1" cap="all" dirty="0" err="1" smtClean="0"/>
              <a:t>мениджърските</a:t>
            </a:r>
            <a:r>
              <a:rPr lang="ru-RU" sz="2400" b="1" i="1" cap="all" dirty="0" smtClean="0"/>
              <a:t> </a:t>
            </a:r>
            <a:r>
              <a:rPr lang="ru-RU" sz="2400" b="1" i="1" cap="all" dirty="0" err="1" smtClean="0"/>
              <a:t>инструменти</a:t>
            </a:r>
            <a:r>
              <a:rPr lang="ru-RU" sz="2400" b="1" i="1" cap="all" dirty="0" smtClean="0"/>
              <a:t> </a:t>
            </a:r>
            <a:r>
              <a:rPr lang="ru-RU" sz="2400" b="1" i="1" cap="all" dirty="0" err="1" smtClean="0"/>
              <a:t>трябва</a:t>
            </a:r>
            <a:r>
              <a:rPr lang="ru-RU" sz="2400" b="1" i="1" cap="all" dirty="0" smtClean="0"/>
              <a:t> да </a:t>
            </a:r>
            <a:r>
              <a:rPr lang="ru-RU" sz="2400" b="1" i="1" cap="all" dirty="0" err="1" smtClean="0"/>
              <a:t>бъдат</a:t>
            </a:r>
            <a:r>
              <a:rPr lang="ru-RU" sz="2400" b="1" i="1" cap="all" dirty="0" smtClean="0"/>
              <a:t> </a:t>
            </a:r>
            <a:r>
              <a:rPr lang="ru-RU" sz="2400" b="1" i="1" cap="all" dirty="0" err="1" smtClean="0"/>
              <a:t>сложни</a:t>
            </a:r>
            <a:r>
              <a:rPr lang="ru-RU" sz="2400" b="1" i="1" cap="all" dirty="0" smtClean="0"/>
              <a:t>, но </a:t>
            </a:r>
            <a:r>
              <a:rPr lang="ru-RU" sz="2400" b="1" i="1" cap="all" dirty="0" err="1" smtClean="0"/>
              <a:t>определени</a:t>
            </a:r>
            <a:r>
              <a:rPr lang="ru-RU" sz="2400" b="1" i="1" cap="all" dirty="0" smtClean="0"/>
              <a:t> (статистически и </a:t>
            </a:r>
            <a:r>
              <a:rPr lang="ru-RU" sz="2400" b="1" i="1" cap="all" dirty="0" err="1" smtClean="0"/>
              <a:t>иконометрични</a:t>
            </a:r>
            <a:r>
              <a:rPr lang="ru-RU" sz="2400" b="1" i="1" cap="all" dirty="0" smtClean="0"/>
              <a:t> </a:t>
            </a:r>
            <a:r>
              <a:rPr lang="ru-RU" sz="2400" b="1" i="1" cap="all" dirty="0" err="1" smtClean="0"/>
              <a:t>инструменти</a:t>
            </a:r>
            <a:r>
              <a:rPr lang="ru-RU" sz="2400" b="1" i="1" cap="all" dirty="0" smtClean="0"/>
              <a:t>) – </a:t>
            </a:r>
            <a:r>
              <a:rPr lang="ru-RU" sz="2400" b="1" i="1" cap="all" dirty="0" err="1" smtClean="0"/>
              <a:t>силата</a:t>
            </a:r>
            <a:r>
              <a:rPr lang="ru-RU" sz="2400" b="1" i="1" cap="all" dirty="0" smtClean="0"/>
              <a:t> на </a:t>
            </a:r>
            <a:r>
              <a:rPr lang="ru-RU" sz="2400" b="1" i="1" cap="all" dirty="0" err="1" smtClean="0"/>
              <a:t>съвременния</a:t>
            </a:r>
            <a:r>
              <a:rPr lang="ru-RU" sz="2400" b="1" i="1" cap="all" dirty="0" smtClean="0"/>
              <a:t> </a:t>
            </a:r>
            <a:r>
              <a:rPr lang="ru-RU" sz="2400" b="1" i="1" cap="all" dirty="0" err="1" smtClean="0"/>
              <a:t>мениджър</a:t>
            </a:r>
            <a:r>
              <a:rPr lang="bg-BG" sz="2400" dirty="0"/>
              <a:t/>
            </a:r>
            <a:br>
              <a:rPr lang="bg-BG" sz="2400" dirty="0"/>
            </a:br>
            <a:r>
              <a:rPr lang="en-US" sz="2400" dirty="0" smtClean="0">
                <a:cs typeface="Arial" panose="020B0604020202020204" pitchFamily="34" charset="0"/>
              </a:rPr>
              <a:t/>
            </a:r>
            <a:br>
              <a:rPr lang="en-US" sz="2400" dirty="0" smtClean="0">
                <a:cs typeface="Arial" panose="020B0604020202020204" pitchFamily="34" charset="0"/>
              </a:rPr>
            </a:br>
            <a:r>
              <a:rPr lang="bg-BG" sz="2400" dirty="0"/>
              <a:t/>
            </a:r>
            <a:br>
              <a:rPr lang="bg-BG" sz="2400" dirty="0"/>
            </a:br>
            <a:r>
              <a:rPr lang="bg-BG" sz="2400" dirty="0" smtClean="0"/>
              <a:t>Росен М. Тодоров</a:t>
            </a:r>
            <a:br>
              <a:rPr lang="bg-BG" sz="2400" dirty="0" smtClean="0"/>
            </a:br>
            <a:r>
              <a:rPr lang="en-US" sz="2400" dirty="0" smtClean="0"/>
              <a:t>rm_todorov@abv.bg</a:t>
            </a:r>
            <a:r>
              <a:rPr lang="en-US" sz="2400" cap="all" dirty="0" smtClean="0"/>
              <a:t/>
            </a:r>
            <a:br>
              <a:rPr lang="en-US" sz="2400" cap="all" dirty="0" smtClean="0"/>
            </a:br>
            <a:endParaRPr lang="bg-BG" sz="2400" cap="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bg-BG" sz="2400" dirty="0"/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696" y="3645024"/>
            <a:ext cx="5616624" cy="2275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07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Специалистите</a:t>
            </a:r>
            <a:r>
              <a:rPr lang="ru-RU" dirty="0"/>
              <a:t> по </a:t>
            </a:r>
            <a:r>
              <a:rPr lang="ru-RU" dirty="0" err="1"/>
              <a:t>темата</a:t>
            </a:r>
            <a:r>
              <a:rPr lang="ru-RU" dirty="0"/>
              <a:t>, се </a:t>
            </a:r>
            <a:r>
              <a:rPr lang="ru-RU" dirty="0" err="1"/>
              <a:t>обединяват</a:t>
            </a:r>
            <a:r>
              <a:rPr lang="ru-RU" dirty="0"/>
              <a:t> около </a:t>
            </a:r>
            <a:r>
              <a:rPr lang="ru-RU" dirty="0" err="1"/>
              <a:t>тезата</a:t>
            </a:r>
            <a:r>
              <a:rPr lang="ru-RU" dirty="0"/>
              <a:t>, че независимо, че </a:t>
            </a:r>
            <a:r>
              <a:rPr lang="ru-RU" dirty="0" err="1"/>
              <a:t>имплементирането</a:t>
            </a:r>
            <a:r>
              <a:rPr lang="ru-RU" dirty="0"/>
              <a:t> на </a:t>
            </a:r>
            <a:r>
              <a:rPr lang="ru-RU" dirty="0" err="1"/>
              <a:t>разгледаните</a:t>
            </a:r>
            <a:r>
              <a:rPr lang="ru-RU" dirty="0"/>
              <a:t> </a:t>
            </a:r>
            <a:r>
              <a:rPr lang="ru-RU" dirty="0" err="1"/>
              <a:t>инструменти</a:t>
            </a:r>
            <a:r>
              <a:rPr lang="ru-RU" dirty="0"/>
              <a:t> е доказало </a:t>
            </a:r>
            <a:r>
              <a:rPr lang="ru-RU" dirty="0" err="1"/>
              <a:t>безспорно</a:t>
            </a:r>
            <a:r>
              <a:rPr lang="ru-RU" dirty="0"/>
              <a:t> </a:t>
            </a:r>
            <a:r>
              <a:rPr lang="ru-RU" dirty="0" err="1"/>
              <a:t>своето</a:t>
            </a:r>
            <a:r>
              <a:rPr lang="ru-RU" dirty="0"/>
              <a:t> влияние </a:t>
            </a:r>
            <a:r>
              <a:rPr lang="ru-RU" dirty="0" err="1"/>
              <a:t>върху</a:t>
            </a:r>
            <a:r>
              <a:rPr lang="ru-RU" dirty="0"/>
              <a:t> бизнеса от </a:t>
            </a:r>
            <a:r>
              <a:rPr lang="ru-RU" dirty="0" err="1"/>
              <a:t>десетилетия</a:t>
            </a:r>
            <a:r>
              <a:rPr lang="ru-RU" dirty="0"/>
              <a:t> в </a:t>
            </a:r>
            <a:r>
              <a:rPr lang="ru-RU" dirty="0" err="1"/>
              <a:t>световен</a:t>
            </a:r>
            <a:r>
              <a:rPr lang="ru-RU" dirty="0"/>
              <a:t> план, за </a:t>
            </a:r>
            <a:r>
              <a:rPr lang="ru-RU" dirty="0" err="1"/>
              <a:t>голяма</a:t>
            </a:r>
            <a:r>
              <a:rPr lang="ru-RU" dirty="0"/>
              <a:t> част от </a:t>
            </a:r>
            <a:r>
              <a:rPr lang="ru-RU" dirty="0" err="1"/>
              <a:t>българските</a:t>
            </a:r>
            <a:r>
              <a:rPr lang="ru-RU" dirty="0"/>
              <a:t> </a:t>
            </a:r>
            <a:r>
              <a:rPr lang="ru-RU" dirty="0" err="1"/>
              <a:t>мениджъри</a:t>
            </a:r>
            <a:r>
              <a:rPr lang="ru-RU" dirty="0"/>
              <a:t> и </a:t>
            </a:r>
            <a:r>
              <a:rPr lang="ru-RU" dirty="0" err="1"/>
              <a:t>специалисти</a:t>
            </a:r>
            <a:r>
              <a:rPr lang="ru-RU" dirty="0"/>
              <a:t>, </a:t>
            </a:r>
            <a:r>
              <a:rPr lang="ru-RU" dirty="0" err="1"/>
              <a:t>тези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неизвестни</a:t>
            </a:r>
            <a:r>
              <a:rPr lang="ru-RU" dirty="0"/>
              <a:t> или </a:t>
            </a:r>
            <a:r>
              <a:rPr lang="ru-RU" dirty="0" err="1"/>
              <a:t>далечни</a:t>
            </a:r>
            <a:r>
              <a:rPr lang="ru-RU" dirty="0"/>
              <a:t> от </a:t>
            </a:r>
            <a:r>
              <a:rPr lang="ru-RU" dirty="0" err="1"/>
              <a:t>практиката</a:t>
            </a:r>
            <a:r>
              <a:rPr lang="ru-RU" dirty="0"/>
              <a:t> им. 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 smtClean="0"/>
              <a:t>Липсва</a:t>
            </a:r>
            <a:r>
              <a:rPr lang="ru-RU" dirty="0" smtClean="0"/>
              <a:t> </a:t>
            </a:r>
            <a:r>
              <a:rPr lang="ru-RU" dirty="0" err="1"/>
              <a:t>разбирането</a:t>
            </a:r>
            <a:r>
              <a:rPr lang="ru-RU" dirty="0"/>
              <a:t>, че </a:t>
            </a:r>
            <a:r>
              <a:rPr lang="ru-RU" dirty="0" err="1"/>
              <a:t>кумулативния</a:t>
            </a:r>
            <a:r>
              <a:rPr lang="ru-RU" dirty="0"/>
              <a:t> </a:t>
            </a:r>
            <a:r>
              <a:rPr lang="ru-RU" dirty="0" err="1"/>
              <a:t>прогрес</a:t>
            </a:r>
            <a:r>
              <a:rPr lang="ru-RU" dirty="0"/>
              <a:t> на </a:t>
            </a:r>
            <a:r>
              <a:rPr lang="ru-RU" dirty="0" err="1"/>
              <a:t>конкурентноспособността</a:t>
            </a:r>
            <a:r>
              <a:rPr lang="ru-RU" dirty="0"/>
              <a:t> на </a:t>
            </a:r>
            <a:r>
              <a:rPr lang="ru-RU" dirty="0" err="1"/>
              <a:t>българските</a:t>
            </a:r>
            <a:r>
              <a:rPr lang="ru-RU" dirty="0"/>
              <a:t> компании и институции </a:t>
            </a:r>
            <a:r>
              <a:rPr lang="ru-RU" dirty="0" err="1"/>
              <a:t>би</a:t>
            </a:r>
            <a:r>
              <a:rPr lang="ru-RU" dirty="0"/>
              <a:t> бил </a:t>
            </a:r>
            <a:r>
              <a:rPr lang="ru-RU" dirty="0" err="1"/>
              <a:t>възможен</a:t>
            </a:r>
            <a:r>
              <a:rPr lang="ru-RU" dirty="0"/>
              <a:t>, </a:t>
            </a:r>
            <a:r>
              <a:rPr lang="ru-RU" dirty="0" err="1"/>
              <a:t>по-скоро</a:t>
            </a:r>
            <a:r>
              <a:rPr lang="ru-RU" dirty="0"/>
              <a:t> от „</a:t>
            </a:r>
            <a:r>
              <a:rPr lang="ru-RU" dirty="0" err="1"/>
              <a:t>частното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общото</a:t>
            </a:r>
            <a:r>
              <a:rPr lang="ru-RU" dirty="0"/>
              <a:t>“, </a:t>
            </a:r>
            <a:r>
              <a:rPr lang="ru-RU" dirty="0" err="1"/>
              <a:t>отколкото</a:t>
            </a:r>
            <a:r>
              <a:rPr lang="ru-RU" dirty="0"/>
              <a:t> </a:t>
            </a:r>
            <a:r>
              <a:rPr lang="ru-RU" dirty="0" err="1"/>
              <a:t>обратното</a:t>
            </a:r>
            <a:r>
              <a:rPr lang="ru-RU" dirty="0"/>
              <a:t>.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dirty="0" smtClean="0"/>
              <a:t>Приложимост на концепциите в национален контекст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0463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 err="1"/>
              <a:t>развитите</a:t>
            </a:r>
            <a:r>
              <a:rPr lang="ru-RU" dirty="0"/>
              <a:t> </a:t>
            </a:r>
            <a:r>
              <a:rPr lang="ru-RU" dirty="0" err="1"/>
              <a:t>икономики</a:t>
            </a:r>
            <a:r>
              <a:rPr lang="ru-RU" dirty="0"/>
              <a:t>, </a:t>
            </a:r>
            <a:r>
              <a:rPr lang="ru-RU" dirty="0" err="1"/>
              <a:t>организациите</a:t>
            </a:r>
            <a:r>
              <a:rPr lang="ru-RU" dirty="0"/>
              <a:t> </a:t>
            </a:r>
            <a:r>
              <a:rPr lang="ru-RU" dirty="0" err="1"/>
              <a:t>инвестират</a:t>
            </a:r>
            <a:r>
              <a:rPr lang="ru-RU" dirty="0"/>
              <a:t> </a:t>
            </a:r>
            <a:r>
              <a:rPr lang="ru-RU" dirty="0" err="1"/>
              <a:t>време</a:t>
            </a:r>
            <a:r>
              <a:rPr lang="ru-RU" dirty="0"/>
              <a:t>, средства и усилия, за да </a:t>
            </a:r>
            <a:r>
              <a:rPr lang="ru-RU" dirty="0" err="1"/>
              <a:t>подобрят</a:t>
            </a:r>
            <a:r>
              <a:rPr lang="ru-RU" dirty="0"/>
              <a:t> </a:t>
            </a:r>
            <a:r>
              <a:rPr lang="ru-RU" dirty="0" err="1"/>
              <a:t>индивидуалното</a:t>
            </a:r>
            <a:r>
              <a:rPr lang="ru-RU" dirty="0"/>
              <a:t> си </a:t>
            </a:r>
            <a:r>
              <a:rPr lang="ru-RU" dirty="0" err="1"/>
              <a:t>състояние</a:t>
            </a:r>
            <a:r>
              <a:rPr lang="ru-RU" dirty="0"/>
              <a:t>, а </a:t>
            </a:r>
            <a:r>
              <a:rPr lang="ru-RU" dirty="0" err="1"/>
              <a:t>резултатът</a:t>
            </a:r>
            <a:r>
              <a:rPr lang="ru-RU" dirty="0"/>
              <a:t> от </a:t>
            </a:r>
            <a:r>
              <a:rPr lang="ru-RU" dirty="0" err="1"/>
              <a:t>една</a:t>
            </a:r>
            <a:r>
              <a:rPr lang="ru-RU" dirty="0"/>
              <a:t> добре </a:t>
            </a:r>
            <a:r>
              <a:rPr lang="ru-RU" dirty="0" err="1"/>
              <a:t>трансформирана</a:t>
            </a:r>
            <a:r>
              <a:rPr lang="ru-RU" dirty="0"/>
              <a:t> организация се </a:t>
            </a:r>
            <a:r>
              <a:rPr lang="ru-RU" dirty="0" err="1"/>
              <a:t>разпростира</a:t>
            </a:r>
            <a:r>
              <a:rPr lang="ru-RU" dirty="0"/>
              <a:t> постепенно и сред </a:t>
            </a:r>
            <a:r>
              <a:rPr lang="ru-RU" dirty="0" err="1"/>
              <a:t>контрагентите</a:t>
            </a:r>
            <a:r>
              <a:rPr lang="ru-RU" dirty="0"/>
              <a:t> ѝ, </a:t>
            </a:r>
            <a:r>
              <a:rPr lang="ru-RU" dirty="0" err="1"/>
              <a:t>което</a:t>
            </a:r>
            <a:r>
              <a:rPr lang="ru-RU" dirty="0"/>
              <a:t> постепенно </a:t>
            </a:r>
            <a:r>
              <a:rPr lang="ru-RU" dirty="0" err="1"/>
              <a:t>започва</a:t>
            </a:r>
            <a:r>
              <a:rPr lang="ru-RU" dirty="0"/>
              <a:t> да </a:t>
            </a:r>
            <a:r>
              <a:rPr lang="ru-RU" dirty="0" err="1"/>
              <a:t>оказва</a:t>
            </a:r>
            <a:r>
              <a:rPr lang="ru-RU" dirty="0"/>
              <a:t> </a:t>
            </a:r>
            <a:r>
              <a:rPr lang="ru-RU" dirty="0" err="1"/>
              <a:t>положителна</a:t>
            </a:r>
            <a:r>
              <a:rPr lang="ru-RU" dirty="0"/>
              <a:t> </a:t>
            </a:r>
            <a:r>
              <a:rPr lang="ru-RU" dirty="0" err="1"/>
              <a:t>промяна</a:t>
            </a:r>
            <a:r>
              <a:rPr lang="ru-RU" dirty="0"/>
              <a:t> и </a:t>
            </a:r>
            <a:r>
              <a:rPr lang="ru-RU" dirty="0" err="1"/>
              <a:t>върху</a:t>
            </a:r>
            <a:r>
              <a:rPr lang="ru-RU" dirty="0"/>
              <a:t> </a:t>
            </a:r>
            <a:r>
              <a:rPr lang="ru-RU" dirty="0" err="1"/>
              <a:t>конкуренцията</a:t>
            </a:r>
            <a:r>
              <a:rPr lang="ru-RU" dirty="0"/>
              <a:t> и </a:t>
            </a:r>
            <a:r>
              <a:rPr lang="ru-RU" dirty="0" err="1"/>
              <a:t>върху</a:t>
            </a:r>
            <a:r>
              <a:rPr lang="ru-RU" dirty="0"/>
              <a:t> </a:t>
            </a:r>
            <a:r>
              <a:rPr lang="ru-RU" dirty="0" err="1"/>
              <a:t>цялостната</a:t>
            </a:r>
            <a:r>
              <a:rPr lang="ru-RU" dirty="0"/>
              <a:t> среда. </a:t>
            </a: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По </a:t>
            </a:r>
            <a:r>
              <a:rPr lang="ru-RU" dirty="0" err="1"/>
              <a:t>този</a:t>
            </a:r>
            <a:r>
              <a:rPr lang="ru-RU" dirty="0"/>
              <a:t> начин, </a:t>
            </a:r>
            <a:r>
              <a:rPr lang="ru-RU" dirty="0" err="1"/>
              <a:t>колкото</a:t>
            </a:r>
            <a:r>
              <a:rPr lang="ru-RU" dirty="0"/>
              <a:t> </a:t>
            </a:r>
            <a:r>
              <a:rPr lang="ru-RU" dirty="0" err="1"/>
              <a:t>повече</a:t>
            </a:r>
            <a:r>
              <a:rPr lang="ru-RU" dirty="0"/>
              <a:t> организации </a:t>
            </a:r>
            <a:r>
              <a:rPr lang="ru-RU" dirty="0" err="1"/>
              <a:t>започнат</a:t>
            </a:r>
            <a:r>
              <a:rPr lang="ru-RU" dirty="0"/>
              <a:t> да </a:t>
            </a:r>
            <a:r>
              <a:rPr lang="ru-RU" dirty="0" err="1"/>
              <a:t>изповядват</a:t>
            </a:r>
            <a:r>
              <a:rPr lang="ru-RU" dirty="0"/>
              <a:t> </a:t>
            </a:r>
            <a:r>
              <a:rPr lang="ru-RU" dirty="0" err="1"/>
              <a:t>философията</a:t>
            </a:r>
            <a:r>
              <a:rPr lang="ru-RU" dirty="0"/>
              <a:t> за </a:t>
            </a:r>
            <a:r>
              <a:rPr lang="ru-RU" dirty="0" err="1"/>
              <a:t>усъвършенстване</a:t>
            </a:r>
            <a:r>
              <a:rPr lang="ru-RU" dirty="0"/>
              <a:t> на </a:t>
            </a:r>
            <a:r>
              <a:rPr lang="ru-RU" dirty="0" err="1"/>
              <a:t>процесите</a:t>
            </a:r>
            <a:r>
              <a:rPr lang="ru-RU" dirty="0"/>
              <a:t>, толкова </a:t>
            </a:r>
            <a:r>
              <a:rPr lang="ru-RU" dirty="0" err="1"/>
              <a:t>повече</a:t>
            </a:r>
            <a:r>
              <a:rPr lang="ru-RU" dirty="0"/>
              <a:t> макро </a:t>
            </a:r>
            <a:r>
              <a:rPr lang="ru-RU" dirty="0" err="1"/>
              <a:t>средата</a:t>
            </a:r>
            <a:r>
              <a:rPr lang="ru-RU" dirty="0"/>
              <a:t> </a:t>
            </a:r>
            <a:r>
              <a:rPr lang="ru-RU" dirty="0" err="1"/>
              <a:t>започва</a:t>
            </a:r>
            <a:r>
              <a:rPr lang="ru-RU" dirty="0"/>
              <a:t> да се </a:t>
            </a:r>
            <a:r>
              <a:rPr lang="ru-RU" dirty="0" err="1"/>
              <a:t>видоизменя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позитивни</a:t>
            </a:r>
            <a:r>
              <a:rPr lang="ru-RU" dirty="0"/>
              <a:t> практики. </a:t>
            </a:r>
            <a:endParaRPr lang="ru-RU" dirty="0" smtClean="0"/>
          </a:p>
          <a:p>
            <a:pPr marL="457200" indent="-457200" algn="just">
              <a:buAutoNum type="arabicPeriod"/>
            </a:pPr>
            <a:endParaRPr lang="ru-RU" dirty="0"/>
          </a:p>
          <a:p>
            <a:pPr marL="457200" indent="-457200" algn="just">
              <a:buAutoNum type="arabicPeriod"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Международен</a:t>
            </a:r>
            <a:r>
              <a:rPr lang="ru-RU" sz="2800" dirty="0" smtClean="0"/>
              <a:t> опит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319156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947672"/>
          </a:xfrm>
        </p:spPr>
        <p:txBody>
          <a:bodyPr>
            <a:normAutofit/>
          </a:bodyPr>
          <a:lstStyle/>
          <a:p>
            <a:r>
              <a:rPr lang="bg-BG" sz="2800" dirty="0" smtClean="0"/>
              <a:t>Статистически и иконометрични инструменти за изследване на зависимости между явленията от реални емпирични данни от процесите в организацията:</a:t>
            </a:r>
            <a:endParaRPr lang="bg-BG" sz="2800" dirty="0"/>
          </a:p>
        </p:txBody>
      </p:sp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/>
              <a:t>В </a:t>
            </a:r>
            <a:r>
              <a:rPr lang="ru-RU" dirty="0" smtClean="0"/>
              <a:t>доклада е </a:t>
            </a:r>
            <a:r>
              <a:rPr lang="ru-RU" dirty="0" err="1" smtClean="0"/>
              <a:t>направен</a:t>
            </a:r>
            <a:r>
              <a:rPr lang="ru-RU" dirty="0" smtClean="0"/>
              <a:t> </a:t>
            </a:r>
            <a:r>
              <a:rPr lang="ru-RU" dirty="0"/>
              <a:t>опит за </a:t>
            </a:r>
            <a:r>
              <a:rPr lang="ru-RU" dirty="0" err="1"/>
              <a:t>резюмиране</a:t>
            </a:r>
            <a:r>
              <a:rPr lang="ru-RU" dirty="0"/>
              <a:t> на </a:t>
            </a:r>
            <a:r>
              <a:rPr lang="ru-RU" dirty="0" err="1"/>
              <a:t>основни</a:t>
            </a:r>
            <a:r>
              <a:rPr lang="ru-RU" dirty="0"/>
              <a:t> </a:t>
            </a:r>
            <a:r>
              <a:rPr lang="ru-RU" dirty="0" smtClean="0"/>
              <a:t>статистически и </a:t>
            </a:r>
            <a:r>
              <a:rPr lang="ru-RU" dirty="0" err="1" smtClean="0"/>
              <a:t>иконометрични</a:t>
            </a:r>
            <a:r>
              <a:rPr lang="ru-RU" dirty="0" smtClean="0"/>
              <a:t> </a:t>
            </a:r>
            <a:r>
              <a:rPr lang="ru-RU" dirty="0" err="1" smtClean="0"/>
              <a:t>инструменти</a:t>
            </a:r>
            <a:r>
              <a:rPr lang="ru-RU" dirty="0" smtClean="0"/>
              <a:t>, </a:t>
            </a:r>
            <a:r>
              <a:rPr lang="ru-RU" dirty="0" err="1" smtClean="0"/>
              <a:t>които</a:t>
            </a:r>
            <a:r>
              <a:rPr lang="ru-RU" dirty="0" smtClean="0"/>
              <a:t> </a:t>
            </a:r>
            <a:r>
              <a:rPr lang="ru-RU" dirty="0" err="1" smtClean="0"/>
              <a:t>са</a:t>
            </a:r>
            <a:r>
              <a:rPr lang="ru-RU" dirty="0" smtClean="0"/>
              <a:t> </a:t>
            </a:r>
            <a:r>
              <a:rPr lang="ru-RU" dirty="0" err="1" smtClean="0"/>
              <a:t>основополагащи</a:t>
            </a:r>
            <a:r>
              <a:rPr lang="ru-RU" dirty="0" smtClean="0"/>
              <a:t> за </a:t>
            </a:r>
            <a:r>
              <a:rPr lang="ru-RU" dirty="0" err="1" smtClean="0"/>
              <a:t>съвременния</a:t>
            </a:r>
            <a:r>
              <a:rPr lang="ru-RU" dirty="0" smtClean="0"/>
              <a:t> </a:t>
            </a:r>
            <a:r>
              <a:rPr lang="ru-RU" dirty="0" err="1" smtClean="0"/>
              <a:t>мениджмънт</a:t>
            </a:r>
            <a:r>
              <a:rPr lang="ru-RU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9894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dirty="0" smtClean="0"/>
              <a:t>Основни изводи:</a:t>
            </a:r>
            <a:endParaRPr lang="bg-BG" sz="2800" dirty="0"/>
          </a:p>
        </p:txBody>
      </p:sp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/>
              <a:t>За </a:t>
            </a:r>
            <a:r>
              <a:rPr lang="ru-RU" dirty="0"/>
              <a:t>да </a:t>
            </a:r>
            <a:r>
              <a:rPr lang="ru-RU" dirty="0" err="1"/>
              <a:t>бъде</a:t>
            </a:r>
            <a:r>
              <a:rPr lang="ru-RU" dirty="0"/>
              <a:t> </a:t>
            </a:r>
            <a:r>
              <a:rPr lang="ru-RU" dirty="0" err="1" smtClean="0"/>
              <a:t>постигнато</a:t>
            </a:r>
            <a:r>
              <a:rPr lang="ru-RU" dirty="0" smtClean="0"/>
              <a:t> конкурентно </a:t>
            </a:r>
            <a:r>
              <a:rPr lang="ru-RU" dirty="0" err="1" smtClean="0"/>
              <a:t>предимство</a:t>
            </a:r>
            <a:r>
              <a:rPr lang="ru-RU" dirty="0" smtClean="0"/>
              <a:t> в </a:t>
            </a:r>
            <a:r>
              <a:rPr lang="ru-RU" dirty="0" err="1" smtClean="0"/>
              <a:t>условията</a:t>
            </a:r>
            <a:r>
              <a:rPr lang="ru-RU" dirty="0" smtClean="0"/>
              <a:t> на </a:t>
            </a:r>
            <a:r>
              <a:rPr lang="ru-RU" dirty="0" err="1" smtClean="0"/>
              <a:t>световна</a:t>
            </a:r>
            <a:r>
              <a:rPr lang="ru-RU" dirty="0" smtClean="0"/>
              <a:t> пандемия,  </a:t>
            </a:r>
            <a:r>
              <a:rPr lang="ru-RU" dirty="0" err="1" smtClean="0"/>
              <a:t>висока</a:t>
            </a:r>
            <a:r>
              <a:rPr lang="ru-RU" dirty="0" smtClean="0"/>
              <a:t> конкуренция между </a:t>
            </a:r>
            <a:r>
              <a:rPr lang="ru-RU" dirty="0" err="1" smtClean="0"/>
              <a:t>отделните</a:t>
            </a:r>
            <a:r>
              <a:rPr lang="ru-RU" dirty="0" smtClean="0"/>
              <a:t> организации, глобализация, </a:t>
            </a:r>
            <a:r>
              <a:rPr lang="ru-RU" dirty="0" err="1" smtClean="0"/>
              <a:t>цифрова</a:t>
            </a:r>
            <a:r>
              <a:rPr lang="ru-RU" dirty="0" smtClean="0"/>
              <a:t> трансформация, </a:t>
            </a:r>
            <a:r>
              <a:rPr lang="ru-RU" dirty="0" err="1" smtClean="0"/>
              <a:t>навлизане</a:t>
            </a:r>
            <a:r>
              <a:rPr lang="ru-RU" dirty="0" smtClean="0"/>
              <a:t> на </a:t>
            </a:r>
            <a:r>
              <a:rPr lang="ru-RU" dirty="0" err="1" smtClean="0"/>
              <a:t>изкуствен</a:t>
            </a:r>
            <a:r>
              <a:rPr lang="ru-RU" dirty="0" smtClean="0"/>
              <a:t> </a:t>
            </a:r>
            <a:r>
              <a:rPr lang="ru-RU" dirty="0" err="1" smtClean="0"/>
              <a:t>интелект</a:t>
            </a:r>
            <a:r>
              <a:rPr lang="ru-RU" dirty="0" smtClean="0"/>
              <a:t> </a:t>
            </a:r>
            <a:r>
              <a:rPr lang="ru-RU" dirty="0" err="1" smtClean="0"/>
              <a:t>във</a:t>
            </a:r>
            <a:r>
              <a:rPr lang="ru-RU" dirty="0" smtClean="0"/>
              <a:t> все </a:t>
            </a:r>
            <a:r>
              <a:rPr lang="ru-RU" dirty="0" err="1" smtClean="0"/>
              <a:t>повече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на бизнеса, </a:t>
            </a:r>
            <a:r>
              <a:rPr lang="ru-RU" dirty="0" err="1" smtClean="0"/>
              <a:t>мениджърите</a:t>
            </a:r>
            <a:r>
              <a:rPr lang="ru-RU" dirty="0" smtClean="0"/>
              <a:t> </a:t>
            </a:r>
            <a:r>
              <a:rPr lang="ru-RU" dirty="0"/>
              <a:t>на всяка компания </a:t>
            </a:r>
            <a:r>
              <a:rPr lang="ru-RU" dirty="0" smtClean="0"/>
              <a:t>е </a:t>
            </a:r>
            <a:r>
              <a:rPr lang="ru-RU" dirty="0"/>
              <a:t>необходимо да направят </a:t>
            </a:r>
            <a:r>
              <a:rPr lang="ru-RU" dirty="0" err="1"/>
              <a:t>задълбочен</a:t>
            </a:r>
            <a:r>
              <a:rPr lang="ru-RU" dirty="0"/>
              <a:t> анализ на </a:t>
            </a:r>
            <a:r>
              <a:rPr lang="ru-RU" dirty="0" err="1"/>
              <a:t>текущото</a:t>
            </a:r>
            <a:r>
              <a:rPr lang="ru-RU" dirty="0"/>
              <a:t> </a:t>
            </a:r>
            <a:r>
              <a:rPr lang="ru-RU" dirty="0" err="1"/>
              <a:t>състояние</a:t>
            </a:r>
            <a:r>
              <a:rPr lang="ru-RU" dirty="0"/>
              <a:t> на </a:t>
            </a:r>
            <a:r>
              <a:rPr lang="ru-RU" dirty="0" err="1"/>
              <a:t>базата</a:t>
            </a:r>
            <a:r>
              <a:rPr lang="ru-RU" dirty="0"/>
              <a:t> на </a:t>
            </a:r>
            <a:r>
              <a:rPr lang="ru-RU" dirty="0" err="1"/>
              <a:t>емпирични</a:t>
            </a:r>
            <a:r>
              <a:rPr lang="ru-RU" dirty="0"/>
              <a:t> </a:t>
            </a:r>
            <a:r>
              <a:rPr lang="ru-RU" dirty="0" err="1"/>
              <a:t>данни</a:t>
            </a:r>
            <a:r>
              <a:rPr lang="ru-RU" dirty="0"/>
              <a:t>, да </a:t>
            </a:r>
            <a:r>
              <a:rPr lang="ru-RU" dirty="0" err="1"/>
              <a:t>бъдат</a:t>
            </a:r>
            <a:r>
              <a:rPr lang="ru-RU" dirty="0"/>
              <a:t> </a:t>
            </a:r>
            <a:r>
              <a:rPr lang="ru-RU" dirty="0" err="1"/>
              <a:t>направени</a:t>
            </a:r>
            <a:r>
              <a:rPr lang="ru-RU" dirty="0"/>
              <a:t> </a:t>
            </a:r>
            <a:r>
              <a:rPr lang="ru-RU" dirty="0" err="1"/>
              <a:t>надеждни</a:t>
            </a:r>
            <a:r>
              <a:rPr lang="ru-RU" dirty="0"/>
              <a:t> изводи и на </a:t>
            </a:r>
            <a:r>
              <a:rPr lang="ru-RU" dirty="0" err="1"/>
              <a:t>тази</a:t>
            </a:r>
            <a:r>
              <a:rPr lang="ru-RU" dirty="0"/>
              <a:t> база да </a:t>
            </a:r>
            <a:r>
              <a:rPr lang="ru-RU" dirty="0" err="1"/>
              <a:t>бъде</a:t>
            </a:r>
            <a:r>
              <a:rPr lang="ru-RU" dirty="0"/>
              <a:t> </a:t>
            </a:r>
            <a:r>
              <a:rPr lang="ru-RU" dirty="0" err="1"/>
              <a:t>създаден</a:t>
            </a:r>
            <a:r>
              <a:rPr lang="ru-RU" dirty="0"/>
              <a:t> план за постепенно и </a:t>
            </a:r>
            <a:r>
              <a:rPr lang="ru-RU" dirty="0" err="1"/>
              <a:t>надграждащо</a:t>
            </a:r>
            <a:r>
              <a:rPr lang="ru-RU" dirty="0"/>
              <a:t> </a:t>
            </a:r>
            <a:r>
              <a:rPr lang="ru-RU" dirty="0" err="1"/>
              <a:t>подобряване</a:t>
            </a:r>
            <a:r>
              <a:rPr lang="ru-RU" dirty="0"/>
              <a:t> на </a:t>
            </a:r>
            <a:r>
              <a:rPr lang="ru-RU" dirty="0" err="1"/>
              <a:t>показателите</a:t>
            </a:r>
            <a:r>
              <a:rPr lang="ru-RU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dirty="0" err="1"/>
              <a:t>Отправна</a:t>
            </a:r>
            <a:r>
              <a:rPr lang="ru-RU" dirty="0"/>
              <a:t> точка е </a:t>
            </a:r>
            <a:r>
              <a:rPr lang="ru-RU" dirty="0" err="1"/>
              <a:t>постигане</a:t>
            </a:r>
            <a:r>
              <a:rPr lang="ru-RU" dirty="0"/>
              <a:t> на </a:t>
            </a:r>
            <a:r>
              <a:rPr lang="ru-RU" dirty="0" err="1"/>
              <a:t>стабилност</a:t>
            </a:r>
            <a:r>
              <a:rPr lang="ru-RU" dirty="0"/>
              <a:t> на </a:t>
            </a:r>
            <a:r>
              <a:rPr lang="ru-RU" dirty="0" err="1"/>
              <a:t>процесите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характеризират</a:t>
            </a:r>
            <a:r>
              <a:rPr lang="ru-RU" dirty="0"/>
              <a:t> </a:t>
            </a:r>
            <a:r>
              <a:rPr lang="ru-RU" dirty="0" err="1"/>
              <a:t>дейността</a:t>
            </a:r>
            <a:r>
              <a:rPr lang="ru-RU" dirty="0"/>
              <a:t> на </a:t>
            </a:r>
            <a:r>
              <a:rPr lang="ru-RU" dirty="0" err="1"/>
              <a:t>организацията</a:t>
            </a:r>
            <a:r>
              <a:rPr lang="ru-RU" dirty="0"/>
              <a:t>, </a:t>
            </a:r>
            <a:r>
              <a:rPr lang="ru-RU" dirty="0" err="1"/>
              <a:t>свеждане</a:t>
            </a:r>
            <a:r>
              <a:rPr lang="ru-RU" dirty="0"/>
              <a:t> на </a:t>
            </a:r>
            <a:r>
              <a:rPr lang="ru-RU" dirty="0" err="1"/>
              <a:t>вариациите</a:t>
            </a:r>
            <a:r>
              <a:rPr lang="ru-RU" dirty="0"/>
              <a:t> до </a:t>
            </a:r>
            <a:r>
              <a:rPr lang="ru-RU" dirty="0" err="1"/>
              <a:t>приемливите</a:t>
            </a:r>
            <a:r>
              <a:rPr lang="ru-RU" dirty="0"/>
              <a:t> от </a:t>
            </a:r>
            <a:r>
              <a:rPr lang="ru-RU" dirty="0" err="1"/>
              <a:t>статистическа</a:t>
            </a:r>
            <a:r>
              <a:rPr lang="ru-RU" dirty="0"/>
              <a:t> </a:t>
            </a:r>
            <a:r>
              <a:rPr lang="ru-RU" dirty="0" err="1"/>
              <a:t>гледна</a:t>
            </a:r>
            <a:r>
              <a:rPr lang="ru-RU" dirty="0"/>
              <a:t> точка </a:t>
            </a:r>
            <a:r>
              <a:rPr lang="ru-RU" dirty="0" err="1"/>
              <a:t>стандарти</a:t>
            </a:r>
            <a:r>
              <a:rPr lang="ru-RU" dirty="0"/>
              <a:t> и </a:t>
            </a:r>
            <a:r>
              <a:rPr lang="ru-RU" dirty="0" err="1"/>
              <a:t>създаване</a:t>
            </a:r>
            <a:r>
              <a:rPr lang="ru-RU" dirty="0"/>
              <a:t> на </a:t>
            </a:r>
            <a:r>
              <a:rPr lang="ru-RU" dirty="0" err="1"/>
              <a:t>нагласа</a:t>
            </a:r>
            <a:r>
              <a:rPr lang="ru-RU" dirty="0"/>
              <a:t> за перманентно </a:t>
            </a:r>
            <a:r>
              <a:rPr lang="ru-RU" dirty="0" err="1"/>
              <a:t>усъвършенстване</a:t>
            </a:r>
            <a:r>
              <a:rPr lang="ru-RU" dirty="0"/>
              <a:t> на </a:t>
            </a:r>
            <a:r>
              <a:rPr lang="ru-RU" dirty="0" err="1"/>
              <a:t>процесите</a:t>
            </a:r>
            <a:r>
              <a:rPr lang="ru-RU" dirty="0"/>
              <a:t>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74552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/>
              <a:t>В исторически план, </a:t>
            </a:r>
            <a:r>
              <a:rPr lang="ru-RU" dirty="0" err="1"/>
              <a:t>практиката</a:t>
            </a:r>
            <a:r>
              <a:rPr lang="ru-RU" dirty="0"/>
              <a:t> е доказала, че независимо от </a:t>
            </a:r>
            <a:r>
              <a:rPr lang="ru-RU" dirty="0" err="1"/>
              <a:t>големината</a:t>
            </a:r>
            <a:r>
              <a:rPr lang="ru-RU" dirty="0"/>
              <a:t> и </a:t>
            </a:r>
            <a:r>
              <a:rPr lang="ru-RU" dirty="0" err="1"/>
              <a:t>силата</a:t>
            </a:r>
            <a:r>
              <a:rPr lang="ru-RU" dirty="0"/>
              <a:t> на </a:t>
            </a:r>
            <a:r>
              <a:rPr lang="ru-RU" dirty="0" err="1"/>
              <a:t>икономиката</a:t>
            </a:r>
            <a:r>
              <a:rPr lang="ru-RU" dirty="0"/>
              <a:t>, независимо от исторически, </a:t>
            </a:r>
            <a:r>
              <a:rPr lang="ru-RU" dirty="0" err="1"/>
              <a:t>културни</a:t>
            </a:r>
            <a:r>
              <a:rPr lang="ru-RU" dirty="0"/>
              <a:t>, </a:t>
            </a:r>
            <a:r>
              <a:rPr lang="ru-RU" dirty="0" err="1"/>
              <a:t>географски</a:t>
            </a:r>
            <a:r>
              <a:rPr lang="ru-RU" dirty="0"/>
              <a:t>, </a:t>
            </a:r>
            <a:r>
              <a:rPr lang="ru-RU" dirty="0" err="1"/>
              <a:t>етнически</a:t>
            </a:r>
            <a:r>
              <a:rPr lang="ru-RU" dirty="0"/>
              <a:t> и </a:t>
            </a:r>
            <a:r>
              <a:rPr lang="ru-RU" dirty="0" err="1"/>
              <a:t>други</a:t>
            </a:r>
            <a:r>
              <a:rPr lang="ru-RU" dirty="0"/>
              <a:t> </a:t>
            </a:r>
            <a:r>
              <a:rPr lang="ru-RU" dirty="0" err="1"/>
              <a:t>специфични</a:t>
            </a:r>
            <a:r>
              <a:rPr lang="ru-RU" dirty="0"/>
              <a:t> характеристики, </a:t>
            </a:r>
            <a:r>
              <a:rPr lang="ru-RU" dirty="0" err="1"/>
              <a:t>мотивацията</a:t>
            </a:r>
            <a:r>
              <a:rPr lang="ru-RU" dirty="0"/>
              <a:t> за </a:t>
            </a:r>
            <a:r>
              <a:rPr lang="ru-RU" dirty="0" err="1"/>
              <a:t>положителна</a:t>
            </a:r>
            <a:r>
              <a:rPr lang="ru-RU" dirty="0"/>
              <a:t> </a:t>
            </a:r>
            <a:r>
              <a:rPr lang="ru-RU" dirty="0" err="1"/>
              <a:t>промяна</a:t>
            </a:r>
            <a:r>
              <a:rPr lang="ru-RU" dirty="0"/>
              <a:t>, </a:t>
            </a:r>
            <a:r>
              <a:rPr lang="ru-RU" dirty="0" err="1"/>
              <a:t>усърдието</a:t>
            </a:r>
            <a:r>
              <a:rPr lang="ru-RU" dirty="0"/>
              <a:t> и </a:t>
            </a:r>
            <a:r>
              <a:rPr lang="ru-RU" dirty="0" err="1"/>
              <a:t>правилния</a:t>
            </a:r>
            <a:r>
              <a:rPr lang="ru-RU" dirty="0"/>
              <a:t> подход в </a:t>
            </a:r>
            <a:r>
              <a:rPr lang="ru-RU" dirty="0" err="1"/>
              <a:t>прилагането</a:t>
            </a:r>
            <a:r>
              <a:rPr lang="ru-RU" dirty="0"/>
              <a:t> на </a:t>
            </a:r>
            <a:r>
              <a:rPr lang="ru-RU" dirty="0" err="1"/>
              <a:t>описаните</a:t>
            </a:r>
            <a:r>
              <a:rPr lang="ru-RU" dirty="0"/>
              <a:t> </a:t>
            </a:r>
            <a:r>
              <a:rPr lang="ru-RU" dirty="0" err="1" smtClean="0"/>
              <a:t>доказани</a:t>
            </a:r>
            <a:r>
              <a:rPr lang="ru-RU" dirty="0" smtClean="0"/>
              <a:t> </a:t>
            </a:r>
            <a:r>
              <a:rPr lang="ru-RU" dirty="0" err="1" smtClean="0"/>
              <a:t>инструменти</a:t>
            </a:r>
            <a:r>
              <a:rPr lang="ru-RU" dirty="0" smtClean="0"/>
              <a:t>, </a:t>
            </a:r>
            <a:r>
              <a:rPr lang="ru-RU" dirty="0" err="1" smtClean="0"/>
              <a:t>позволява</a:t>
            </a:r>
            <a:r>
              <a:rPr lang="ru-RU" dirty="0"/>
              <a:t> </a:t>
            </a:r>
            <a:r>
              <a:rPr lang="ru-RU" dirty="0" err="1" smtClean="0"/>
              <a:t>усъвършенстване</a:t>
            </a:r>
            <a:r>
              <a:rPr lang="ru-RU" dirty="0" smtClean="0"/>
              <a:t> на </a:t>
            </a:r>
            <a:r>
              <a:rPr lang="ru-RU" dirty="0" err="1" smtClean="0"/>
              <a:t>мениджмънта</a:t>
            </a:r>
            <a:r>
              <a:rPr lang="ru-RU" dirty="0" smtClean="0"/>
              <a:t> и </a:t>
            </a:r>
            <a:r>
              <a:rPr lang="ru-RU" dirty="0" err="1" smtClean="0"/>
              <a:t>постигане</a:t>
            </a:r>
            <a:r>
              <a:rPr lang="ru-RU" dirty="0" smtClean="0"/>
              <a:t> на </a:t>
            </a:r>
            <a:r>
              <a:rPr lang="ru-RU" dirty="0" err="1" smtClean="0"/>
              <a:t>конкурентни</a:t>
            </a:r>
            <a:r>
              <a:rPr lang="ru-RU" dirty="0" smtClean="0"/>
              <a:t> </a:t>
            </a:r>
            <a:r>
              <a:rPr lang="ru-RU" dirty="0" err="1" smtClean="0"/>
              <a:t>предимства</a:t>
            </a:r>
            <a:r>
              <a:rPr lang="ru-RU" dirty="0" smtClean="0"/>
              <a:t> в контекста на </a:t>
            </a:r>
            <a:r>
              <a:rPr lang="ru-RU" dirty="0" err="1" smtClean="0"/>
              <a:t>качествените</a:t>
            </a:r>
            <a:r>
              <a:rPr lang="ru-RU" dirty="0" smtClean="0"/>
              <a:t> </a:t>
            </a:r>
            <a:r>
              <a:rPr lang="ru-RU" dirty="0" err="1" smtClean="0"/>
              <a:t>промени</a:t>
            </a:r>
            <a:r>
              <a:rPr lang="ru-RU" dirty="0" smtClean="0"/>
              <a:t> на </a:t>
            </a:r>
            <a:r>
              <a:rPr lang="ru-RU" dirty="0" err="1" smtClean="0"/>
              <a:t>съвременната</a:t>
            </a:r>
            <a:r>
              <a:rPr lang="ru-RU" dirty="0" smtClean="0"/>
              <a:t> бизнес среда. </a:t>
            </a:r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dirty="0"/>
              <a:t>Основни изводи:</a:t>
            </a:r>
          </a:p>
        </p:txBody>
      </p:sp>
    </p:spTree>
    <p:extLst>
      <p:ext uri="{BB962C8B-B14F-4D97-AF65-F5344CB8AC3E}">
        <p14:creationId xmlns:p14="http://schemas.microsoft.com/office/powerpoint/2010/main" val="3998011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/>
              <a:t>От своя страна, </a:t>
            </a:r>
            <a:r>
              <a:rPr lang="ru-RU" dirty="0" err="1"/>
              <a:t>постигнати</a:t>
            </a:r>
            <a:r>
              <a:rPr lang="ru-RU" dirty="0"/>
              <a:t> </a:t>
            </a:r>
            <a:r>
              <a:rPr lang="ru-RU" dirty="0" err="1"/>
              <a:t>веднъж</a:t>
            </a:r>
            <a:r>
              <a:rPr lang="ru-RU" dirty="0"/>
              <a:t>, </a:t>
            </a:r>
            <a:r>
              <a:rPr lang="ru-RU" dirty="0" err="1"/>
              <a:t>положителни</a:t>
            </a:r>
            <a:r>
              <a:rPr lang="ru-RU" dirty="0"/>
              <a:t> </a:t>
            </a:r>
            <a:r>
              <a:rPr lang="ru-RU" dirty="0" err="1"/>
              <a:t>резултати</a:t>
            </a:r>
            <a:r>
              <a:rPr lang="ru-RU" dirty="0"/>
              <a:t> </a:t>
            </a:r>
            <a:r>
              <a:rPr lang="ru-RU" dirty="0" err="1"/>
              <a:t>стимулират</a:t>
            </a:r>
            <a:r>
              <a:rPr lang="ru-RU" dirty="0"/>
              <a:t> </a:t>
            </a:r>
            <a:r>
              <a:rPr lang="ru-RU" dirty="0" err="1"/>
              <a:t>допълнително</a:t>
            </a:r>
            <a:r>
              <a:rPr lang="ru-RU" dirty="0"/>
              <a:t> </a:t>
            </a:r>
            <a:r>
              <a:rPr lang="ru-RU" dirty="0" err="1"/>
              <a:t>инвестициите</a:t>
            </a:r>
            <a:r>
              <a:rPr lang="ru-RU" dirty="0"/>
              <a:t> в </a:t>
            </a:r>
            <a:r>
              <a:rPr lang="ru-RU" dirty="0" err="1"/>
              <a:t>сферата</a:t>
            </a:r>
            <a:r>
              <a:rPr lang="ru-RU" dirty="0"/>
              <a:t> на </a:t>
            </a:r>
            <a:r>
              <a:rPr lang="ru-RU" dirty="0" err="1"/>
              <a:t>усъвършенстване</a:t>
            </a:r>
            <a:r>
              <a:rPr lang="ru-RU" dirty="0"/>
              <a:t> на </a:t>
            </a:r>
            <a:r>
              <a:rPr lang="ru-RU" dirty="0" err="1"/>
              <a:t>процесите</a:t>
            </a:r>
            <a:r>
              <a:rPr lang="ru-RU" dirty="0"/>
              <a:t> и </a:t>
            </a:r>
            <a:r>
              <a:rPr lang="ru-RU" dirty="0" err="1"/>
              <a:t>катализират</a:t>
            </a:r>
            <a:r>
              <a:rPr lang="ru-RU" dirty="0"/>
              <a:t> </a:t>
            </a:r>
            <a:r>
              <a:rPr lang="ru-RU" dirty="0" err="1"/>
              <a:t>имплементирането</a:t>
            </a:r>
            <a:r>
              <a:rPr lang="ru-RU" dirty="0"/>
              <a:t> на все </a:t>
            </a:r>
            <a:r>
              <a:rPr lang="ru-RU" dirty="0" err="1"/>
              <a:t>по-широк</a:t>
            </a:r>
            <a:r>
              <a:rPr lang="ru-RU" dirty="0"/>
              <a:t> </a:t>
            </a:r>
            <a:r>
              <a:rPr lang="ru-RU" dirty="0" err="1"/>
              <a:t>кръг</a:t>
            </a:r>
            <a:r>
              <a:rPr lang="ru-RU" dirty="0"/>
              <a:t> от </a:t>
            </a:r>
            <a:r>
              <a:rPr lang="ru-RU" dirty="0" err="1"/>
              <a:t>специфични</a:t>
            </a:r>
            <a:r>
              <a:rPr lang="ru-RU" dirty="0"/>
              <a:t> </a:t>
            </a:r>
            <a:r>
              <a:rPr lang="ru-RU" dirty="0" err="1"/>
              <a:t>инструменти</a:t>
            </a:r>
            <a:r>
              <a:rPr lang="ru-RU" dirty="0"/>
              <a:t> за </a:t>
            </a:r>
            <a:r>
              <a:rPr lang="ru-RU" dirty="0" err="1"/>
              <a:t>подобряване</a:t>
            </a:r>
            <a:r>
              <a:rPr lang="ru-RU" dirty="0"/>
              <a:t> на </a:t>
            </a:r>
            <a:r>
              <a:rPr lang="ru-RU" dirty="0" err="1"/>
              <a:t>мениджмънта</a:t>
            </a:r>
            <a:r>
              <a:rPr lang="ru-RU" dirty="0"/>
              <a:t> и </a:t>
            </a:r>
            <a:r>
              <a:rPr lang="ru-RU" dirty="0" err="1"/>
              <a:t>повишаване</a:t>
            </a:r>
            <a:r>
              <a:rPr lang="ru-RU" dirty="0"/>
              <a:t> на </a:t>
            </a:r>
            <a:r>
              <a:rPr lang="ru-RU" dirty="0" err="1"/>
              <a:t>сигурността</a:t>
            </a:r>
            <a:r>
              <a:rPr lang="ru-RU" dirty="0"/>
              <a:t> и </a:t>
            </a:r>
            <a:r>
              <a:rPr lang="ru-RU" dirty="0" err="1"/>
              <a:t>конкурентноспособността</a:t>
            </a:r>
            <a:r>
              <a:rPr lang="ru-RU" dirty="0"/>
              <a:t>. </a:t>
            </a:r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dirty="0"/>
              <a:t>Основни изводи:</a:t>
            </a:r>
          </a:p>
        </p:txBody>
      </p:sp>
    </p:spTree>
    <p:extLst>
      <p:ext uri="{BB962C8B-B14F-4D97-AF65-F5344CB8AC3E}">
        <p14:creationId xmlns:p14="http://schemas.microsoft.com/office/powerpoint/2010/main" val="113292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2800" dirty="0" smtClean="0"/>
              <a:t>Благодаря </a:t>
            </a:r>
            <a:r>
              <a:rPr lang="bg-BG" sz="2800" dirty="0"/>
              <a:t>за </a:t>
            </a:r>
            <a:r>
              <a:rPr lang="bg-BG" sz="2800" dirty="0" smtClean="0"/>
              <a:t>вниманието!</a:t>
            </a:r>
            <a:endParaRPr lang="bg-BG" sz="2800" dirty="0"/>
          </a:p>
          <a:p>
            <a:pPr marL="0" indent="0" algn="ctr">
              <a:buNone/>
            </a:pPr>
            <a:endParaRPr lang="bg-BG" sz="2800" dirty="0"/>
          </a:p>
          <a:p>
            <a:pPr marL="0" indent="0" algn="ctr">
              <a:buNone/>
            </a:pPr>
            <a:r>
              <a:rPr lang="bg-BG" sz="2800" dirty="0"/>
              <a:t>С Уважение,</a:t>
            </a:r>
          </a:p>
          <a:p>
            <a:pPr marL="0" indent="0" algn="ctr">
              <a:buNone/>
            </a:pPr>
            <a:r>
              <a:rPr lang="bg-BG" sz="2800" dirty="0"/>
              <a:t>Росен Тодоров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Финал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8653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i="1" dirty="0"/>
              <a:t>„</a:t>
            </a:r>
            <a:r>
              <a:rPr lang="ru-RU" i="1" dirty="0" err="1"/>
              <a:t>Оцелява</a:t>
            </a:r>
            <a:r>
              <a:rPr lang="ru-RU" i="1" dirty="0"/>
              <a:t> не </a:t>
            </a:r>
            <a:r>
              <a:rPr lang="ru-RU" i="1" dirty="0" err="1"/>
              <a:t>най-силният</a:t>
            </a:r>
            <a:r>
              <a:rPr lang="ru-RU" i="1" dirty="0"/>
              <a:t>, </a:t>
            </a:r>
            <a:r>
              <a:rPr lang="ru-RU" i="1" dirty="0" err="1"/>
              <a:t>нито</a:t>
            </a:r>
            <a:r>
              <a:rPr lang="ru-RU" i="1" dirty="0"/>
              <a:t> </a:t>
            </a:r>
            <a:r>
              <a:rPr lang="ru-RU" i="1" dirty="0" err="1"/>
              <a:t>най-интелигентният</a:t>
            </a:r>
            <a:r>
              <a:rPr lang="ru-RU" i="1" dirty="0"/>
              <a:t>, </a:t>
            </a:r>
            <a:endParaRPr lang="en-US" i="1" dirty="0" smtClean="0"/>
          </a:p>
          <a:p>
            <a:pPr marL="0" indent="0" algn="ctr">
              <a:buNone/>
            </a:pPr>
            <a:r>
              <a:rPr lang="ru-RU" i="1" dirty="0" smtClean="0"/>
              <a:t>а </a:t>
            </a:r>
            <a:r>
              <a:rPr lang="ru-RU" i="1" dirty="0" err="1"/>
              <a:t>онзи</a:t>
            </a:r>
            <a:r>
              <a:rPr lang="ru-RU" i="1" dirty="0"/>
              <a:t> вид, </a:t>
            </a:r>
            <a:r>
              <a:rPr lang="ru-RU" i="1" dirty="0" err="1"/>
              <a:t>който</a:t>
            </a:r>
            <a:r>
              <a:rPr lang="ru-RU" i="1" dirty="0"/>
              <a:t> </a:t>
            </a:r>
            <a:r>
              <a:rPr lang="ru-RU" i="1" dirty="0" err="1"/>
              <a:t>най</a:t>
            </a:r>
            <a:r>
              <a:rPr lang="ru-RU" i="1" dirty="0"/>
              <a:t>-добре </a:t>
            </a:r>
            <a:r>
              <a:rPr lang="ru-RU" i="1" dirty="0" err="1"/>
              <a:t>реагира</a:t>
            </a:r>
            <a:r>
              <a:rPr lang="ru-RU" i="1" dirty="0"/>
              <a:t> на </a:t>
            </a:r>
            <a:r>
              <a:rPr lang="ru-RU" i="1" dirty="0" err="1"/>
              <a:t>промяната</a:t>
            </a:r>
            <a:r>
              <a:rPr lang="ru-RU" i="1" dirty="0"/>
              <a:t>.“                                              </a:t>
            </a:r>
          </a:p>
          <a:p>
            <a:pPr marL="0" indent="0" algn="ctr">
              <a:buNone/>
            </a:pPr>
            <a:r>
              <a:rPr lang="ru-RU" i="1" dirty="0"/>
              <a:t>Чарлз </a:t>
            </a:r>
            <a:r>
              <a:rPr lang="ru-RU" i="1" dirty="0" smtClean="0"/>
              <a:t>Дарвин</a:t>
            </a:r>
            <a:endParaRPr lang="en-US" i="1" dirty="0" smtClean="0"/>
          </a:p>
          <a:p>
            <a:pPr marL="0" indent="0" algn="ctr">
              <a:buNone/>
            </a:pPr>
            <a:endParaRPr lang="en-US" i="1" dirty="0"/>
          </a:p>
          <a:p>
            <a:pPr marL="0" indent="0" algn="just">
              <a:buNone/>
            </a:pPr>
            <a:r>
              <a:rPr lang="ru-RU" dirty="0" err="1" smtClean="0"/>
              <a:t>Съвременния</a:t>
            </a:r>
            <a:r>
              <a:rPr lang="ru-RU" dirty="0" smtClean="0"/>
              <a:t> </a:t>
            </a:r>
            <a:r>
              <a:rPr lang="ru-RU" dirty="0" err="1" smtClean="0"/>
              <a:t>мениджмънт</a:t>
            </a:r>
            <a:r>
              <a:rPr lang="ru-RU" dirty="0" smtClean="0"/>
              <a:t> </a:t>
            </a:r>
            <a:r>
              <a:rPr lang="ru-RU" dirty="0"/>
              <a:t>е </a:t>
            </a:r>
            <a:r>
              <a:rPr lang="ru-RU" dirty="0" err="1" smtClean="0"/>
              <a:t>изправен</a:t>
            </a:r>
            <a:r>
              <a:rPr lang="ru-RU" dirty="0" smtClean="0"/>
              <a:t> </a:t>
            </a:r>
            <a:r>
              <a:rPr lang="ru-RU" dirty="0"/>
              <a:t>пред </a:t>
            </a:r>
            <a:r>
              <a:rPr lang="ru-RU" dirty="0" err="1"/>
              <a:t>значими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преодоляването</a:t>
            </a:r>
            <a:r>
              <a:rPr lang="ru-RU" dirty="0"/>
              <a:t> на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изисква</a:t>
            </a:r>
            <a:r>
              <a:rPr lang="ru-RU" dirty="0"/>
              <a:t> </a:t>
            </a:r>
            <a:r>
              <a:rPr lang="ru-RU" dirty="0" err="1"/>
              <a:t>ефикасна</a:t>
            </a:r>
            <a:r>
              <a:rPr lang="ru-RU" dirty="0"/>
              <a:t> </a:t>
            </a:r>
            <a:r>
              <a:rPr lang="ru-RU" dirty="0" err="1"/>
              <a:t>управленска</a:t>
            </a:r>
            <a:r>
              <a:rPr lang="ru-RU" dirty="0"/>
              <a:t> философия за </a:t>
            </a:r>
            <a:r>
              <a:rPr lang="ru-RU" dirty="0" err="1"/>
              <a:t>справяне</a:t>
            </a:r>
            <a:r>
              <a:rPr lang="ru-RU" dirty="0"/>
              <a:t> с </a:t>
            </a:r>
            <a:r>
              <a:rPr lang="ru-RU" dirty="0" err="1"/>
              <a:t>неопределеността</a:t>
            </a:r>
            <a:r>
              <a:rPr lang="ru-RU" dirty="0"/>
              <a:t>, </a:t>
            </a:r>
            <a:r>
              <a:rPr lang="ru-RU" dirty="0" err="1"/>
              <a:t>рисковете</a:t>
            </a:r>
            <a:r>
              <a:rPr lang="ru-RU" dirty="0"/>
              <a:t> и </a:t>
            </a:r>
            <a:r>
              <a:rPr lang="ru-RU" dirty="0" err="1"/>
              <a:t>вариациите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endParaRPr lang="ru-RU" i="1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bg-BG" sz="2800" dirty="0" smtClean="0"/>
              <a:t>Актуалност на темата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0587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dirty="0"/>
              <a:t>Висока конкуренция, висока динамика, н</a:t>
            </a:r>
            <a:r>
              <a:rPr lang="ru-RU" dirty="0" err="1" smtClean="0"/>
              <a:t>еопределеност</a:t>
            </a:r>
            <a:r>
              <a:rPr lang="ru-RU" dirty="0" smtClean="0"/>
              <a:t>; </a:t>
            </a:r>
            <a:r>
              <a:rPr lang="en-US" dirty="0" smtClean="0"/>
              <a:t>Covid-19 </a:t>
            </a:r>
            <a:r>
              <a:rPr lang="ru-RU" dirty="0" smtClean="0"/>
              <a:t>пандемия;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/>
              <a:t>Глобализация, </a:t>
            </a:r>
            <a:r>
              <a:rPr lang="ru-RU" dirty="0" err="1" smtClean="0"/>
              <a:t>цифрова</a:t>
            </a:r>
            <a:r>
              <a:rPr lang="ru-RU" dirty="0" smtClean="0"/>
              <a:t> трансформация, </a:t>
            </a:r>
            <a:r>
              <a:rPr lang="ru-RU" dirty="0" err="1" smtClean="0"/>
              <a:t>навлизане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 smtClean="0"/>
              <a:t>изкуствен</a:t>
            </a:r>
            <a:r>
              <a:rPr lang="ru-RU" dirty="0" smtClean="0"/>
              <a:t> </a:t>
            </a:r>
            <a:r>
              <a:rPr lang="ru-RU" dirty="0" err="1" smtClean="0"/>
              <a:t>интелект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различни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на </a:t>
            </a:r>
            <a:r>
              <a:rPr lang="ru-RU" dirty="0" smtClean="0"/>
              <a:t>живота;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Повишена</a:t>
            </a:r>
            <a:r>
              <a:rPr lang="ru-RU" dirty="0"/>
              <a:t> </a:t>
            </a:r>
            <a:r>
              <a:rPr lang="ru-RU" dirty="0" err="1"/>
              <a:t>сложност</a:t>
            </a:r>
            <a:r>
              <a:rPr lang="ru-RU" dirty="0"/>
              <a:t> на </a:t>
            </a:r>
            <a:r>
              <a:rPr lang="ru-RU" dirty="0" err="1"/>
              <a:t>административните</a:t>
            </a:r>
            <a:r>
              <a:rPr lang="ru-RU" dirty="0"/>
              <a:t> и </a:t>
            </a:r>
            <a:r>
              <a:rPr lang="ru-RU" dirty="0" err="1"/>
              <a:t>управленските</a:t>
            </a:r>
            <a:r>
              <a:rPr lang="ru-RU" dirty="0"/>
              <a:t> </a:t>
            </a:r>
            <a:r>
              <a:rPr lang="ru-RU" dirty="0" err="1" smtClean="0"/>
              <a:t>процеси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Нарастваща</a:t>
            </a:r>
            <a:r>
              <a:rPr lang="ru-RU" dirty="0"/>
              <a:t> </a:t>
            </a:r>
            <a:r>
              <a:rPr lang="ru-RU" dirty="0" err="1"/>
              <a:t>нелинейност</a:t>
            </a:r>
            <a:r>
              <a:rPr lang="ru-RU" dirty="0"/>
              <a:t> на </a:t>
            </a:r>
            <a:r>
              <a:rPr lang="ru-RU" dirty="0" err="1"/>
              <a:t>процесите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2800" dirty="0" smtClean="0"/>
              <a:t>Актуалност на темата</a:t>
            </a:r>
            <a:r>
              <a:rPr lang="en-US" sz="2800" dirty="0" smtClean="0"/>
              <a:t> </a:t>
            </a:r>
            <a:r>
              <a:rPr lang="bg-BG" sz="2800" dirty="0" smtClean="0"/>
              <a:t>и </a:t>
            </a:r>
            <a:r>
              <a:rPr lang="bg-BG" sz="2800" dirty="0"/>
              <a:t>характеристики на съвременната бизнес среда:</a:t>
            </a:r>
            <a:br>
              <a:rPr lang="bg-BG" sz="2800" dirty="0"/>
            </a:br>
            <a:r>
              <a:rPr lang="bg-BG" sz="2800" dirty="0"/>
              <a:t/>
            </a:r>
            <a:br>
              <a:rPr lang="bg-BG" sz="2800" dirty="0"/>
            </a:b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703335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bg-BG" sz="22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bg-BG" sz="22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200" dirty="0" smtClean="0"/>
              <a:t>У</a:t>
            </a:r>
            <a:r>
              <a:rPr lang="ru-RU" sz="2200" dirty="0" err="1" smtClean="0"/>
              <a:t>сложнената</a:t>
            </a:r>
            <a:r>
              <a:rPr lang="ru-RU" sz="2200" dirty="0" smtClean="0"/>
              <a:t> </a:t>
            </a:r>
            <a:r>
              <a:rPr lang="ru-RU" sz="2200" dirty="0"/>
              <a:t>бизнес среда </a:t>
            </a:r>
            <a:r>
              <a:rPr lang="ru-RU" sz="2200" dirty="0" err="1"/>
              <a:t>видоизменя</a:t>
            </a:r>
            <a:r>
              <a:rPr lang="ru-RU" sz="2200" dirty="0"/>
              <a:t> начина, по </a:t>
            </a:r>
            <a:r>
              <a:rPr lang="ru-RU" sz="2200" dirty="0" err="1"/>
              <a:t>който</a:t>
            </a:r>
            <a:r>
              <a:rPr lang="ru-RU" sz="2200" dirty="0"/>
              <a:t> </a:t>
            </a:r>
            <a:r>
              <a:rPr lang="ru-RU" sz="2200" dirty="0" err="1" smtClean="0"/>
              <a:t>организациите</a:t>
            </a:r>
            <a:r>
              <a:rPr lang="ru-RU" sz="2200" dirty="0" smtClean="0"/>
              <a:t> </a:t>
            </a:r>
            <a:r>
              <a:rPr lang="ru-RU" sz="2200" dirty="0" err="1"/>
              <a:t>трябва</a:t>
            </a:r>
            <a:r>
              <a:rPr lang="ru-RU" sz="2200" dirty="0"/>
              <a:t> да </a:t>
            </a:r>
            <a:r>
              <a:rPr lang="ru-RU" sz="2200" dirty="0" err="1"/>
              <a:t>бъдат</a:t>
            </a:r>
            <a:r>
              <a:rPr lang="ru-RU" sz="2200" dirty="0"/>
              <a:t> </a:t>
            </a:r>
            <a:r>
              <a:rPr lang="ru-RU" sz="2200" dirty="0" err="1"/>
              <a:t>управлявани</a:t>
            </a:r>
            <a:r>
              <a:rPr lang="ru-RU" sz="22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2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200" dirty="0" err="1" smtClean="0"/>
              <a:t>Мениджърите</a:t>
            </a:r>
            <a:r>
              <a:rPr lang="ru-RU" sz="2200" dirty="0" smtClean="0"/>
              <a:t> </a:t>
            </a:r>
            <a:r>
              <a:rPr lang="ru-RU" sz="2200" dirty="0" err="1"/>
              <a:t>трябва</a:t>
            </a:r>
            <a:r>
              <a:rPr lang="ru-RU" sz="2200" dirty="0"/>
              <a:t> да </a:t>
            </a:r>
            <a:r>
              <a:rPr lang="ru-RU" sz="2200" dirty="0" err="1"/>
              <a:t>притежават</a:t>
            </a:r>
            <a:r>
              <a:rPr lang="ru-RU" sz="2200" dirty="0"/>
              <a:t> </a:t>
            </a:r>
            <a:r>
              <a:rPr lang="ru-RU" sz="2200" dirty="0" err="1"/>
              <a:t>многофункционални</a:t>
            </a:r>
            <a:r>
              <a:rPr lang="ru-RU" sz="2200" dirty="0"/>
              <a:t> </a:t>
            </a:r>
            <a:r>
              <a:rPr lang="ru-RU" sz="2200" dirty="0" smtClean="0"/>
              <a:t>качества.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2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200" dirty="0" err="1" smtClean="0"/>
              <a:t>Необходимост</a:t>
            </a:r>
            <a:r>
              <a:rPr lang="ru-RU" sz="2200" dirty="0" smtClean="0"/>
              <a:t> от </a:t>
            </a:r>
            <a:r>
              <a:rPr lang="ru-RU" sz="2200" dirty="0" err="1" smtClean="0"/>
              <a:t>вземане</a:t>
            </a:r>
            <a:r>
              <a:rPr lang="ru-RU" sz="2200" dirty="0" smtClean="0"/>
              <a:t> на </a:t>
            </a:r>
            <a:r>
              <a:rPr lang="ru-RU" sz="2200" dirty="0" err="1"/>
              <a:t>точни</a:t>
            </a:r>
            <a:r>
              <a:rPr lang="ru-RU" sz="2200" dirty="0"/>
              <a:t> и </a:t>
            </a:r>
            <a:r>
              <a:rPr lang="ru-RU" sz="2200" dirty="0" err="1"/>
              <a:t>навременни</a:t>
            </a:r>
            <a:r>
              <a:rPr lang="ru-RU" sz="2200" dirty="0"/>
              <a:t> решения в </a:t>
            </a:r>
            <a:r>
              <a:rPr lang="ru-RU" sz="2200" dirty="0" err="1"/>
              <a:t>силно</a:t>
            </a:r>
            <a:r>
              <a:rPr lang="ru-RU" sz="2200" dirty="0"/>
              <a:t> динамична и </a:t>
            </a:r>
            <a:r>
              <a:rPr lang="ru-RU" sz="2200" dirty="0" err="1"/>
              <a:t>несигурна</a:t>
            </a:r>
            <a:r>
              <a:rPr lang="ru-RU" sz="2200" dirty="0"/>
              <a:t> среда. </a:t>
            </a:r>
            <a:endParaRPr lang="ru-RU" sz="22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ru-RU" sz="22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200" dirty="0" err="1" smtClean="0"/>
              <a:t>Съвременната</a:t>
            </a:r>
            <a:r>
              <a:rPr lang="ru-RU" sz="2200" dirty="0" smtClean="0"/>
              <a:t> бизнес </a:t>
            </a:r>
            <a:r>
              <a:rPr lang="ru-RU" sz="2200" dirty="0" err="1" smtClean="0"/>
              <a:t>реалност</a:t>
            </a:r>
            <a:r>
              <a:rPr lang="ru-RU" sz="2200" dirty="0" smtClean="0"/>
              <a:t> </a:t>
            </a:r>
            <a:r>
              <a:rPr lang="ru-RU" sz="2200" dirty="0" err="1" smtClean="0"/>
              <a:t>изисква</a:t>
            </a:r>
            <a:r>
              <a:rPr lang="ru-RU" sz="2200" dirty="0" smtClean="0"/>
              <a:t> </a:t>
            </a:r>
            <a:r>
              <a:rPr lang="ru-RU" sz="2200" dirty="0" err="1" smtClean="0"/>
              <a:t>качествена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промяна</a:t>
            </a:r>
            <a:r>
              <a:rPr lang="ru-RU" sz="2200" dirty="0" smtClean="0"/>
              <a:t> в </a:t>
            </a:r>
            <a:r>
              <a:rPr lang="ru-RU" sz="2200" dirty="0" err="1" smtClean="0"/>
              <a:t>производствените</a:t>
            </a:r>
            <a:r>
              <a:rPr lang="ru-RU" sz="2200" dirty="0" smtClean="0"/>
              <a:t> </a:t>
            </a:r>
            <a:r>
              <a:rPr lang="ru-RU" sz="2200" dirty="0" err="1"/>
              <a:t>процеси</a:t>
            </a:r>
            <a:r>
              <a:rPr lang="ru-RU" sz="2200" dirty="0"/>
              <a:t> и </a:t>
            </a:r>
            <a:r>
              <a:rPr lang="ru-RU" sz="2200" dirty="0" err="1"/>
              <a:t>управлението</a:t>
            </a:r>
            <a:r>
              <a:rPr lang="ru-RU" sz="2200" dirty="0"/>
              <a:t> на </a:t>
            </a:r>
            <a:r>
              <a:rPr lang="ru-RU" sz="2200" dirty="0" err="1" smtClean="0"/>
              <a:t>компаниите</a:t>
            </a:r>
            <a:r>
              <a:rPr lang="ru-RU" sz="2200" dirty="0" smtClean="0"/>
              <a:t>. </a:t>
            </a:r>
            <a:endParaRPr lang="bg-BG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bg-BG" sz="2800" dirty="0" smtClean="0"/>
              <a:t>Проблеми засягащи мениджмънта: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4164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Конкурентоспособността</a:t>
            </a:r>
            <a:r>
              <a:rPr lang="ru-RU" dirty="0"/>
              <a:t> е функция на разнообразие от </a:t>
            </a:r>
            <a:r>
              <a:rPr lang="ru-RU" dirty="0" err="1" smtClean="0"/>
              <a:t>фактори</a:t>
            </a:r>
            <a:r>
              <a:rPr lang="ru-RU" dirty="0" smtClean="0"/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err="1"/>
              <a:t>Постигането</a:t>
            </a:r>
            <a:r>
              <a:rPr lang="ru-RU" dirty="0"/>
              <a:t> на конкурентно </a:t>
            </a:r>
            <a:r>
              <a:rPr lang="ru-RU" dirty="0" err="1"/>
              <a:t>предимство</a:t>
            </a:r>
            <a:r>
              <a:rPr lang="ru-RU" dirty="0"/>
              <a:t>, </a:t>
            </a:r>
            <a:r>
              <a:rPr lang="ru-RU" dirty="0" err="1"/>
              <a:t>стабилност</a:t>
            </a:r>
            <a:r>
              <a:rPr lang="ru-RU" dirty="0"/>
              <a:t> и </a:t>
            </a:r>
            <a:r>
              <a:rPr lang="ru-RU" dirty="0" err="1"/>
              <a:t>просперитет</a:t>
            </a:r>
            <a:r>
              <a:rPr lang="ru-RU" dirty="0"/>
              <a:t> </a:t>
            </a:r>
            <a:r>
              <a:rPr lang="ru-RU" dirty="0" err="1"/>
              <a:t>изисква</a:t>
            </a:r>
            <a:r>
              <a:rPr lang="ru-RU" dirty="0"/>
              <a:t> </a:t>
            </a:r>
            <a:r>
              <a:rPr lang="ru-RU" dirty="0" err="1"/>
              <a:t>управленска</a:t>
            </a:r>
            <a:r>
              <a:rPr lang="ru-RU" dirty="0"/>
              <a:t> философия, </a:t>
            </a:r>
            <a:r>
              <a:rPr lang="ru-RU" dirty="0" err="1"/>
              <a:t>която</a:t>
            </a:r>
            <a:r>
              <a:rPr lang="ru-RU" dirty="0"/>
              <a:t> е </a:t>
            </a:r>
            <a:r>
              <a:rPr lang="ru-RU" dirty="0" err="1"/>
              <a:t>насочена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усъвършенстване</a:t>
            </a:r>
            <a:r>
              <a:rPr lang="ru-RU" dirty="0"/>
              <a:t> на </a:t>
            </a:r>
            <a:r>
              <a:rPr lang="ru-RU" dirty="0" err="1"/>
              <a:t>мениджмънта</a:t>
            </a:r>
            <a:r>
              <a:rPr lang="ru-RU" dirty="0"/>
              <a:t> и </a:t>
            </a:r>
            <a:r>
              <a:rPr lang="ru-RU" dirty="0" err="1"/>
              <a:t>управлението</a:t>
            </a:r>
            <a:r>
              <a:rPr lang="ru-RU" dirty="0"/>
              <a:t> на </a:t>
            </a:r>
            <a:r>
              <a:rPr lang="ru-RU" dirty="0" err="1"/>
              <a:t>процесите</a:t>
            </a:r>
            <a:r>
              <a:rPr lang="ru-RU" dirty="0"/>
              <a:t>. </a:t>
            </a:r>
            <a:endParaRPr lang="ru-RU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/>
              <a:t>Наличие</a:t>
            </a:r>
            <a:r>
              <a:rPr lang="en-US" dirty="0" smtClean="0"/>
              <a:t> </a:t>
            </a:r>
            <a:r>
              <a:rPr lang="ru-RU" dirty="0" smtClean="0"/>
              <a:t>на </a:t>
            </a:r>
            <a:r>
              <a:rPr lang="ru-RU" dirty="0"/>
              <a:t>достоверна, </a:t>
            </a:r>
            <a:r>
              <a:rPr lang="ru-RU" dirty="0" err="1"/>
              <a:t>пълна</a:t>
            </a:r>
            <a:r>
              <a:rPr lang="ru-RU" dirty="0"/>
              <a:t> и </a:t>
            </a:r>
            <a:r>
              <a:rPr lang="ru-RU" dirty="0" err="1"/>
              <a:t>навременна</a:t>
            </a:r>
            <a:r>
              <a:rPr lang="ru-RU" dirty="0"/>
              <a:t> </a:t>
            </a:r>
            <a:r>
              <a:rPr lang="ru-RU" dirty="0" smtClean="0"/>
              <a:t>информация.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/>
              <a:t>Качествен </a:t>
            </a:r>
            <a:r>
              <a:rPr lang="ru-RU" dirty="0"/>
              <a:t>анализ на </a:t>
            </a:r>
            <a:r>
              <a:rPr lang="ru-RU" dirty="0" err="1"/>
              <a:t>емпиричните</a:t>
            </a:r>
            <a:r>
              <a:rPr lang="ru-RU" dirty="0"/>
              <a:t> </a:t>
            </a:r>
            <a:r>
              <a:rPr lang="ru-RU" dirty="0" err="1"/>
              <a:t>данни</a:t>
            </a:r>
            <a:r>
              <a:rPr lang="ru-RU" dirty="0"/>
              <a:t> за </a:t>
            </a:r>
            <a:r>
              <a:rPr lang="ru-RU" dirty="0" err="1"/>
              <a:t>протичащите</a:t>
            </a:r>
            <a:r>
              <a:rPr lang="ru-RU" dirty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dirty="0"/>
          </a:p>
          <a:p>
            <a:pPr marL="0" indent="0" algn="just">
              <a:buNone/>
            </a:pPr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dirty="0" smtClean="0"/>
              <a:t>Постигане на </a:t>
            </a:r>
            <a:r>
              <a:rPr lang="bg-BG" sz="2800" dirty="0" err="1" smtClean="0"/>
              <a:t>конкурентноспособност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796888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/>
              <a:t> В </a:t>
            </a:r>
            <a:r>
              <a:rPr lang="ru-RU" dirty="0" err="1"/>
              <a:t>съвременния</a:t>
            </a:r>
            <a:r>
              <a:rPr lang="ru-RU" dirty="0"/>
              <a:t> </a:t>
            </a:r>
            <a:r>
              <a:rPr lang="ru-RU" dirty="0" smtClean="0"/>
              <a:t>бизнес, </a:t>
            </a:r>
            <a:r>
              <a:rPr lang="ru-RU" dirty="0" err="1"/>
              <a:t>вземащите</a:t>
            </a:r>
            <a:r>
              <a:rPr lang="ru-RU" dirty="0"/>
              <a:t> решение </a:t>
            </a:r>
            <a:r>
              <a:rPr lang="ru-RU" dirty="0" err="1"/>
              <a:t>могат</a:t>
            </a:r>
            <a:r>
              <a:rPr lang="ru-RU" dirty="0"/>
              <a:t> да </a:t>
            </a:r>
            <a:r>
              <a:rPr lang="ru-RU" dirty="0" err="1"/>
              <a:t>разчитат</a:t>
            </a:r>
            <a:r>
              <a:rPr lang="ru-RU" dirty="0"/>
              <a:t> на </a:t>
            </a:r>
            <a:r>
              <a:rPr lang="ru-RU" dirty="0" err="1"/>
              <a:t>доказани</a:t>
            </a:r>
            <a:r>
              <a:rPr lang="ru-RU" dirty="0"/>
              <a:t> средства за анализ на информация и за </a:t>
            </a:r>
            <a:r>
              <a:rPr lang="ru-RU" dirty="0" err="1"/>
              <a:t>извеждане</a:t>
            </a:r>
            <a:r>
              <a:rPr lang="ru-RU" dirty="0"/>
              <a:t> на </a:t>
            </a:r>
            <a:r>
              <a:rPr lang="ru-RU" dirty="0" err="1"/>
              <a:t>точни</a:t>
            </a:r>
            <a:r>
              <a:rPr lang="ru-RU" dirty="0"/>
              <a:t> и </a:t>
            </a:r>
            <a:r>
              <a:rPr lang="ru-RU" dirty="0" err="1"/>
              <a:t>достоверни</a:t>
            </a:r>
            <a:r>
              <a:rPr lang="ru-RU" dirty="0"/>
              <a:t> </a:t>
            </a:r>
            <a:r>
              <a:rPr lang="ru-RU" dirty="0" err="1" smtClean="0"/>
              <a:t>прогнози</a:t>
            </a:r>
            <a:r>
              <a:rPr lang="ru-RU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/>
              <a:t>Необходима </a:t>
            </a:r>
            <a:r>
              <a:rPr lang="ru-RU" dirty="0"/>
              <a:t>основа за </a:t>
            </a:r>
            <a:r>
              <a:rPr lang="ru-RU" dirty="0" err="1"/>
              <a:t>адекватни</a:t>
            </a:r>
            <a:r>
              <a:rPr lang="ru-RU" dirty="0"/>
              <a:t> решения </a:t>
            </a:r>
            <a:r>
              <a:rPr lang="ru-RU" dirty="0" err="1"/>
              <a:t>относно</a:t>
            </a:r>
            <a:r>
              <a:rPr lang="ru-RU" dirty="0"/>
              <a:t> </a:t>
            </a:r>
            <a:r>
              <a:rPr lang="ru-RU" dirty="0" err="1"/>
              <a:t>въпросите</a:t>
            </a:r>
            <a:r>
              <a:rPr lang="ru-RU" dirty="0"/>
              <a:t> </a:t>
            </a:r>
            <a:r>
              <a:rPr lang="ru-RU" dirty="0" err="1"/>
              <a:t>касаещи</a:t>
            </a:r>
            <a:r>
              <a:rPr lang="ru-RU" dirty="0"/>
              <a:t> </a:t>
            </a:r>
            <a:r>
              <a:rPr lang="ru-RU" dirty="0" err="1"/>
              <a:t>иновациите</a:t>
            </a:r>
            <a:r>
              <a:rPr lang="ru-RU" dirty="0"/>
              <a:t> в </a:t>
            </a:r>
            <a:r>
              <a:rPr lang="ru-RU" dirty="0" err="1"/>
              <a:t>мениджмънта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организациите</a:t>
            </a:r>
            <a:r>
              <a:rPr lang="ru-RU" dirty="0" smtClean="0"/>
              <a:t>. </a:t>
            </a:r>
            <a:endParaRPr lang="bg-BG" dirty="0"/>
          </a:p>
          <a:p>
            <a:pPr algn="just"/>
            <a:endParaRPr lang="ru-RU" dirty="0"/>
          </a:p>
          <a:p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dirty="0" smtClean="0"/>
              <a:t>Необходимост от инструмент за справяне с вариациите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687441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bg-BG" dirty="0" smtClean="0"/>
              <a:t>Мениджмънта </a:t>
            </a:r>
            <a:r>
              <a:rPr lang="bg-BG" dirty="0"/>
              <a:t>е способен да отговори на предизвикателствата пред съвременните компании чрез интегриране на специализирани статистически </a:t>
            </a:r>
            <a:r>
              <a:rPr lang="bg-BG" dirty="0" smtClean="0"/>
              <a:t>и иконометрични инструменти </a:t>
            </a:r>
            <a:r>
              <a:rPr lang="bg-BG" dirty="0" smtClean="0"/>
              <a:t>за постигане на по-високо ниво на корпоративна сигурност </a:t>
            </a:r>
            <a:r>
              <a:rPr lang="bg-BG" smtClean="0"/>
              <a:t>и конкурентоспособност.</a:t>
            </a:r>
            <a:r>
              <a:rPr lang="bg-BG" b="1" smtClean="0"/>
              <a:t> </a:t>
            </a:r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245" y="292608"/>
            <a:ext cx="10972800" cy="1252728"/>
          </a:xfrm>
        </p:spPr>
        <p:txBody>
          <a:bodyPr>
            <a:normAutofit/>
          </a:bodyPr>
          <a:lstStyle/>
          <a:p>
            <a:pPr lvl="0"/>
            <a:r>
              <a:rPr lang="bg-BG" sz="2800" b="1" dirty="0" smtClean="0"/>
              <a:t>Защитавана теза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3703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i="1" dirty="0"/>
              <a:t>„</a:t>
            </a:r>
            <a:r>
              <a:rPr lang="ru-RU" i="1" dirty="0" err="1"/>
              <a:t>Нито</a:t>
            </a:r>
            <a:r>
              <a:rPr lang="ru-RU" i="1" dirty="0"/>
              <a:t> </a:t>
            </a:r>
            <a:r>
              <a:rPr lang="ru-RU" i="1" dirty="0" err="1"/>
              <a:t>една</a:t>
            </a:r>
            <a:r>
              <a:rPr lang="ru-RU" i="1" dirty="0"/>
              <a:t> методология </a:t>
            </a:r>
            <a:r>
              <a:rPr lang="ru-RU" i="1" dirty="0" err="1"/>
              <a:t>няма</a:t>
            </a:r>
            <a:r>
              <a:rPr lang="ru-RU" i="1" dirty="0"/>
              <a:t> да реши </a:t>
            </a:r>
            <a:r>
              <a:rPr lang="ru-RU" i="1" dirty="0" err="1"/>
              <a:t>всичките</a:t>
            </a:r>
            <a:r>
              <a:rPr lang="ru-RU" i="1" dirty="0"/>
              <a:t> ни </a:t>
            </a:r>
            <a:r>
              <a:rPr lang="ru-RU" i="1" dirty="0" err="1"/>
              <a:t>проблеми</a:t>
            </a:r>
            <a:r>
              <a:rPr lang="ru-RU" i="1" dirty="0"/>
              <a:t>. </a:t>
            </a:r>
            <a:r>
              <a:rPr lang="ru-RU" i="1" dirty="0" err="1"/>
              <a:t>Важното</a:t>
            </a:r>
            <a:r>
              <a:rPr lang="ru-RU" i="1" dirty="0"/>
              <a:t> е </a:t>
            </a:r>
            <a:r>
              <a:rPr lang="ru-RU" i="1" dirty="0" err="1"/>
              <a:t>бързо</a:t>
            </a:r>
            <a:r>
              <a:rPr lang="ru-RU" i="1" dirty="0"/>
              <a:t> да разберем </a:t>
            </a:r>
            <a:r>
              <a:rPr lang="ru-RU" i="1" dirty="0" err="1"/>
              <a:t>новите</a:t>
            </a:r>
            <a:r>
              <a:rPr lang="ru-RU" i="1" dirty="0"/>
              <a:t> </a:t>
            </a:r>
            <a:r>
              <a:rPr lang="ru-RU" i="1" dirty="0" err="1"/>
              <a:t>методи</a:t>
            </a:r>
            <a:r>
              <a:rPr lang="ru-RU" i="1" dirty="0"/>
              <a:t> и да </a:t>
            </a:r>
            <a:r>
              <a:rPr lang="ru-RU" i="1" dirty="0" err="1"/>
              <a:t>ги</a:t>
            </a:r>
            <a:r>
              <a:rPr lang="ru-RU" i="1" dirty="0"/>
              <a:t> </a:t>
            </a:r>
            <a:r>
              <a:rPr lang="ru-RU" i="1" dirty="0" err="1"/>
              <a:t>интегрираме</a:t>
            </a:r>
            <a:r>
              <a:rPr lang="ru-RU" i="1" dirty="0"/>
              <a:t> в </a:t>
            </a:r>
            <a:r>
              <a:rPr lang="ru-RU" i="1" dirty="0" err="1"/>
              <a:t>нашата</a:t>
            </a:r>
            <a:r>
              <a:rPr lang="ru-RU" i="1" dirty="0"/>
              <a:t> система за управление на </a:t>
            </a:r>
            <a:r>
              <a:rPr lang="ru-RU" i="1" dirty="0" err="1"/>
              <a:t>процесите</a:t>
            </a:r>
            <a:r>
              <a:rPr lang="ru-RU" i="1" dirty="0"/>
              <a:t>. </a:t>
            </a:r>
            <a:r>
              <a:rPr lang="ru-RU" i="1" dirty="0" err="1"/>
              <a:t>Обединяването</a:t>
            </a:r>
            <a:r>
              <a:rPr lang="ru-RU" i="1" dirty="0"/>
              <a:t> на </a:t>
            </a:r>
            <a:r>
              <a:rPr lang="ru-RU" i="1" dirty="0" err="1"/>
              <a:t>различни</a:t>
            </a:r>
            <a:r>
              <a:rPr lang="ru-RU" i="1" dirty="0"/>
              <a:t> </a:t>
            </a:r>
            <a:r>
              <a:rPr lang="ru-RU" i="1" dirty="0" err="1"/>
              <a:t>инструменти</a:t>
            </a:r>
            <a:r>
              <a:rPr lang="ru-RU" i="1" dirty="0"/>
              <a:t> и методологии е подобно на </a:t>
            </a:r>
            <a:r>
              <a:rPr lang="ru-RU" i="1" dirty="0" err="1"/>
              <a:t>процеса</a:t>
            </a:r>
            <a:r>
              <a:rPr lang="ru-RU" i="1" dirty="0"/>
              <a:t> на </a:t>
            </a:r>
            <a:r>
              <a:rPr lang="ru-RU" i="1" dirty="0" err="1"/>
              <a:t>смесване</a:t>
            </a:r>
            <a:r>
              <a:rPr lang="ru-RU" i="1" dirty="0"/>
              <a:t> на химически </a:t>
            </a:r>
            <a:r>
              <a:rPr lang="ru-RU" i="1" dirty="0" err="1"/>
              <a:t>компоненти</a:t>
            </a:r>
            <a:r>
              <a:rPr lang="ru-RU" i="1" dirty="0"/>
              <a:t>. В </a:t>
            </a:r>
            <a:r>
              <a:rPr lang="ru-RU" i="1" dirty="0" err="1"/>
              <a:t>резултат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да се роди </a:t>
            </a:r>
            <a:r>
              <a:rPr lang="ru-RU" i="1" dirty="0" err="1"/>
              <a:t>нещо</a:t>
            </a:r>
            <a:r>
              <a:rPr lang="ru-RU" i="1" dirty="0"/>
              <a:t> ново или </a:t>
            </a:r>
            <a:r>
              <a:rPr lang="ru-RU" i="1" dirty="0" err="1"/>
              <a:t>всичко</a:t>
            </a:r>
            <a:r>
              <a:rPr lang="ru-RU" i="1" dirty="0"/>
              <a:t> да се </a:t>
            </a:r>
            <a:r>
              <a:rPr lang="ru-RU" i="1" dirty="0" err="1"/>
              <a:t>взриви</a:t>
            </a:r>
            <a:r>
              <a:rPr lang="ru-RU" i="1" dirty="0" smtClean="0"/>
              <a:t>.“</a:t>
            </a:r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i="1" dirty="0" smtClean="0"/>
              <a:t>Б. Годфри</a:t>
            </a:r>
            <a:endParaRPr lang="bg-BG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g-BG" sz="3100" b="1" dirty="0"/>
              <a:t/>
            </a:r>
            <a:br>
              <a:rPr lang="bg-BG" sz="3100" b="1" dirty="0"/>
            </a:br>
            <a:r>
              <a:rPr lang="bg-BG" sz="3100" dirty="0" smtClean="0"/>
              <a:t>Вдъхновение за позитивна промяна: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92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bg-BG" dirty="0"/>
              <a:t>Сложността на бизнес реалността и богатото разнообразие от фактори, които трябва да бъдат съобразени извеждат на преден план необходимостта от изучаване на зависимостите като се дава количествена характеристика на проявлението на връзките и зависимостите </a:t>
            </a:r>
            <a:r>
              <a:rPr lang="bg-BG" dirty="0" smtClean="0"/>
              <a:t>между </a:t>
            </a:r>
            <a:r>
              <a:rPr lang="bg-BG" dirty="0"/>
              <a:t>явления и процеси в конкретна пространствена и времева ограниченост.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bg-BG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dirty="0" smtClean="0"/>
              <a:t>Силата </a:t>
            </a:r>
            <a:r>
              <a:rPr lang="bg-BG" dirty="0"/>
              <a:t>на статистическите изследвания и анализи е, че се обхващат и подлагат на анализ ключовите, основните, трайно действащите фактори, които се проявяват в конкретната изследвана среда, при </a:t>
            </a:r>
            <a:r>
              <a:rPr lang="bg-BG" dirty="0" smtClean="0"/>
              <a:t>диференциране на случайните </a:t>
            </a:r>
            <a:r>
              <a:rPr lang="bg-BG" dirty="0"/>
              <a:t>фактори. </a:t>
            </a: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435608"/>
          </a:xfrm>
        </p:spPr>
        <p:txBody>
          <a:bodyPr>
            <a:normAutofit/>
          </a:bodyPr>
          <a:lstStyle/>
          <a:p>
            <a:r>
              <a:rPr lang="bg-BG" sz="2800" dirty="0" smtClean="0"/>
              <a:t>Фактори, определящи необходимостта от интегриране на специализирани статистически и иконометрични инструменти в мениджмънта на съвременната организация: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996702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882</Words>
  <Application>Microsoft Office PowerPoint</Application>
  <PresentationFormat>Широк екран</PresentationFormat>
  <Paragraphs>75</Paragraphs>
  <Slides>16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16</vt:i4>
      </vt:variant>
    </vt:vector>
  </HeadingPairs>
  <TitlesOfParts>
    <vt:vector size="21" baseType="lpstr">
      <vt:lpstr>Arial</vt:lpstr>
      <vt:lpstr>Candara</vt:lpstr>
      <vt:lpstr>Symbol</vt:lpstr>
      <vt:lpstr>Wingdings</vt:lpstr>
      <vt:lpstr>Waveform</vt:lpstr>
      <vt:lpstr>   Когато бизнес средата е сложна и неопределена, мениджърските инструменти трябва да бъдат сложни, но определени (статистически и иконометрични инструменти) – силата на съвременния мениджър   Росен М. Тодоров rm_todorov@abv.bg </vt:lpstr>
      <vt:lpstr>Актуалност на темата</vt:lpstr>
      <vt:lpstr>Актуалност на темата и характеристики на съвременната бизнес среда:  </vt:lpstr>
      <vt:lpstr>Проблеми засягащи мениджмънта: </vt:lpstr>
      <vt:lpstr>Постигане на конкурентноспособност</vt:lpstr>
      <vt:lpstr>Необходимост от инструмент за справяне с вариациите</vt:lpstr>
      <vt:lpstr>Защитавана теза </vt:lpstr>
      <vt:lpstr> Вдъхновение за позитивна промяна: </vt:lpstr>
      <vt:lpstr>Фактори, определящи необходимостта от интегриране на специализирани статистически и иконометрични инструменти в мениджмънта на съвременната организация:</vt:lpstr>
      <vt:lpstr>Приложимост на концепциите в национален контекст</vt:lpstr>
      <vt:lpstr>Международен опит</vt:lpstr>
      <vt:lpstr>Статистически и иконометрични инструменти за изследване на зависимости между явленията от реални емпирични данни от процесите в организацията:</vt:lpstr>
      <vt:lpstr>Основни изводи:</vt:lpstr>
      <vt:lpstr>Основни изводи:</vt:lpstr>
      <vt:lpstr>Основни изводи:</vt:lpstr>
      <vt:lpstr>Финал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УСЪВЪРШЕНСТВАНЕ НА МЕНИДЖМЪНТА И ПОВИШАВАНЕ НА КОНКУРЕНТНОСПОБОСНОСТТА НА ОРГАНИЗАЦИЯТА ПОСРЕДСТВОМ ИНТЕГРИРАНЕ НА КОНЦЕПЦИЯТА „ШЕСТ СИГМА“</dc:title>
  <dc:creator>User</dc:creator>
  <cp:lastModifiedBy>User</cp:lastModifiedBy>
  <cp:revision>49</cp:revision>
  <cp:lastPrinted>2019-03-17T05:40:25Z</cp:lastPrinted>
  <dcterms:created xsi:type="dcterms:W3CDTF">2019-03-13T09:18:54Z</dcterms:created>
  <dcterms:modified xsi:type="dcterms:W3CDTF">2021-04-19T10:05:38Z</dcterms:modified>
</cp:coreProperties>
</file>