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3"/>
  </p:notesMasterIdLst>
  <p:handoutMasterIdLst>
    <p:handoutMasterId r:id="rId14"/>
  </p:handoutMasterIdLst>
  <p:sldIdLst>
    <p:sldId id="260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5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Futura LT Book" pitchFamily="2" charset="0"/>
        <a:ea typeface="굴림" charset="-127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Futura LT Book" pitchFamily="2" charset="0"/>
        <a:ea typeface="굴림" charset="-127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Futura LT Book" pitchFamily="2" charset="0"/>
        <a:ea typeface="굴림" charset="-127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Futura LT Book" pitchFamily="2" charset="0"/>
        <a:ea typeface="굴림" charset="-127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Futura LT Book" pitchFamily="2" charset="0"/>
        <a:ea typeface="굴림" charset="-127"/>
        <a:cs typeface="+mn-cs"/>
      </a:defRPr>
    </a:lvl5pPr>
    <a:lvl6pPr marL="2286000" algn="l" defTabSz="914400" rtl="0" eaLnBrk="1" latinLnBrk="0" hangingPunct="1">
      <a:defRPr sz="3200" kern="1200">
        <a:solidFill>
          <a:srgbClr val="000000"/>
        </a:solidFill>
        <a:latin typeface="Futura LT Book" pitchFamily="2" charset="0"/>
        <a:ea typeface="굴림" charset="-127"/>
        <a:cs typeface="+mn-cs"/>
      </a:defRPr>
    </a:lvl6pPr>
    <a:lvl7pPr marL="2743200" algn="l" defTabSz="914400" rtl="0" eaLnBrk="1" latinLnBrk="0" hangingPunct="1">
      <a:defRPr sz="3200" kern="1200">
        <a:solidFill>
          <a:srgbClr val="000000"/>
        </a:solidFill>
        <a:latin typeface="Futura LT Book" pitchFamily="2" charset="0"/>
        <a:ea typeface="굴림" charset="-127"/>
        <a:cs typeface="+mn-cs"/>
      </a:defRPr>
    </a:lvl7pPr>
    <a:lvl8pPr marL="3200400" algn="l" defTabSz="914400" rtl="0" eaLnBrk="1" latinLnBrk="0" hangingPunct="1">
      <a:defRPr sz="3200" kern="1200">
        <a:solidFill>
          <a:srgbClr val="000000"/>
        </a:solidFill>
        <a:latin typeface="Futura LT Book" pitchFamily="2" charset="0"/>
        <a:ea typeface="굴림" charset="-127"/>
        <a:cs typeface="+mn-cs"/>
      </a:defRPr>
    </a:lvl8pPr>
    <a:lvl9pPr marL="3657600" algn="l" defTabSz="914400" rtl="0" eaLnBrk="1" latinLnBrk="0" hangingPunct="1">
      <a:defRPr sz="3200" kern="1200">
        <a:solidFill>
          <a:srgbClr val="000000"/>
        </a:solidFill>
        <a:latin typeface="Futura LT Book" pitchFamily="2" charset="0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482B"/>
    <a:srgbClr val="C75806"/>
    <a:srgbClr val="000000"/>
    <a:srgbClr val="00499F"/>
    <a:srgbClr val="0CC1E0"/>
    <a:srgbClr val="1C1C1C"/>
    <a:srgbClr val="C61701"/>
    <a:srgbClr val="6B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5" autoAdjust="0"/>
    <p:restoredTop sz="94648" autoAdjust="0"/>
  </p:normalViewPr>
  <p:slideViewPr>
    <p:cSldViewPr>
      <p:cViewPr varScale="1">
        <p:scale>
          <a:sx n="65" d="100"/>
          <a:sy n="65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6430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AAAD02F-F54B-41EC-BB9E-CE8CDBA9E5F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211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40200" y="906463"/>
            <a:ext cx="4679950" cy="137001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40200" y="5013325"/>
            <a:ext cx="4679950" cy="6477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>
                <a:latin typeface="Futura LT Book" pitchFamily="2" charset="0"/>
                <a:ea typeface="굴림" charset="-127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971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260350"/>
            <a:ext cx="2051050" cy="6264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003925" cy="6264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423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6F48D-B243-41C5-BC28-267A5A5588E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476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98566-B040-467E-9655-41D299E4B6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44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31F47-5569-41F4-A5AD-D795BC20DBD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289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08175" y="1600200"/>
            <a:ext cx="33131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73688" y="1600200"/>
            <a:ext cx="33131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39839-492F-4547-91C3-EBE9D47FC9E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08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2306B-FA1F-455E-88F0-78318E42F96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783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AC49B-9F47-45A7-B3EC-CEE4D873D5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742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5B056-27D3-453C-AE6A-9C0A231F879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354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67FCF-7646-443C-A0EE-BB59083D030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1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867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B2CEC-2506-44E6-810F-4F21FEADFD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192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24AE1-1838-4E44-AFD2-7E7D128BC62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982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274638"/>
            <a:ext cx="169386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8175" y="274638"/>
            <a:ext cx="49323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A256B-C7BE-4EB5-B72C-28E045CB0FF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32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67722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3" y="1844675"/>
            <a:ext cx="4027487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27488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83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40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94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067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55099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0238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260350"/>
            <a:ext cx="7056438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844675"/>
            <a:ext cx="8207375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Futura LT Book" pitchFamily="2" charset="0"/>
          <a:ea typeface="굴림" charset="-127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Futura LT Book" pitchFamily="2" charset="0"/>
          <a:ea typeface="굴림" charset="-127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Futura LT Book" pitchFamily="2" charset="0"/>
          <a:ea typeface="굴림" charset="-127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Futura LT Book" pitchFamily="2" charset="0"/>
          <a:ea typeface="굴림" charset="-127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Futura LT Book" pitchFamily="2" charset="0"/>
          <a:ea typeface="굴림" charset="-127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Futura LT Book" pitchFamily="2" charset="0"/>
          <a:ea typeface="굴림" charset="-127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Futura LT Book" pitchFamily="2" charset="0"/>
          <a:ea typeface="굴림" charset="-127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Futura LT Book" pitchFamily="2" charset="0"/>
          <a:ea typeface="굴림" charset="-127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274638"/>
            <a:ext cx="67675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600200"/>
            <a:ext cx="67786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90DC4731-FD56-4E97-BB7E-65085DED61D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6B6B6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6B6B6B"/>
          </a:solidFill>
          <a:latin typeface="Futura LT Book" pitchFamily="2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6B6B6B"/>
          </a:solidFill>
          <a:latin typeface="Futura LT Book" pitchFamily="2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6B6B6B"/>
          </a:solidFill>
          <a:latin typeface="Futura LT Book" pitchFamily="2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6B6B6B"/>
          </a:solidFill>
          <a:latin typeface="Futura LT Book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6B6B6B"/>
          </a:solidFill>
          <a:latin typeface="Futura LT Book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6B6B6B"/>
          </a:solidFill>
          <a:latin typeface="Futura LT Book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6B6B6B"/>
          </a:solidFill>
          <a:latin typeface="Futura LT Book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6B6B6B"/>
          </a:solidFill>
          <a:latin typeface="Futura LT Book" pitchFamily="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6B6B6B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6B6B6B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6B6B6B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6B6B6B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B6B6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B6B6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B6B6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B6B6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B6B6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udit preview: The EU's anti-money laundering policy in the banking s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2" r="4000"/>
          <a:stretch/>
        </p:blipFill>
        <p:spPr bwMode="auto">
          <a:xfrm>
            <a:off x="0" y="12852"/>
            <a:ext cx="91431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0D9147-49C0-6A4B-9222-A40E04CA3632}"/>
              </a:ext>
            </a:extLst>
          </p:cNvPr>
          <p:cNvSpPr txBox="1"/>
          <p:nvPr/>
        </p:nvSpPr>
        <p:spPr>
          <a:xfrm>
            <a:off x="35496" y="3789040"/>
            <a:ext cx="7344816" cy="2953078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DDF9F4"/>
            </a:solidFill>
            <a:prstDash val="solid"/>
            <a:miter lim="800000"/>
          </a:ln>
          <a:effectLst/>
        </p:spPr>
        <p:txBody>
          <a:bodyPr wrap="square" rtlCol="0" anchor="b">
            <a:spAutoFit/>
          </a:bodyPr>
          <a:lstStyle/>
          <a:p>
            <a:pPr algn="ctr" fontAlgn="auto">
              <a:lnSpc>
                <a:spcPts val="7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3600" b="1" kern="0" dirty="0">
                <a:solidFill>
                  <a:schemeClr val="tx1"/>
                </a:solidFill>
                <a:latin typeface="Arima Madurai Black" pitchFamily="2" charset="77"/>
                <a:ea typeface="Roboto" panose="02000000000000000000" pitchFamily="2" charset="0"/>
                <a:cs typeface="Arima Madurai Black" pitchFamily="2" charset="77"/>
              </a:rPr>
              <a:t>Мерки срещу изпирането на пари, </a:t>
            </a:r>
            <a:r>
              <a:rPr lang="bg-BG" sz="3600" b="1" kern="0" dirty="0" smtClean="0">
                <a:solidFill>
                  <a:schemeClr val="tx1"/>
                </a:solidFill>
                <a:latin typeface="Arima Madurai Black" pitchFamily="2" charset="77"/>
                <a:ea typeface="Roboto" panose="02000000000000000000" pitchFamily="2" charset="0"/>
                <a:cs typeface="Arima Madurai Black" pitchFamily="2" charset="77"/>
              </a:rPr>
              <a:t>прилагани </a:t>
            </a:r>
            <a:r>
              <a:rPr lang="bg-BG" sz="3600" b="1" kern="0" dirty="0">
                <a:solidFill>
                  <a:schemeClr val="tx1"/>
                </a:solidFill>
                <a:latin typeface="Arima Madurai Black" pitchFamily="2" charset="77"/>
                <a:ea typeface="Roboto" panose="02000000000000000000" pitchFamily="2" charset="0"/>
                <a:cs typeface="Arima Madurai Black" pitchFamily="2" charset="77"/>
              </a:rPr>
              <a:t>от банките в </a:t>
            </a:r>
            <a:r>
              <a:rPr lang="bg-BG" sz="3600" b="1" kern="0" dirty="0" smtClean="0">
                <a:solidFill>
                  <a:schemeClr val="tx1"/>
                </a:solidFill>
                <a:latin typeface="Arima Madurai Black" pitchFamily="2" charset="77"/>
                <a:ea typeface="Roboto" panose="02000000000000000000" pitchFamily="2" charset="0"/>
                <a:cs typeface="Arima Madurai Black" pitchFamily="2" charset="77"/>
              </a:rPr>
              <a:t>България</a:t>
            </a:r>
            <a:endParaRPr lang="en-US" sz="3600" b="1" kern="0" dirty="0">
              <a:solidFill>
                <a:schemeClr val="tx1"/>
              </a:solidFill>
              <a:latin typeface="Arima Madurai Black" pitchFamily="2" charset="77"/>
              <a:ea typeface="Roboto" panose="02000000000000000000" pitchFamily="2" charset="0"/>
              <a:cs typeface="Arima Madurai Black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7435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2348880"/>
            <a:ext cx="6840537" cy="1439862"/>
          </a:xfrm>
        </p:spPr>
        <p:txBody>
          <a:bodyPr/>
          <a:lstStyle/>
          <a:p>
            <a:r>
              <a:rPr lang="bg-BG" sz="5400" b="1" dirty="0" smtClean="0"/>
              <a:t>Заключение</a:t>
            </a:r>
            <a:endParaRPr lang="uk-UA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908720"/>
            <a:ext cx="6778625" cy="4537075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bg-BG" altLang="ko-KR" sz="2400" dirty="0" smtClean="0">
                <a:latin typeface="+mj-lt"/>
                <a:ea typeface="굴림" charset="-127"/>
              </a:rPr>
              <a:t>Познаването на клиентите спомага за:</a:t>
            </a:r>
            <a:endParaRPr lang="en-US" altLang="ko-KR" sz="2400" dirty="0">
              <a:latin typeface="+mj-lt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dirty="0" smtClean="0">
              <a:latin typeface="+mj-lt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dirty="0">
              <a:latin typeface="+mj-lt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bg-BG" altLang="ko-KR" dirty="0" smtClean="0">
                <a:latin typeface="+mj-lt"/>
                <a:ea typeface="굴림" charset="-127"/>
              </a:rPr>
              <a:t>Запазване на сигурността и интегритета на банката</a:t>
            </a:r>
            <a:endParaRPr lang="en-US" altLang="ko-KR" dirty="0">
              <a:latin typeface="+mj-lt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bg-BG" dirty="0" smtClean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bg-BG" dirty="0" smtClean="0">
                <a:latin typeface="+mj-lt"/>
              </a:rPr>
              <a:t>Предотвратяване на дейности, свързани с изпиране на пари</a:t>
            </a:r>
          </a:p>
          <a:p>
            <a:pPr>
              <a:lnSpc>
                <a:spcPct val="80000"/>
              </a:lnSpc>
            </a:pPr>
            <a:endParaRPr lang="bg-BG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bg-BG" dirty="0" smtClean="0">
                <a:latin typeface="+mj-lt"/>
              </a:rPr>
              <a:t>Развитието на деловите взаимотношения с клиентите</a:t>
            </a:r>
            <a:endParaRPr lang="en-US" dirty="0">
              <a:latin typeface="+mj-lt"/>
            </a:endParaRPr>
          </a:p>
        </p:txBody>
      </p:sp>
      <p:pic>
        <p:nvPicPr>
          <p:cNvPr id="3074" name="Picture 2" descr="Identity, know your client, kyc icon - Download on Iconfi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933056"/>
            <a:ext cx="2736304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Политики по приемането на клиенти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dirty="0" smtClean="0"/>
              <a:t>Банките не поддържат делови взаимотношения и не извършват сделки с:</a:t>
            </a:r>
          </a:p>
          <a:p>
            <a:pPr marL="0" indent="0">
              <a:buNone/>
            </a:pPr>
            <a:endParaRPr lang="bg-BG" dirty="0" smtClean="0"/>
          </a:p>
          <a:p>
            <a:r>
              <a:rPr lang="bg-BG" dirty="0" smtClean="0"/>
              <a:t>Лица за които се знае, че са свързани с </a:t>
            </a:r>
            <a:r>
              <a:rPr lang="bg-BG" b="1" dirty="0" smtClean="0"/>
              <a:t>престъпни дейности</a:t>
            </a:r>
            <a:r>
              <a:rPr lang="bg-BG" dirty="0" smtClean="0"/>
              <a:t>;</a:t>
            </a:r>
          </a:p>
          <a:p>
            <a:r>
              <a:rPr lang="bg-BG" dirty="0" smtClean="0"/>
              <a:t>Лица, включени в </a:t>
            </a:r>
            <a:r>
              <a:rPr lang="bg-BG" b="1" dirty="0" smtClean="0"/>
              <a:t>санкционни списъци </a:t>
            </a:r>
            <a:r>
              <a:rPr lang="bg-BG" dirty="0" smtClean="0"/>
              <a:t>или работещи с държави, обект на санкции;</a:t>
            </a:r>
          </a:p>
          <a:p>
            <a:r>
              <a:rPr lang="bg-BG" dirty="0" smtClean="0"/>
              <a:t>Лица, активни в </a:t>
            </a:r>
            <a:r>
              <a:rPr lang="bg-BG" b="1" dirty="0" smtClean="0"/>
              <a:t>оръжейната индустрия</a:t>
            </a:r>
            <a:r>
              <a:rPr lang="bg-BG" dirty="0" smtClean="0"/>
              <a:t>;</a:t>
            </a:r>
          </a:p>
          <a:p>
            <a:r>
              <a:rPr lang="bg-BG" dirty="0" smtClean="0"/>
              <a:t>Лица, чиято дейност е свързана с </a:t>
            </a:r>
            <a:r>
              <a:rPr lang="bg-BG" b="1" dirty="0" smtClean="0"/>
              <a:t>търговия на криптовалути</a:t>
            </a:r>
            <a:r>
              <a:rPr lang="bg-BG" dirty="0" smtClean="0"/>
              <a:t>;</a:t>
            </a:r>
          </a:p>
          <a:p>
            <a:r>
              <a:rPr lang="bg-BG" dirty="0" smtClean="0"/>
              <a:t>Лица, чиято дейност е свързана с </a:t>
            </a:r>
            <a:r>
              <a:rPr lang="bg-BG" b="1" dirty="0" smtClean="0"/>
              <a:t>атомна енергия</a:t>
            </a:r>
            <a:r>
              <a:rPr lang="bg-BG" dirty="0" smtClean="0"/>
              <a:t>, с изключение на държавните такива;</a:t>
            </a:r>
          </a:p>
          <a:p>
            <a:r>
              <a:rPr lang="bg-BG" dirty="0" smtClean="0"/>
              <a:t>и др.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83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Механизъм на изпирането на пари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dirty="0" smtClean="0"/>
              <a:t>Изпирането на пари, според „ЗМИП“, представлява:</a:t>
            </a:r>
          </a:p>
          <a:p>
            <a:pPr marL="0" indent="0">
              <a:buNone/>
            </a:pPr>
            <a:endParaRPr lang="bg-BG" dirty="0"/>
          </a:p>
          <a:p>
            <a:r>
              <a:rPr lang="bg-BG" dirty="0" smtClean="0"/>
              <a:t>Преобразуване или прехвърляне на имущество, придобито от престъпление;</a:t>
            </a:r>
          </a:p>
          <a:p>
            <a:endParaRPr lang="bg-BG" dirty="0" smtClean="0"/>
          </a:p>
          <a:p>
            <a:r>
              <a:rPr lang="bg-BG" dirty="0" smtClean="0"/>
              <a:t>Владеене и използване на имущество, със знание, че е придобито от престъпление;</a:t>
            </a:r>
          </a:p>
          <a:p>
            <a:endParaRPr lang="bg-BG" dirty="0"/>
          </a:p>
          <a:p>
            <a:r>
              <a:rPr lang="bg-BG" dirty="0" smtClean="0"/>
              <a:t>Участие или опит за такова в подобни действия, сдружаване за извършването, консултиране и даване на съвети и опит за прикриване;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64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Мерки за проверка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dirty="0" smtClean="0"/>
              <a:t>Прилагат се при:</a:t>
            </a:r>
          </a:p>
          <a:p>
            <a:pPr marL="0" indent="0">
              <a:buNone/>
            </a:pPr>
            <a:endParaRPr lang="bg-BG" dirty="0"/>
          </a:p>
          <a:p>
            <a:r>
              <a:rPr lang="bg-BG" dirty="0" smtClean="0"/>
              <a:t>Установяване на отношения с клиент;</a:t>
            </a:r>
          </a:p>
          <a:p>
            <a:endParaRPr lang="bg-BG" dirty="0"/>
          </a:p>
          <a:p>
            <a:r>
              <a:rPr lang="bg-BG" dirty="0" smtClean="0"/>
              <a:t>Извършване на операция в брой над определен размер;</a:t>
            </a:r>
          </a:p>
          <a:p>
            <a:endParaRPr lang="bg-BG" dirty="0"/>
          </a:p>
          <a:p>
            <a:r>
              <a:rPr lang="bg-BG" dirty="0" smtClean="0"/>
              <a:t>Съмнение за точността на данните;</a:t>
            </a:r>
          </a:p>
          <a:p>
            <a:endParaRPr lang="bg-BG" dirty="0"/>
          </a:p>
          <a:p>
            <a:r>
              <a:rPr lang="bg-BG" dirty="0" smtClean="0"/>
              <a:t>Наличие на индикации за изпиране на пари;</a:t>
            </a:r>
            <a:endParaRPr lang="bg-BG" dirty="0"/>
          </a:p>
          <a:p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331367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Елементи на проверката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dirty="0" smtClean="0"/>
              <a:t>Проверката включва:</a:t>
            </a:r>
          </a:p>
          <a:p>
            <a:pPr marL="0" indent="0">
              <a:buNone/>
            </a:pPr>
            <a:endParaRPr lang="bg-BG" dirty="0"/>
          </a:p>
          <a:p>
            <a:r>
              <a:rPr lang="bg-BG" dirty="0" smtClean="0"/>
              <a:t>Информация за структурата на собственост;</a:t>
            </a:r>
          </a:p>
          <a:p>
            <a:r>
              <a:rPr lang="bg-BG" dirty="0" smtClean="0"/>
              <a:t>Държава на клиента;</a:t>
            </a:r>
          </a:p>
          <a:p>
            <a:r>
              <a:rPr lang="bg-BG" dirty="0" smtClean="0"/>
              <a:t>Цел за откриване на сметка;</a:t>
            </a:r>
          </a:p>
          <a:p>
            <a:r>
              <a:rPr lang="bg-BG" dirty="0" smtClean="0"/>
              <a:t>Очаквани операции;</a:t>
            </a:r>
          </a:p>
          <a:p>
            <a:r>
              <a:rPr lang="bg-BG" dirty="0" smtClean="0"/>
              <a:t>Произход на очакваните средства;</a:t>
            </a:r>
          </a:p>
          <a:p>
            <a:r>
              <a:rPr lang="bg-BG" dirty="0" smtClean="0"/>
              <a:t>Описание на професионалната дейност</a:t>
            </a:r>
          </a:p>
          <a:p>
            <a:r>
              <a:rPr lang="bg-BG" dirty="0" smtClean="0"/>
              <a:t>и др.</a:t>
            </a:r>
          </a:p>
          <a:p>
            <a:endParaRPr lang="bg-BG" dirty="0"/>
          </a:p>
          <a:p>
            <a:pPr marL="0" indent="0">
              <a:buNone/>
            </a:pPr>
            <a:r>
              <a:rPr lang="bg-BG" dirty="0" smtClean="0"/>
              <a:t>Текущо наблюдение</a:t>
            </a:r>
            <a:endParaRPr lang="en-US" dirty="0"/>
          </a:p>
        </p:txBody>
      </p:sp>
      <p:pic>
        <p:nvPicPr>
          <p:cNvPr id="4098" name="Picture 2" descr="Academy Scout |Academic Credential Verific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431" y="4941168"/>
            <a:ext cx="3655794" cy="181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1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Съмнителни операции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175" y="1600200"/>
            <a:ext cx="6778625" cy="4349079"/>
          </a:xfrm>
        </p:spPr>
        <p:txBody>
          <a:bodyPr/>
          <a:lstStyle/>
          <a:p>
            <a:pPr marL="0" indent="0">
              <a:buNone/>
            </a:pPr>
            <a:r>
              <a:rPr lang="bg-BG" dirty="0" smtClean="0"/>
              <a:t>Това са всички операции, за които има съмнение, че са свързани с престъпна дейност.</a:t>
            </a:r>
          </a:p>
          <a:p>
            <a:pPr marL="0" indent="0">
              <a:buNone/>
            </a:pPr>
            <a:r>
              <a:rPr lang="bg-BG" dirty="0" smtClean="0"/>
              <a:t>Прави се преценка за:</a:t>
            </a:r>
          </a:p>
          <a:p>
            <a:pPr marL="0" indent="0">
              <a:buNone/>
            </a:pPr>
            <a:endParaRPr lang="bg-BG" dirty="0" smtClean="0"/>
          </a:p>
          <a:p>
            <a:r>
              <a:rPr lang="bg-BG" dirty="0" smtClean="0"/>
              <a:t>Операцията</a:t>
            </a:r>
          </a:p>
          <a:p>
            <a:pPr>
              <a:buFontTx/>
              <a:buChar char="-"/>
            </a:pPr>
            <a:r>
              <a:rPr lang="bg-BG" sz="1800" dirty="0" smtClean="0"/>
              <a:t>Размер</a:t>
            </a:r>
          </a:p>
          <a:p>
            <a:pPr>
              <a:buFontTx/>
              <a:buChar char="-"/>
            </a:pPr>
            <a:r>
              <a:rPr lang="bg-BG" sz="1800" dirty="0" smtClean="0"/>
              <a:t>Честота</a:t>
            </a:r>
          </a:p>
          <a:p>
            <a:pPr>
              <a:buFontTx/>
              <a:buChar char="-"/>
            </a:pPr>
            <a:r>
              <a:rPr lang="bg-BG" sz="1800" dirty="0" smtClean="0"/>
              <a:t>Сложност</a:t>
            </a:r>
          </a:p>
          <a:p>
            <a:pPr>
              <a:buFontTx/>
              <a:buChar char="-"/>
            </a:pPr>
            <a:endParaRPr lang="bg-BG" sz="1800" dirty="0" smtClean="0"/>
          </a:p>
          <a:p>
            <a:r>
              <a:rPr lang="bg-BG" dirty="0" smtClean="0"/>
              <a:t>Лицата</a:t>
            </a:r>
          </a:p>
          <a:p>
            <a:pPr>
              <a:buFontTx/>
              <a:buChar char="-"/>
            </a:pPr>
            <a:r>
              <a:rPr lang="bg-BG" sz="1800" dirty="0" smtClean="0"/>
              <a:t>Професия</a:t>
            </a:r>
          </a:p>
          <a:p>
            <a:pPr>
              <a:buFontTx/>
              <a:buChar char="-"/>
            </a:pPr>
            <a:r>
              <a:rPr lang="bg-BG" sz="1800" dirty="0" smtClean="0"/>
              <a:t>Репотация</a:t>
            </a:r>
          </a:p>
          <a:p>
            <a:pPr>
              <a:buFontTx/>
              <a:buChar char="-"/>
            </a:pPr>
            <a:r>
              <a:rPr lang="bg-BG" sz="1800" dirty="0" smtClean="0"/>
              <a:t>Минало </a:t>
            </a:r>
          </a:p>
        </p:txBody>
      </p:sp>
      <p:pic>
        <p:nvPicPr>
          <p:cNvPr id="7170" name="Picture 2" descr="Suspicious Transaction Reports | Hong Kong Lawy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33056"/>
            <a:ext cx="4828586" cy="257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44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287"/>
            <a:ext cx="7285881" cy="2797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41194"/>
            <a:ext cx="5472608" cy="399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04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Софтуерни продукти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dirty="0" smtClean="0"/>
              <a:t>Ще обърна внимание на 2 основни приложения:</a:t>
            </a:r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endParaRPr lang="bg-BG" dirty="0" smtClean="0"/>
          </a:p>
          <a:p>
            <a:r>
              <a:rPr lang="bg-BG" dirty="0" smtClean="0"/>
              <a:t>Идентифициране на потенциални действия, свързани с изпирането на пари. </a:t>
            </a:r>
          </a:p>
          <a:p>
            <a:pPr>
              <a:buFontTx/>
              <a:buChar char="-"/>
            </a:pPr>
            <a:r>
              <a:rPr lang="bg-BG" dirty="0" smtClean="0"/>
              <a:t>Скорира случаите и ги оценява;</a:t>
            </a:r>
          </a:p>
          <a:p>
            <a:pPr>
              <a:buFontTx/>
              <a:buChar char="-"/>
            </a:pPr>
            <a:r>
              <a:rPr lang="bg-BG" dirty="0" smtClean="0"/>
              <a:t>Съмнителните се отделят за ръчна проверка;</a:t>
            </a:r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endParaRPr lang="bg-BG" dirty="0"/>
          </a:p>
          <a:p>
            <a:r>
              <a:rPr lang="bg-BG" dirty="0" smtClean="0"/>
              <a:t>Засича плащания към лица, които са обект на санкции.</a:t>
            </a:r>
          </a:p>
          <a:p>
            <a:pPr marL="0" indent="0">
              <a:buNone/>
            </a:pPr>
            <a:r>
              <a:rPr lang="bg-BG" dirty="0" smtClean="0"/>
              <a:t>- Спира ги в реално време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97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Futura LT Book"/>
        <a:ea typeface="굴림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Futura LT Book" pitchFamily="2" charset="0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Futura LT Book" pitchFamily="2" charset="0"/>
            <a:ea typeface="굴림" charset="-127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Futura LT Boo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Futura LT Book" pitchFamily="2" charset="0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Futura LT Book" pitchFamily="2" charset="0"/>
            <a:ea typeface="굴림" charset="-127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107</TotalTime>
  <Words>342</Words>
  <Application>Microsoft Office PowerPoint</Application>
  <PresentationFormat>On-screen Show (4:3)</PresentationFormat>
  <Paragraphs>73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template</vt:lpstr>
      <vt:lpstr>Custom Design</vt:lpstr>
      <vt:lpstr>PowerPoint Presentation</vt:lpstr>
      <vt:lpstr>PowerPoint Presentation</vt:lpstr>
      <vt:lpstr>Политики по приемането на клиенти</vt:lpstr>
      <vt:lpstr>Механизъм на изпирането на пари</vt:lpstr>
      <vt:lpstr>Мерки за проверка</vt:lpstr>
      <vt:lpstr>Елементи на проверката</vt:lpstr>
      <vt:lpstr>Съмнителни операции</vt:lpstr>
      <vt:lpstr>PowerPoint Presentation</vt:lpstr>
      <vt:lpstr>Софтуерни продукти</vt:lpstr>
      <vt:lpstr>Заключение</vt:lpstr>
    </vt:vector>
  </TitlesOfParts>
  <Company>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Kristiyan Iliev</dc:creator>
  <cp:lastModifiedBy>Windows User</cp:lastModifiedBy>
  <cp:revision>13</cp:revision>
  <dcterms:created xsi:type="dcterms:W3CDTF">2014-03-31T07:40:41Z</dcterms:created>
  <dcterms:modified xsi:type="dcterms:W3CDTF">2021-04-22T15:56:12Z</dcterms:modified>
</cp:coreProperties>
</file>