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0102-4B44-4A69-B9AB-26168DCC8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73A82-6AB7-4E42-9BFA-56C5EDDEB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0691-673E-4AB6-94C8-57D366BF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2E359-330F-4318-B37A-CD63014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C1F71-41E6-4F03-9EA9-E73B57E6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000240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89CE-E7A4-4C64-87CE-95D5920D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8C3BA-70E0-400A-8665-6A7E13457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09AB-3829-4DBF-A5D8-9FC2F631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7728A-1200-41DA-BA92-0856AF1B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C10A1-9DAF-41C4-9F17-46871068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89895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524BF-C481-4BD6-A53A-ACBE295EA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233E8-6159-4BE4-812C-C7F517927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1BFF7-319E-4E5E-BD14-A9712661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94611-69C7-4F63-91D3-92C0194B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869AC-C418-45BA-9C81-3D297FD6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151191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DBC6-5ED7-42C0-AF12-DE9B561D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897F-92CF-40DC-800A-DCC58749E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8F6BF-A74E-4477-AA64-3CE06844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75F98-0B0C-4A83-888A-66130604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3B27-652A-49D6-AD61-D84EE459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48676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EE22-380A-4AE4-B915-D54292BF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14B03-FE29-4081-9F23-82ABA4FFB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4751-F628-49AF-B869-690C1B07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75DC7-D74C-4D57-98A9-94052574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E3293-EEFC-4732-BA57-8A3340DD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81896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3576-DCD2-429F-8E30-8E8FC466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78A49-E1F0-45C8-9882-373FA7B5C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3F541-C735-4431-9FCD-A465D4501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F9F90-4F6C-49CD-B167-E7EFED881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A496E-39C9-4461-B674-6797AA8A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9A9F5-466B-4866-BEF8-3AE0FE26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535123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F905-66D4-4288-AF1D-80E6114B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D4C48-11DB-4968-88EC-546011AF2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F4FEA-1BFA-46EC-A475-C82D402B6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89E59-49C2-4047-825B-7B3E3DAB8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6BE34-77E8-446B-AC46-624C509DA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3F3B0-44DF-4CE8-8205-CB43FB5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374A73-43C4-48F9-9AA4-8342AEEF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FF027-0828-44E6-AE2E-42E1ABE3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123084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64A6-BC11-4CD7-B894-33C1200F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B40D1-38CC-4B92-A04B-E9CC725B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E0DBB-24BB-4667-9C81-51C8A2A4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7C1B6-7DB3-474C-929A-D51C5DBB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48899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09645-3290-499F-8169-CCBF46BA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3AEE5-FAFC-49C1-9F94-6E6DD1D6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5576A-3E2C-4E80-BA03-DECC0111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94062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EB7B-4169-49D8-A2BF-119D7F00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B016-E8FE-42EC-A635-86861116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AA7C3-F8F6-4F5B-9631-8F80C145D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0B527-DCD5-487B-8466-5EEC601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51D88-2416-4719-B7B1-4AF6269F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716E7-D204-4059-B6E9-820BBAB2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2997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6DC8-309B-4EAC-908B-660DBB04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86CAF-452C-480A-9F5F-91D6D84A1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D0DAD-E594-4C8E-8891-553CE5CF1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F55A2-FD61-4591-AD98-595B982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55856-8287-40BB-87EB-8EDF52AE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EF57D-184A-4E46-973C-8DBB98D3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46815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32A53-311A-4C68-9C01-3673AF30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A7378-70A1-4880-BF63-1850F659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DEF7B-A5B4-4A13-A3FA-D51019A02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BE05-2F41-4CD3-A38C-3E59983958F4}" type="datetimeFigureOut">
              <a:rPr lang="bg-BG" smtClean="0"/>
              <a:t>18.4.2021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70F84-61B0-452B-AF30-A83829345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3DBD2-1D19-4188-A24F-F0E0C0E56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2390D-5851-46B4-9C07-B9527AE841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485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8EDC6-F17A-4E11-97E8-8DE71AE0B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3617" y="791460"/>
            <a:ext cx="6523348" cy="3490974"/>
          </a:xfrm>
        </p:spPr>
        <p:txBody>
          <a:bodyPr anchor="b">
            <a:noAutofit/>
          </a:bodyPr>
          <a:lstStyle/>
          <a:p>
            <a:r>
              <a:rPr lang="ru-RU" sz="3600" dirty="0" err="1"/>
              <a:t>Икономически</a:t>
            </a:r>
            <a:r>
              <a:rPr lang="ru-RU" sz="3600" dirty="0"/>
              <a:t> </a:t>
            </a:r>
            <a:r>
              <a:rPr lang="ru-RU" sz="3600" dirty="0" err="1"/>
              <a:t>предизвикателства</a:t>
            </a:r>
            <a:r>
              <a:rPr lang="ru-RU" sz="3600" dirty="0"/>
              <a:t> пред </a:t>
            </a:r>
            <a:r>
              <a:rPr lang="ru-RU" sz="3600" dirty="0" err="1"/>
              <a:t>България</a:t>
            </a:r>
            <a:r>
              <a:rPr lang="ru-RU" sz="3600" dirty="0"/>
              <a:t> (2021-2023г.) - </a:t>
            </a:r>
            <a:r>
              <a:rPr lang="ru-RU" sz="3600" dirty="0" err="1"/>
              <a:t>Епидемията</a:t>
            </a:r>
            <a:r>
              <a:rPr lang="ru-RU" sz="3600" dirty="0"/>
              <a:t>, </a:t>
            </a:r>
            <a:r>
              <a:rPr lang="ru-RU" sz="3600" dirty="0" err="1"/>
              <a:t>пътят</a:t>
            </a:r>
            <a:r>
              <a:rPr lang="ru-RU" sz="3600" dirty="0"/>
              <a:t> </a:t>
            </a:r>
            <a:r>
              <a:rPr lang="ru-RU" sz="3600" dirty="0" err="1"/>
              <a:t>към</a:t>
            </a:r>
            <a:r>
              <a:rPr lang="ru-RU" sz="3600" dirty="0"/>
              <a:t> </a:t>
            </a:r>
            <a:r>
              <a:rPr lang="ru-RU" sz="3600" dirty="0" err="1"/>
              <a:t>еврозоната</a:t>
            </a:r>
            <a:r>
              <a:rPr lang="ru-RU" sz="3600" dirty="0"/>
              <a:t> и </a:t>
            </a:r>
            <a:r>
              <a:rPr lang="ru-RU" sz="3600" dirty="0" err="1"/>
              <a:t>стремежа</a:t>
            </a:r>
            <a:r>
              <a:rPr lang="ru-RU" sz="3600" dirty="0"/>
              <a:t> за устойчиво развитие</a:t>
            </a:r>
            <a:endParaRPr lang="bg-BG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71EC4-1ECB-46ED-BEB9-5828079F0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92" y="4855896"/>
            <a:ext cx="5221185" cy="862010"/>
          </a:xfrm>
        </p:spPr>
        <p:txBody>
          <a:bodyPr anchor="t">
            <a:normAutofit/>
          </a:bodyPr>
          <a:lstStyle/>
          <a:p>
            <a:r>
              <a:rPr lang="bg-BG" dirty="0"/>
              <a:t>Разработено от: </a:t>
            </a:r>
            <a:r>
              <a:rPr lang="ru-RU" dirty="0"/>
              <a:t>Теодор </a:t>
            </a:r>
            <a:r>
              <a:rPr lang="ru-RU" dirty="0" err="1"/>
              <a:t>Йончев</a:t>
            </a:r>
            <a:r>
              <a:rPr lang="ru-RU" dirty="0"/>
              <a:t>, 3-ти курс, </a:t>
            </a:r>
            <a:r>
              <a:rPr lang="ru-RU" dirty="0" err="1"/>
              <a:t>фак.н</a:t>
            </a:r>
            <a:r>
              <a:rPr lang="ru-RU" dirty="0"/>
              <a:t>.: 180901002, спец.: БИПИ</a:t>
            </a:r>
            <a:endParaRPr lang="bg-BG" dirty="0"/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standing next to a large red umbrella&#10;&#10;Description automatically generated with low confidence">
            <a:extLst>
              <a:ext uri="{FF2B5EF4-FFF2-40B4-BE49-F238E27FC236}">
                <a16:creationId xmlns:a16="http://schemas.microsoft.com/office/drawing/2014/main" id="{29268873-0237-4EBD-9F44-4A5942179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r="-3" b="7689"/>
          <a:stretch/>
        </p:blipFill>
        <p:spPr>
          <a:xfrm>
            <a:off x="6651243" y="2192618"/>
            <a:ext cx="4939504" cy="2089816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08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CD413-108F-4743-9C25-DE8DEC21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5" y="611408"/>
            <a:ext cx="5393361" cy="1325563"/>
          </a:xfrm>
        </p:spPr>
        <p:txBody>
          <a:bodyPr>
            <a:normAutofit/>
          </a:bodyPr>
          <a:lstStyle/>
          <a:p>
            <a:r>
              <a:rPr lang="bg-BG" dirty="0"/>
              <a:t>Заедно сме по силни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A3AB5-41F6-4916-83AF-41876A76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39" y="2445831"/>
            <a:ext cx="5393361" cy="3072253"/>
          </a:xfrm>
        </p:spPr>
        <p:txBody>
          <a:bodyPr>
            <a:normAutofit/>
          </a:bodyPr>
          <a:lstStyle/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Една такава форсмажорна ситуация като тази с „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Covid-19</a:t>
            </a: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ни поставя  пред сериозни икономически и социални предизвикателства както на локално така и на световно ниво. </a:t>
            </a:r>
          </a:p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Към момента единственият начин за справяне със световната пандемия е ваксинацията.</a:t>
            </a:r>
          </a:p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Социалната изолация оказва силно влияние и на психическото състояние на обществото.</a:t>
            </a:r>
            <a:endParaRPr lang="bg-BG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bg-BG" sz="24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D59697C6-42A8-4E42-AF81-895EC332B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6064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3B736-A3B2-481F-A565-DBDDCA98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bg-B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Благодаря за вниманието!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38435C-F9D9-499D-8078-806F07E62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99" y="3072334"/>
            <a:ext cx="6114401" cy="42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8972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2A02D-87F6-4483-BC57-D11E6616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bg-BG" dirty="0"/>
              <a:t>Пандемията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1D47A-2349-4EE7-9F22-75331D06B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10" y="2887942"/>
            <a:ext cx="3816096" cy="2277947"/>
          </a:xfrm>
        </p:spPr>
        <p:txBody>
          <a:bodyPr>
            <a:normAutofit/>
          </a:bodyPr>
          <a:lstStyle/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Всяко едно масово явление неизбежно има влияние върху икономиката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bg-BG" sz="2000" dirty="0">
                <a:latin typeface="Times New Roman" panose="02020603050405020304" pitchFamily="18" charset="0"/>
              </a:rPr>
              <a:t>Консумация – Бизнеси - Държава</a:t>
            </a:r>
            <a:endParaRPr lang="bg-BG" sz="2000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987142C-3E63-41F6-B02C-44651B961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 r="-1" b="4938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CF047F1E-D878-4D16-A09B-4BF932B6E6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5" b="17215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010387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0B55B-67B2-4676-AE48-8619C12B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2" y="553040"/>
            <a:ext cx="4365396" cy="1330839"/>
          </a:xfrm>
        </p:spPr>
        <p:txBody>
          <a:bodyPr>
            <a:noAutofit/>
          </a:bodyPr>
          <a:lstStyle/>
          <a:p>
            <a:r>
              <a:rPr lang="bg-BG" dirty="0"/>
              <a:t>Мерки и помощи за пандемията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B3CCB-50A8-43B2-A846-8403471F1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74" y="2396374"/>
            <a:ext cx="3427001" cy="3908586"/>
          </a:xfrm>
        </p:spPr>
        <p:txBody>
          <a:bodyPr>
            <a:normAutofit/>
          </a:bodyPr>
          <a:lstStyle/>
          <a:p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ирмите на запад могат да решат на колко да намалят работното време на даден служител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</a:t>
            </a: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намален работен обем те нямат нужда от толкова много служители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g-BG" sz="2000" dirty="0">
                <a:latin typeface="Times New Roman" panose="02020603050405020304" pitchFamily="18" charset="0"/>
              </a:rPr>
              <a:t>Евентуален фалит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  <a:endParaRPr lang="bg-BG" sz="2000" dirty="0"/>
          </a:p>
        </p:txBody>
      </p:sp>
      <p:pic>
        <p:nvPicPr>
          <p:cNvPr id="5" name="Picture 4" descr="A group of people sitting at a table with their arms raised&#10;&#10;Description automatically generated with medium confidence">
            <a:extLst>
              <a:ext uri="{FF2B5EF4-FFF2-40B4-BE49-F238E27FC236}">
                <a16:creationId xmlns:a16="http://schemas.microsoft.com/office/drawing/2014/main" id="{A3697C1E-FABE-4D9C-8A41-C5656806D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648186"/>
            <a:ext cx="6155141" cy="35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8571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0B55B-67B2-4676-AE48-8619C12B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bg-BG" dirty="0"/>
              <a:t>Мерки и помощи за пандемията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D7DAED6-C574-4ACA-B793-DAB283767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b="3456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B3CCB-50A8-43B2-A846-8403471F1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570" y="1396423"/>
            <a:ext cx="4555782" cy="3024748"/>
          </a:xfrm>
        </p:spPr>
        <p:txBody>
          <a:bodyPr anchor="t">
            <a:normAutofit/>
          </a:bodyPr>
          <a:lstStyle/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Българската стопанска камара в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настоява да бъде създадена Национална програма за подпомагане на всички бизнеси засегнати от ограничителните мерки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Всички западно-европейски страни, които са взели такива спешни ограничителни мерки, успоредно с тях са взели и мащабни икономически мерки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40524470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0B55B-67B2-4676-AE48-8619C12B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bg-BG" dirty="0"/>
              <a:t>Мерки и помощи за пандемията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8713383-22EB-4B94-A410-7D991C0DA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4789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B3CCB-50A8-43B2-A846-8403471F1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87" y="1151326"/>
            <a:ext cx="4555782" cy="4042843"/>
          </a:xfrm>
        </p:spPr>
        <p:txBody>
          <a:bodyPr anchor="t">
            <a:normAutofit/>
          </a:bodyPr>
          <a:lstStyle/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Една от първоначалните мерки, които се очаква да бъдат поети от националния бюджет е покриване на всички фиксирани разходи на дружествата.</a:t>
            </a:r>
          </a:p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 дава възможност на държавите-членки да подпомогнат своите предприятия.</a:t>
            </a:r>
            <a:endParaRPr lang="bg-BG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 месеца след обявяването на извънредно положение в България, по-голямата част от тези безвъзмездни средства все още не са достигнали бизнесите.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60745282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94C812-8ACC-4D6B-9ABF-5A71AA08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bg-BG" dirty="0"/>
              <a:t>Еврозоната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EA603-BFD4-46C9-97DD-E922D97E3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 по-добре е България да разчита на капацитета на еврозоната, отколкото да разчита само на себе си.</a:t>
            </a:r>
          </a:p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Всички ние искаме една солидна и стабилна икономика и политика в Европа и това е правилният път точно към нея.</a:t>
            </a:r>
            <a:endParaRPr lang="bg-BG" sz="20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16B03C1-929C-42C8-BA73-0E79CDBD6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73" y="2105470"/>
            <a:ext cx="320124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582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D443B-013A-42C4-ADD1-E0E6301D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bg-BG" dirty="0">
                <a:effectLst/>
                <a:ea typeface="Calibri" panose="020F0502020204030204" pitchFamily="34" charset="0"/>
              </a:rPr>
              <a:t>С влизането в </a:t>
            </a:r>
            <a:r>
              <a:rPr lang="en-US" dirty="0">
                <a:effectLst/>
                <a:ea typeface="Calibri" panose="020F0502020204030204" pitchFamily="34" charset="0"/>
              </a:rPr>
              <a:t>ERM 2 </a:t>
            </a:r>
            <a:r>
              <a:rPr lang="bg-BG" dirty="0">
                <a:effectLst/>
                <a:ea typeface="Calibri" panose="020F0502020204030204" pitchFamily="34" charset="0"/>
              </a:rPr>
              <a:t>България поема няколко ангажимента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8BE0-AE48-4681-BFA7-F05EAF6CC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Приемане и прилагане на </a:t>
            </a:r>
            <a:r>
              <a:rPr lang="bg-BG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макропруденциални</a:t>
            </a: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инструменти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ткриване на слабостите в рамките на несъстоятелността и приемане на начин за отстраняването им.</a:t>
            </a:r>
            <a:endParaRPr lang="bg-BG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Модернизиране на рамката и начина на управление на държавни предприятия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табилност на небанковия сектор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одобряване на методите за предотвратяване на прането на пари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2000" dirty="0"/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707F8A4-87AC-43AF-B532-1E554DDCF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8" b="-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45246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16E4AE-21A4-4A5D-90D1-C7D6487AA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r="5166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0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2C68B-4626-4154-BD82-FBF26DE2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861541" cy="1125728"/>
          </a:xfrm>
        </p:spPr>
        <p:txBody>
          <a:bodyPr anchor="b">
            <a:noAutofit/>
          </a:bodyPr>
          <a:lstStyle/>
          <a:p>
            <a:r>
              <a:rPr lang="bg-BG" dirty="0"/>
              <a:t>Устойчиво развитие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72317-CD27-4673-8D62-FA38E0686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България е една от най-богатите на ресурси икономики в Европейският съюз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g-BG" sz="2000" dirty="0">
                <a:latin typeface="Times New Roman" panose="02020603050405020304" pitchFamily="18" charset="0"/>
              </a:rPr>
              <a:t>За последните 10 години България отчита двоен размер на използваната енергия от възобновяеми източници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62666351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2C68B-4626-4154-BD82-FBF26DE2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5018359" cy="1088136"/>
          </a:xfrm>
        </p:spPr>
        <p:txBody>
          <a:bodyPr anchor="b">
            <a:noAutofit/>
          </a:bodyPr>
          <a:lstStyle/>
          <a:p>
            <a:r>
              <a:rPr lang="bg-BG" dirty="0"/>
              <a:t>Устойчиво развитие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72317-CD27-4673-8D62-FA38E0686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Емисиите на парникови газове на човек от населението у нас намалят от 9.1 тона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CO2 </a:t>
            </a: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 2007 г. до 8.3 тона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CO2</a:t>
            </a: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през 2018г.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Главната цел на нашата държава е намаляването на енергийната интензивност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2000" dirty="0"/>
          </a:p>
        </p:txBody>
      </p:sp>
      <p:pic>
        <p:nvPicPr>
          <p:cNvPr id="5" name="Picture 4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15A7DC90-9F8F-49B2-A4ED-B71733680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6579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421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Икономически предизвикателства пред България (2021-2023г.) - Епидемията, пътят към еврозоната и стремежа за устойчиво развитие</vt:lpstr>
      <vt:lpstr>Пандемията</vt:lpstr>
      <vt:lpstr>Мерки и помощи за пандемията</vt:lpstr>
      <vt:lpstr>Мерки и помощи за пандемията</vt:lpstr>
      <vt:lpstr>Мерки и помощи за пандемията</vt:lpstr>
      <vt:lpstr>Еврозоната</vt:lpstr>
      <vt:lpstr>С влизането в ERM 2 България поема няколко ангажимента</vt:lpstr>
      <vt:lpstr>Устойчиво развитие</vt:lpstr>
      <vt:lpstr>Устойчиво развитие</vt:lpstr>
      <vt:lpstr>Заедно сме по силни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Икономически предизвикателства пред България (2021-2023г.) - Епидемията, пътят към еврозоната и стремежа за устойчиво развитие</dc:title>
  <dc:creator>Ivo Yonchev</dc:creator>
  <cp:lastModifiedBy>Ivo Yonchev</cp:lastModifiedBy>
  <cp:revision>17</cp:revision>
  <dcterms:created xsi:type="dcterms:W3CDTF">2021-04-15T08:45:14Z</dcterms:created>
  <dcterms:modified xsi:type="dcterms:W3CDTF">2021-04-18T17:57:56Z</dcterms:modified>
</cp:coreProperties>
</file>