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92" r:id="rId1"/>
  </p:sldMasterIdLst>
  <p:sldIdLst>
    <p:sldId id="256" r:id="rId2"/>
    <p:sldId id="258" r:id="rId3"/>
    <p:sldId id="259" r:id="rId4"/>
    <p:sldId id="260" r:id="rId5"/>
    <p:sldId id="257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2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72" y="2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C6728D-A2DB-4004-B4FE-428F56A1CF66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A42D3B4A-1E48-4ADD-93F1-AF10DFD27DEA}">
      <dgm:prSet phldrT="[Текст]"/>
      <dgm:spPr/>
      <dgm:t>
        <a:bodyPr/>
        <a:lstStyle/>
        <a:p>
          <a:r>
            <a:rPr lang="bg-BG" dirty="0"/>
            <a:t>инвестиции</a:t>
          </a:r>
        </a:p>
      </dgm:t>
    </dgm:pt>
    <dgm:pt modelId="{FF5C3513-AB5A-47D4-AB84-9F25B4E0693D}" type="parTrans" cxnId="{0E40407E-0A8C-464A-8E2C-643953A9E59E}">
      <dgm:prSet/>
      <dgm:spPr/>
      <dgm:t>
        <a:bodyPr/>
        <a:lstStyle/>
        <a:p>
          <a:endParaRPr lang="bg-BG"/>
        </a:p>
      </dgm:t>
    </dgm:pt>
    <dgm:pt modelId="{4A2F94C2-04B4-4740-BA50-6C096D3E61F0}" type="sibTrans" cxnId="{0E40407E-0A8C-464A-8E2C-643953A9E59E}">
      <dgm:prSet/>
      <dgm:spPr/>
      <dgm:t>
        <a:bodyPr/>
        <a:lstStyle/>
        <a:p>
          <a:endParaRPr lang="bg-BG"/>
        </a:p>
      </dgm:t>
    </dgm:pt>
    <dgm:pt modelId="{B6021140-9074-445E-A641-2E246230459A}">
      <dgm:prSet phldrT="[Текст]"/>
      <dgm:spPr/>
      <dgm:t>
        <a:bodyPr/>
        <a:lstStyle/>
        <a:p>
          <a:r>
            <a:rPr lang="bg-BG" dirty="0"/>
            <a:t>риск</a:t>
          </a:r>
        </a:p>
      </dgm:t>
    </dgm:pt>
    <dgm:pt modelId="{2D1DD250-9CA1-4651-B962-38DB4B38C87C}" type="parTrans" cxnId="{FF0DBE85-AD3B-4BC0-B284-FBBD69C95C65}">
      <dgm:prSet/>
      <dgm:spPr/>
      <dgm:t>
        <a:bodyPr/>
        <a:lstStyle/>
        <a:p>
          <a:endParaRPr lang="bg-BG"/>
        </a:p>
      </dgm:t>
    </dgm:pt>
    <dgm:pt modelId="{DE4666E5-42E4-421E-9A41-6CA709DC9A32}" type="sibTrans" cxnId="{FF0DBE85-AD3B-4BC0-B284-FBBD69C95C65}">
      <dgm:prSet/>
      <dgm:spPr/>
      <dgm:t>
        <a:bodyPr/>
        <a:lstStyle/>
        <a:p>
          <a:endParaRPr lang="bg-BG"/>
        </a:p>
      </dgm:t>
    </dgm:pt>
    <dgm:pt modelId="{7E36A1CD-295D-4ADD-8D0E-B43114902623}">
      <dgm:prSet phldrT="[Текст]"/>
      <dgm:spPr/>
      <dgm:t>
        <a:bodyPr/>
        <a:lstStyle/>
        <a:p>
          <a:r>
            <a:rPr lang="bg-BG" dirty="0"/>
            <a:t>пазарна среда</a:t>
          </a:r>
        </a:p>
      </dgm:t>
    </dgm:pt>
    <dgm:pt modelId="{AE135E74-37E8-4124-8C85-8FB371C30C3E}" type="parTrans" cxnId="{5DC72B96-B66B-4A8E-B196-AEAEF9E0D910}">
      <dgm:prSet/>
      <dgm:spPr/>
      <dgm:t>
        <a:bodyPr/>
        <a:lstStyle/>
        <a:p>
          <a:endParaRPr lang="bg-BG"/>
        </a:p>
      </dgm:t>
    </dgm:pt>
    <dgm:pt modelId="{DB70D80D-EE92-4F04-81C1-CF2782EB7F95}" type="sibTrans" cxnId="{5DC72B96-B66B-4A8E-B196-AEAEF9E0D910}">
      <dgm:prSet/>
      <dgm:spPr/>
      <dgm:t>
        <a:bodyPr/>
        <a:lstStyle/>
        <a:p>
          <a:endParaRPr lang="bg-BG"/>
        </a:p>
      </dgm:t>
    </dgm:pt>
    <dgm:pt modelId="{71DE5F2A-1275-4091-8744-B5CF960F6F1E}">
      <dgm:prSet phldrT="[Текст]"/>
      <dgm:spPr/>
      <dgm:t>
        <a:bodyPr/>
        <a:lstStyle/>
        <a:p>
          <a:r>
            <a:rPr lang="bg-BG" dirty="0"/>
            <a:t>иновации</a:t>
          </a:r>
        </a:p>
      </dgm:t>
    </dgm:pt>
    <dgm:pt modelId="{882667B0-BEC5-488B-A3D6-0639BBCA9885}" type="parTrans" cxnId="{22917815-B9C3-4CE7-A73F-A38980F94756}">
      <dgm:prSet/>
      <dgm:spPr/>
      <dgm:t>
        <a:bodyPr/>
        <a:lstStyle/>
        <a:p>
          <a:endParaRPr lang="bg-BG"/>
        </a:p>
      </dgm:t>
    </dgm:pt>
    <dgm:pt modelId="{961D6DB7-3D95-4A1E-96DE-E3E831D0E753}" type="sibTrans" cxnId="{22917815-B9C3-4CE7-A73F-A38980F94756}">
      <dgm:prSet/>
      <dgm:spPr/>
      <dgm:t>
        <a:bodyPr/>
        <a:lstStyle/>
        <a:p>
          <a:endParaRPr lang="bg-BG"/>
        </a:p>
      </dgm:t>
    </dgm:pt>
    <dgm:pt modelId="{01B755A2-8698-488E-BE93-0D951C6808AD}">
      <dgm:prSet phldrT="[Текст]"/>
      <dgm:spPr/>
      <dgm:t>
        <a:bodyPr/>
        <a:lstStyle/>
        <a:p>
          <a:r>
            <a:rPr lang="bg-BG" dirty="0"/>
            <a:t>устойчивост</a:t>
          </a:r>
        </a:p>
      </dgm:t>
    </dgm:pt>
    <dgm:pt modelId="{953B82A4-0C5B-4737-96C1-3B6FA4C88B5F}" type="parTrans" cxnId="{5DC32925-E9F9-4F5D-8410-EEAF9313342A}">
      <dgm:prSet/>
      <dgm:spPr/>
      <dgm:t>
        <a:bodyPr/>
        <a:lstStyle/>
        <a:p>
          <a:endParaRPr lang="bg-BG"/>
        </a:p>
      </dgm:t>
    </dgm:pt>
    <dgm:pt modelId="{3C387549-C44C-4A86-96CD-3B97DC6FABE6}" type="sibTrans" cxnId="{5DC32925-E9F9-4F5D-8410-EEAF9313342A}">
      <dgm:prSet/>
      <dgm:spPr/>
      <dgm:t>
        <a:bodyPr/>
        <a:lstStyle/>
        <a:p>
          <a:endParaRPr lang="bg-BG"/>
        </a:p>
      </dgm:t>
    </dgm:pt>
    <dgm:pt modelId="{0BCEB0D4-85B2-4B76-BFE0-65809530DB10}" type="pres">
      <dgm:prSet presAssocID="{FDC6728D-A2DB-4004-B4FE-428F56A1CF66}" presName="cycle" presStyleCnt="0">
        <dgm:presLayoutVars>
          <dgm:dir/>
          <dgm:resizeHandles val="exact"/>
        </dgm:presLayoutVars>
      </dgm:prSet>
      <dgm:spPr/>
    </dgm:pt>
    <dgm:pt modelId="{3BE26C25-90C4-4874-A605-66022B035BFF}" type="pres">
      <dgm:prSet presAssocID="{A42D3B4A-1E48-4ADD-93F1-AF10DFD27DEA}" presName="node" presStyleLbl="node1" presStyleIdx="0" presStyleCnt="5">
        <dgm:presLayoutVars>
          <dgm:bulletEnabled val="1"/>
        </dgm:presLayoutVars>
      </dgm:prSet>
      <dgm:spPr/>
    </dgm:pt>
    <dgm:pt modelId="{A8742CAF-AE48-44D2-BBF8-1DDE0CCCE03F}" type="pres">
      <dgm:prSet presAssocID="{4A2F94C2-04B4-4740-BA50-6C096D3E61F0}" presName="sibTrans" presStyleLbl="sibTrans2D1" presStyleIdx="0" presStyleCnt="5"/>
      <dgm:spPr/>
    </dgm:pt>
    <dgm:pt modelId="{034AC0B4-B3A2-4C6F-A8A3-89F4EF000171}" type="pres">
      <dgm:prSet presAssocID="{4A2F94C2-04B4-4740-BA50-6C096D3E61F0}" presName="connectorText" presStyleLbl="sibTrans2D1" presStyleIdx="0" presStyleCnt="5"/>
      <dgm:spPr/>
    </dgm:pt>
    <dgm:pt modelId="{5F7E5FB7-F76D-48C1-BE38-5A061141C5A6}" type="pres">
      <dgm:prSet presAssocID="{B6021140-9074-445E-A641-2E246230459A}" presName="node" presStyleLbl="node1" presStyleIdx="1" presStyleCnt="5">
        <dgm:presLayoutVars>
          <dgm:bulletEnabled val="1"/>
        </dgm:presLayoutVars>
      </dgm:prSet>
      <dgm:spPr/>
    </dgm:pt>
    <dgm:pt modelId="{9E1C8B74-62E2-4889-817D-E61AA127C04E}" type="pres">
      <dgm:prSet presAssocID="{DE4666E5-42E4-421E-9A41-6CA709DC9A32}" presName="sibTrans" presStyleLbl="sibTrans2D1" presStyleIdx="1" presStyleCnt="5"/>
      <dgm:spPr/>
    </dgm:pt>
    <dgm:pt modelId="{EAC0409B-3C09-43A9-BBAE-D53273E3D9DC}" type="pres">
      <dgm:prSet presAssocID="{DE4666E5-42E4-421E-9A41-6CA709DC9A32}" presName="connectorText" presStyleLbl="sibTrans2D1" presStyleIdx="1" presStyleCnt="5"/>
      <dgm:spPr/>
    </dgm:pt>
    <dgm:pt modelId="{A0806404-35CB-4419-8426-AF20636E6572}" type="pres">
      <dgm:prSet presAssocID="{7E36A1CD-295D-4ADD-8D0E-B43114902623}" presName="node" presStyleLbl="node1" presStyleIdx="2" presStyleCnt="5">
        <dgm:presLayoutVars>
          <dgm:bulletEnabled val="1"/>
        </dgm:presLayoutVars>
      </dgm:prSet>
      <dgm:spPr/>
    </dgm:pt>
    <dgm:pt modelId="{91ACAA9D-0ACA-466C-8858-B2E3EB54823C}" type="pres">
      <dgm:prSet presAssocID="{DB70D80D-EE92-4F04-81C1-CF2782EB7F95}" presName="sibTrans" presStyleLbl="sibTrans2D1" presStyleIdx="2" presStyleCnt="5"/>
      <dgm:spPr/>
    </dgm:pt>
    <dgm:pt modelId="{60CADD4F-182D-42F0-B4D2-FF1D79D86F99}" type="pres">
      <dgm:prSet presAssocID="{DB70D80D-EE92-4F04-81C1-CF2782EB7F95}" presName="connectorText" presStyleLbl="sibTrans2D1" presStyleIdx="2" presStyleCnt="5"/>
      <dgm:spPr/>
    </dgm:pt>
    <dgm:pt modelId="{AE7CC874-3158-48F7-ACBB-C1B846A72854}" type="pres">
      <dgm:prSet presAssocID="{71DE5F2A-1275-4091-8744-B5CF960F6F1E}" presName="node" presStyleLbl="node1" presStyleIdx="3" presStyleCnt="5">
        <dgm:presLayoutVars>
          <dgm:bulletEnabled val="1"/>
        </dgm:presLayoutVars>
      </dgm:prSet>
      <dgm:spPr/>
    </dgm:pt>
    <dgm:pt modelId="{4DCD2A12-3844-45B6-933C-39F6F0129096}" type="pres">
      <dgm:prSet presAssocID="{961D6DB7-3D95-4A1E-96DE-E3E831D0E753}" presName="sibTrans" presStyleLbl="sibTrans2D1" presStyleIdx="3" presStyleCnt="5"/>
      <dgm:spPr/>
    </dgm:pt>
    <dgm:pt modelId="{659F39AF-67BA-48DC-A57A-C265F8AE5F82}" type="pres">
      <dgm:prSet presAssocID="{961D6DB7-3D95-4A1E-96DE-E3E831D0E753}" presName="connectorText" presStyleLbl="sibTrans2D1" presStyleIdx="3" presStyleCnt="5"/>
      <dgm:spPr/>
    </dgm:pt>
    <dgm:pt modelId="{8BAD6AB6-B2CA-4D39-B67E-1FD02634079F}" type="pres">
      <dgm:prSet presAssocID="{01B755A2-8698-488E-BE93-0D951C6808AD}" presName="node" presStyleLbl="node1" presStyleIdx="4" presStyleCnt="5">
        <dgm:presLayoutVars>
          <dgm:bulletEnabled val="1"/>
        </dgm:presLayoutVars>
      </dgm:prSet>
      <dgm:spPr/>
    </dgm:pt>
    <dgm:pt modelId="{AE358AD5-C2A9-4D9E-8951-39ABC2A2E318}" type="pres">
      <dgm:prSet presAssocID="{3C387549-C44C-4A86-96CD-3B97DC6FABE6}" presName="sibTrans" presStyleLbl="sibTrans2D1" presStyleIdx="4" presStyleCnt="5"/>
      <dgm:spPr/>
    </dgm:pt>
    <dgm:pt modelId="{23F0F549-03CF-4B0F-98E0-52CF216C4C5A}" type="pres">
      <dgm:prSet presAssocID="{3C387549-C44C-4A86-96CD-3B97DC6FABE6}" presName="connectorText" presStyleLbl="sibTrans2D1" presStyleIdx="4" presStyleCnt="5"/>
      <dgm:spPr/>
    </dgm:pt>
  </dgm:ptLst>
  <dgm:cxnLst>
    <dgm:cxn modelId="{4C0C5F06-0C60-4C6D-89AB-13DDA8DD5B16}" type="presOf" srcId="{DB70D80D-EE92-4F04-81C1-CF2782EB7F95}" destId="{60CADD4F-182D-42F0-B4D2-FF1D79D86F99}" srcOrd="1" destOrd="0" presId="urn:microsoft.com/office/officeart/2005/8/layout/cycle2"/>
    <dgm:cxn modelId="{2F61370E-95C5-4EA8-9D21-E22D4122CA67}" type="presOf" srcId="{961D6DB7-3D95-4A1E-96DE-E3E831D0E753}" destId="{659F39AF-67BA-48DC-A57A-C265F8AE5F82}" srcOrd="1" destOrd="0" presId="urn:microsoft.com/office/officeart/2005/8/layout/cycle2"/>
    <dgm:cxn modelId="{B572E210-7DC6-4B18-B684-B985A49D5ED3}" type="presOf" srcId="{4A2F94C2-04B4-4740-BA50-6C096D3E61F0}" destId="{A8742CAF-AE48-44D2-BBF8-1DDE0CCCE03F}" srcOrd="0" destOrd="0" presId="urn:microsoft.com/office/officeart/2005/8/layout/cycle2"/>
    <dgm:cxn modelId="{D3AEC113-3E5A-4A18-BEA0-7E4249BA842D}" type="presOf" srcId="{DB70D80D-EE92-4F04-81C1-CF2782EB7F95}" destId="{91ACAA9D-0ACA-466C-8858-B2E3EB54823C}" srcOrd="0" destOrd="0" presId="urn:microsoft.com/office/officeart/2005/8/layout/cycle2"/>
    <dgm:cxn modelId="{22917815-B9C3-4CE7-A73F-A38980F94756}" srcId="{FDC6728D-A2DB-4004-B4FE-428F56A1CF66}" destId="{71DE5F2A-1275-4091-8744-B5CF960F6F1E}" srcOrd="3" destOrd="0" parTransId="{882667B0-BEC5-488B-A3D6-0639BBCA9885}" sibTransId="{961D6DB7-3D95-4A1E-96DE-E3E831D0E753}"/>
    <dgm:cxn modelId="{5DC32925-E9F9-4F5D-8410-EEAF9313342A}" srcId="{FDC6728D-A2DB-4004-B4FE-428F56A1CF66}" destId="{01B755A2-8698-488E-BE93-0D951C6808AD}" srcOrd="4" destOrd="0" parTransId="{953B82A4-0C5B-4737-96C1-3B6FA4C88B5F}" sibTransId="{3C387549-C44C-4A86-96CD-3B97DC6FABE6}"/>
    <dgm:cxn modelId="{062C0140-4648-40FF-9538-88AEBC9AD918}" type="presOf" srcId="{FDC6728D-A2DB-4004-B4FE-428F56A1CF66}" destId="{0BCEB0D4-85B2-4B76-BFE0-65809530DB10}" srcOrd="0" destOrd="0" presId="urn:microsoft.com/office/officeart/2005/8/layout/cycle2"/>
    <dgm:cxn modelId="{46438760-6F66-4116-A630-93AE48A512AC}" type="presOf" srcId="{B6021140-9074-445E-A641-2E246230459A}" destId="{5F7E5FB7-F76D-48C1-BE38-5A061141C5A6}" srcOrd="0" destOrd="0" presId="urn:microsoft.com/office/officeart/2005/8/layout/cycle2"/>
    <dgm:cxn modelId="{16745249-AE10-4798-805A-410DFDADDD47}" type="presOf" srcId="{71DE5F2A-1275-4091-8744-B5CF960F6F1E}" destId="{AE7CC874-3158-48F7-ACBB-C1B846A72854}" srcOrd="0" destOrd="0" presId="urn:microsoft.com/office/officeart/2005/8/layout/cycle2"/>
    <dgm:cxn modelId="{006F4E73-29DD-4301-B1E3-87D8E928D373}" type="presOf" srcId="{DE4666E5-42E4-421E-9A41-6CA709DC9A32}" destId="{9E1C8B74-62E2-4889-817D-E61AA127C04E}" srcOrd="0" destOrd="0" presId="urn:microsoft.com/office/officeart/2005/8/layout/cycle2"/>
    <dgm:cxn modelId="{E3A4A777-DBC7-4823-9EE7-6B8FA26806B6}" type="presOf" srcId="{3C387549-C44C-4A86-96CD-3B97DC6FABE6}" destId="{AE358AD5-C2A9-4D9E-8951-39ABC2A2E318}" srcOrd="0" destOrd="0" presId="urn:microsoft.com/office/officeart/2005/8/layout/cycle2"/>
    <dgm:cxn modelId="{0E40407E-0A8C-464A-8E2C-643953A9E59E}" srcId="{FDC6728D-A2DB-4004-B4FE-428F56A1CF66}" destId="{A42D3B4A-1E48-4ADD-93F1-AF10DFD27DEA}" srcOrd="0" destOrd="0" parTransId="{FF5C3513-AB5A-47D4-AB84-9F25B4E0693D}" sibTransId="{4A2F94C2-04B4-4740-BA50-6C096D3E61F0}"/>
    <dgm:cxn modelId="{FF0DBE85-AD3B-4BC0-B284-FBBD69C95C65}" srcId="{FDC6728D-A2DB-4004-B4FE-428F56A1CF66}" destId="{B6021140-9074-445E-A641-2E246230459A}" srcOrd="1" destOrd="0" parTransId="{2D1DD250-9CA1-4651-B962-38DB4B38C87C}" sibTransId="{DE4666E5-42E4-421E-9A41-6CA709DC9A32}"/>
    <dgm:cxn modelId="{A9CCA28A-952A-427F-BF6F-DD5924C8C023}" type="presOf" srcId="{A42D3B4A-1E48-4ADD-93F1-AF10DFD27DEA}" destId="{3BE26C25-90C4-4874-A605-66022B035BFF}" srcOrd="0" destOrd="0" presId="urn:microsoft.com/office/officeart/2005/8/layout/cycle2"/>
    <dgm:cxn modelId="{6CF3958D-6BEF-4BD0-A076-635D7A0C85C6}" type="presOf" srcId="{961D6DB7-3D95-4A1E-96DE-E3E831D0E753}" destId="{4DCD2A12-3844-45B6-933C-39F6F0129096}" srcOrd="0" destOrd="0" presId="urn:microsoft.com/office/officeart/2005/8/layout/cycle2"/>
    <dgm:cxn modelId="{558D6E94-80A1-40F6-8C92-2EC260D1D67E}" type="presOf" srcId="{3C387549-C44C-4A86-96CD-3B97DC6FABE6}" destId="{23F0F549-03CF-4B0F-98E0-52CF216C4C5A}" srcOrd="1" destOrd="0" presId="urn:microsoft.com/office/officeart/2005/8/layout/cycle2"/>
    <dgm:cxn modelId="{5DC72B96-B66B-4A8E-B196-AEAEF9E0D910}" srcId="{FDC6728D-A2DB-4004-B4FE-428F56A1CF66}" destId="{7E36A1CD-295D-4ADD-8D0E-B43114902623}" srcOrd="2" destOrd="0" parTransId="{AE135E74-37E8-4124-8C85-8FB371C30C3E}" sibTransId="{DB70D80D-EE92-4F04-81C1-CF2782EB7F95}"/>
    <dgm:cxn modelId="{6D759599-4BA9-44AF-A87F-C8ED8D276CA1}" type="presOf" srcId="{7E36A1CD-295D-4ADD-8D0E-B43114902623}" destId="{A0806404-35CB-4419-8426-AF20636E6572}" srcOrd="0" destOrd="0" presId="urn:microsoft.com/office/officeart/2005/8/layout/cycle2"/>
    <dgm:cxn modelId="{7B6612A8-8B22-4DF2-BD87-3F172B972D9D}" type="presOf" srcId="{01B755A2-8698-488E-BE93-0D951C6808AD}" destId="{8BAD6AB6-B2CA-4D39-B67E-1FD02634079F}" srcOrd="0" destOrd="0" presId="urn:microsoft.com/office/officeart/2005/8/layout/cycle2"/>
    <dgm:cxn modelId="{03ACDECB-4F45-4F5D-A1B2-9C6F1C6897E5}" type="presOf" srcId="{4A2F94C2-04B4-4740-BA50-6C096D3E61F0}" destId="{034AC0B4-B3A2-4C6F-A8A3-89F4EF000171}" srcOrd="1" destOrd="0" presId="urn:microsoft.com/office/officeart/2005/8/layout/cycle2"/>
    <dgm:cxn modelId="{28E785CD-A6AE-4260-9047-3FC2026CC4E5}" type="presOf" srcId="{DE4666E5-42E4-421E-9A41-6CA709DC9A32}" destId="{EAC0409B-3C09-43A9-BBAE-D53273E3D9DC}" srcOrd="1" destOrd="0" presId="urn:microsoft.com/office/officeart/2005/8/layout/cycle2"/>
    <dgm:cxn modelId="{BE79136B-7357-45BE-8A78-E842BFE37B11}" type="presParOf" srcId="{0BCEB0D4-85B2-4B76-BFE0-65809530DB10}" destId="{3BE26C25-90C4-4874-A605-66022B035BFF}" srcOrd="0" destOrd="0" presId="urn:microsoft.com/office/officeart/2005/8/layout/cycle2"/>
    <dgm:cxn modelId="{2E073784-F0D2-4875-A26B-CE3E604F3D9C}" type="presParOf" srcId="{0BCEB0D4-85B2-4B76-BFE0-65809530DB10}" destId="{A8742CAF-AE48-44D2-BBF8-1DDE0CCCE03F}" srcOrd="1" destOrd="0" presId="urn:microsoft.com/office/officeart/2005/8/layout/cycle2"/>
    <dgm:cxn modelId="{3FFF8ED7-089B-4635-A44D-029362609960}" type="presParOf" srcId="{A8742CAF-AE48-44D2-BBF8-1DDE0CCCE03F}" destId="{034AC0B4-B3A2-4C6F-A8A3-89F4EF000171}" srcOrd="0" destOrd="0" presId="urn:microsoft.com/office/officeart/2005/8/layout/cycle2"/>
    <dgm:cxn modelId="{B7D2FB60-ED3E-484C-8CCC-D3CCBDFAC3AD}" type="presParOf" srcId="{0BCEB0D4-85B2-4B76-BFE0-65809530DB10}" destId="{5F7E5FB7-F76D-48C1-BE38-5A061141C5A6}" srcOrd="2" destOrd="0" presId="urn:microsoft.com/office/officeart/2005/8/layout/cycle2"/>
    <dgm:cxn modelId="{0E5FA852-E828-4854-AEB4-A5A45254F262}" type="presParOf" srcId="{0BCEB0D4-85B2-4B76-BFE0-65809530DB10}" destId="{9E1C8B74-62E2-4889-817D-E61AA127C04E}" srcOrd="3" destOrd="0" presId="urn:microsoft.com/office/officeart/2005/8/layout/cycle2"/>
    <dgm:cxn modelId="{F6959094-E3C7-4845-BB33-435DD44686FE}" type="presParOf" srcId="{9E1C8B74-62E2-4889-817D-E61AA127C04E}" destId="{EAC0409B-3C09-43A9-BBAE-D53273E3D9DC}" srcOrd="0" destOrd="0" presId="urn:microsoft.com/office/officeart/2005/8/layout/cycle2"/>
    <dgm:cxn modelId="{7B5CEF34-A8A7-40BA-868B-2EDEE35E247E}" type="presParOf" srcId="{0BCEB0D4-85B2-4B76-BFE0-65809530DB10}" destId="{A0806404-35CB-4419-8426-AF20636E6572}" srcOrd="4" destOrd="0" presId="urn:microsoft.com/office/officeart/2005/8/layout/cycle2"/>
    <dgm:cxn modelId="{5C2742EA-CF68-4807-9DA9-104FAE24FA1A}" type="presParOf" srcId="{0BCEB0D4-85B2-4B76-BFE0-65809530DB10}" destId="{91ACAA9D-0ACA-466C-8858-B2E3EB54823C}" srcOrd="5" destOrd="0" presId="urn:microsoft.com/office/officeart/2005/8/layout/cycle2"/>
    <dgm:cxn modelId="{26BCC667-CA4F-4ADC-890A-3C6A256B575C}" type="presParOf" srcId="{91ACAA9D-0ACA-466C-8858-B2E3EB54823C}" destId="{60CADD4F-182D-42F0-B4D2-FF1D79D86F99}" srcOrd="0" destOrd="0" presId="urn:microsoft.com/office/officeart/2005/8/layout/cycle2"/>
    <dgm:cxn modelId="{1CEEAD96-2C1E-4307-9C22-0D43634CDF02}" type="presParOf" srcId="{0BCEB0D4-85B2-4B76-BFE0-65809530DB10}" destId="{AE7CC874-3158-48F7-ACBB-C1B846A72854}" srcOrd="6" destOrd="0" presId="urn:microsoft.com/office/officeart/2005/8/layout/cycle2"/>
    <dgm:cxn modelId="{AD6E98B6-9240-471F-9754-6D394CCFA117}" type="presParOf" srcId="{0BCEB0D4-85B2-4B76-BFE0-65809530DB10}" destId="{4DCD2A12-3844-45B6-933C-39F6F0129096}" srcOrd="7" destOrd="0" presId="urn:microsoft.com/office/officeart/2005/8/layout/cycle2"/>
    <dgm:cxn modelId="{23CC72B6-EFD2-4588-BCAE-7357903B1915}" type="presParOf" srcId="{4DCD2A12-3844-45B6-933C-39F6F0129096}" destId="{659F39AF-67BA-48DC-A57A-C265F8AE5F82}" srcOrd="0" destOrd="0" presId="urn:microsoft.com/office/officeart/2005/8/layout/cycle2"/>
    <dgm:cxn modelId="{2008C39A-51AF-4404-9C91-3113D78D0922}" type="presParOf" srcId="{0BCEB0D4-85B2-4B76-BFE0-65809530DB10}" destId="{8BAD6AB6-B2CA-4D39-B67E-1FD02634079F}" srcOrd="8" destOrd="0" presId="urn:microsoft.com/office/officeart/2005/8/layout/cycle2"/>
    <dgm:cxn modelId="{FD18F588-DF26-43EA-9359-3EF274C8433D}" type="presParOf" srcId="{0BCEB0D4-85B2-4B76-BFE0-65809530DB10}" destId="{AE358AD5-C2A9-4D9E-8951-39ABC2A2E318}" srcOrd="9" destOrd="0" presId="urn:microsoft.com/office/officeart/2005/8/layout/cycle2"/>
    <dgm:cxn modelId="{4694836C-F28D-46DC-AD09-DEECDD8D3916}" type="presParOf" srcId="{AE358AD5-C2A9-4D9E-8951-39ABC2A2E318}" destId="{23F0F549-03CF-4B0F-98E0-52CF216C4C5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E26C25-90C4-4874-A605-66022B035BFF}">
      <dsp:nvSpPr>
        <dsp:cNvPr id="0" name=""/>
        <dsp:cNvSpPr/>
      </dsp:nvSpPr>
      <dsp:spPr>
        <a:xfrm>
          <a:off x="2598094" y="2162"/>
          <a:ext cx="1515760" cy="15157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400" kern="1200" dirty="0"/>
            <a:t>инвестиции</a:t>
          </a:r>
        </a:p>
      </dsp:txBody>
      <dsp:txXfrm>
        <a:off x="2820072" y="224140"/>
        <a:ext cx="1071804" cy="1071804"/>
      </dsp:txXfrm>
    </dsp:sp>
    <dsp:sp modelId="{A8742CAF-AE48-44D2-BBF8-1DDE0CCCE03F}">
      <dsp:nvSpPr>
        <dsp:cNvPr id="0" name=""/>
        <dsp:cNvSpPr/>
      </dsp:nvSpPr>
      <dsp:spPr>
        <a:xfrm rot="2160000">
          <a:off x="4065714" y="1165933"/>
          <a:ext cx="401958" cy="5115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1100" kern="1200"/>
        </a:p>
      </dsp:txBody>
      <dsp:txXfrm>
        <a:off x="4077229" y="1232807"/>
        <a:ext cx="281371" cy="306941"/>
      </dsp:txXfrm>
    </dsp:sp>
    <dsp:sp modelId="{5F7E5FB7-F76D-48C1-BE38-5A061141C5A6}">
      <dsp:nvSpPr>
        <dsp:cNvPr id="0" name=""/>
        <dsp:cNvSpPr/>
      </dsp:nvSpPr>
      <dsp:spPr>
        <a:xfrm>
          <a:off x="4437938" y="1338886"/>
          <a:ext cx="1515760" cy="15157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400" kern="1200" dirty="0"/>
            <a:t>риск</a:t>
          </a:r>
        </a:p>
      </dsp:txBody>
      <dsp:txXfrm>
        <a:off x="4659916" y="1560864"/>
        <a:ext cx="1071804" cy="1071804"/>
      </dsp:txXfrm>
    </dsp:sp>
    <dsp:sp modelId="{9E1C8B74-62E2-4889-817D-E61AA127C04E}">
      <dsp:nvSpPr>
        <dsp:cNvPr id="0" name=""/>
        <dsp:cNvSpPr/>
      </dsp:nvSpPr>
      <dsp:spPr>
        <a:xfrm rot="6480000">
          <a:off x="4646976" y="2911595"/>
          <a:ext cx="401958" cy="5115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1100" kern="1200"/>
        </a:p>
      </dsp:txBody>
      <dsp:txXfrm rot="10800000">
        <a:off x="4725901" y="2956566"/>
        <a:ext cx="281371" cy="306941"/>
      </dsp:txXfrm>
    </dsp:sp>
    <dsp:sp modelId="{A0806404-35CB-4419-8426-AF20636E6572}">
      <dsp:nvSpPr>
        <dsp:cNvPr id="0" name=""/>
        <dsp:cNvSpPr/>
      </dsp:nvSpPr>
      <dsp:spPr>
        <a:xfrm>
          <a:off x="3735180" y="3501752"/>
          <a:ext cx="1515760" cy="15157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400" kern="1200" dirty="0"/>
            <a:t>пазарна среда</a:t>
          </a:r>
        </a:p>
      </dsp:txBody>
      <dsp:txXfrm>
        <a:off x="3957158" y="3723730"/>
        <a:ext cx="1071804" cy="1071804"/>
      </dsp:txXfrm>
    </dsp:sp>
    <dsp:sp modelId="{91ACAA9D-0ACA-466C-8858-B2E3EB54823C}">
      <dsp:nvSpPr>
        <dsp:cNvPr id="0" name=""/>
        <dsp:cNvSpPr/>
      </dsp:nvSpPr>
      <dsp:spPr>
        <a:xfrm rot="10800000">
          <a:off x="3166372" y="4003848"/>
          <a:ext cx="401958" cy="5115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1100" kern="1200"/>
        </a:p>
      </dsp:txBody>
      <dsp:txXfrm rot="10800000">
        <a:off x="3286959" y="4106162"/>
        <a:ext cx="281371" cy="306941"/>
      </dsp:txXfrm>
    </dsp:sp>
    <dsp:sp modelId="{AE7CC874-3158-48F7-ACBB-C1B846A72854}">
      <dsp:nvSpPr>
        <dsp:cNvPr id="0" name=""/>
        <dsp:cNvSpPr/>
      </dsp:nvSpPr>
      <dsp:spPr>
        <a:xfrm>
          <a:off x="1461008" y="3501752"/>
          <a:ext cx="1515760" cy="15157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400" kern="1200" dirty="0"/>
            <a:t>иновации</a:t>
          </a:r>
        </a:p>
      </dsp:txBody>
      <dsp:txXfrm>
        <a:off x="1682986" y="3723730"/>
        <a:ext cx="1071804" cy="1071804"/>
      </dsp:txXfrm>
    </dsp:sp>
    <dsp:sp modelId="{4DCD2A12-3844-45B6-933C-39F6F0129096}">
      <dsp:nvSpPr>
        <dsp:cNvPr id="0" name=""/>
        <dsp:cNvSpPr/>
      </dsp:nvSpPr>
      <dsp:spPr>
        <a:xfrm rot="15120000">
          <a:off x="1670046" y="2933234"/>
          <a:ext cx="401958" cy="5115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1100" kern="1200"/>
        </a:p>
      </dsp:txBody>
      <dsp:txXfrm rot="10800000">
        <a:off x="1748971" y="3092891"/>
        <a:ext cx="281371" cy="306941"/>
      </dsp:txXfrm>
    </dsp:sp>
    <dsp:sp modelId="{8BAD6AB6-B2CA-4D39-B67E-1FD02634079F}">
      <dsp:nvSpPr>
        <dsp:cNvPr id="0" name=""/>
        <dsp:cNvSpPr/>
      </dsp:nvSpPr>
      <dsp:spPr>
        <a:xfrm>
          <a:off x="758251" y="1338886"/>
          <a:ext cx="1515760" cy="15157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400" kern="1200" dirty="0"/>
            <a:t>устойчивост</a:t>
          </a:r>
        </a:p>
      </dsp:txBody>
      <dsp:txXfrm>
        <a:off x="980229" y="1560864"/>
        <a:ext cx="1071804" cy="1071804"/>
      </dsp:txXfrm>
    </dsp:sp>
    <dsp:sp modelId="{AE358AD5-C2A9-4D9E-8951-39ABC2A2E318}">
      <dsp:nvSpPr>
        <dsp:cNvPr id="0" name=""/>
        <dsp:cNvSpPr/>
      </dsp:nvSpPr>
      <dsp:spPr>
        <a:xfrm rot="19440000">
          <a:off x="2225870" y="1179306"/>
          <a:ext cx="401958" cy="5115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1100" kern="1200"/>
        </a:p>
      </dsp:txBody>
      <dsp:txXfrm>
        <a:off x="2237385" y="1317060"/>
        <a:ext cx="281371" cy="3069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34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401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490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Панорамна 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103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артичка с име на ци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910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514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4/18/2021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69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516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506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486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107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15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4/18/2021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482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445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  <p:sldLayoutId id="214748390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E3093D3B-1523-4687-A311-1F50418BC7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700" b="1" dirty="0"/>
              <a:t>ПРЕДИЗВИКАТЕЛСТВА И СЪЗДАДЕНИ ВЪЗМОЖНОСТИ ПРЕД ПРОИЗВОДСТВЕНИЯ И ЕКСПОРТЕН СЕКТОР НА БЪЛГАРИЯ ПРЕЗ 2021-2023</a:t>
            </a:r>
            <a:br>
              <a:rPr lang="bg-BG" b="1" dirty="0"/>
            </a:br>
            <a:endParaRPr lang="bg-BG" dirty="0"/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7A5695FC-B245-4830-910E-E7FE43B4C5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0298" y="4541520"/>
            <a:ext cx="7891272" cy="1069848"/>
          </a:xfrm>
        </p:spPr>
        <p:txBody>
          <a:bodyPr>
            <a:normAutofit/>
          </a:bodyPr>
          <a:lstStyle/>
          <a:p>
            <a:r>
              <a:rPr lang="bg-BG" b="1" dirty="0"/>
              <a:t>Тодор Йосифов</a:t>
            </a:r>
            <a:br>
              <a:rPr lang="bg-BG" b="1" dirty="0"/>
            </a:br>
            <a:r>
              <a:rPr lang="bg-BG" b="1" dirty="0"/>
              <a:t>Бургаски свободен университет</a:t>
            </a:r>
            <a:endParaRPr lang="bg-BG" dirty="0"/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F46C0C1D-1C64-4FB6-9601-EC33F7C03D2F}"/>
              </a:ext>
            </a:extLst>
          </p:cNvPr>
          <p:cNvSpPr txBox="1"/>
          <p:nvPr/>
        </p:nvSpPr>
        <p:spPr>
          <a:xfrm>
            <a:off x="1538146" y="661857"/>
            <a:ext cx="98202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НАЦИОНАЛНА СТУДЕНТСКА И ДОКТОРАНТСКА КОНФЕРЕНЦИЯ</a:t>
            </a:r>
            <a:br>
              <a:rPr lang="en-US" sz="1600" dirty="0"/>
            </a:br>
            <a:r>
              <a:rPr lang="ru-RU" sz="1600" dirty="0"/>
              <a:t>"ИКОНОМИЧЕСКИ ПРЕДИЗВИКАТЕЛСТВА ПРЕД БЪЛГАРИЯ (2021-2023 Г.) - УСТОЙЧИВОСТ И РИСКОВЕ"</a:t>
            </a:r>
            <a:endParaRPr lang="bg-BG" sz="1600" dirty="0"/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6EBE9346-E71F-4D70-847B-5A1F3D14A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02" y="365569"/>
            <a:ext cx="881063" cy="88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9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CCA676C-01EE-448E-8996-7A5FC345E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49" y="3518561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en-US" dirty="0"/>
              <a:t>&gt;&gt; </a:t>
            </a:r>
            <a:r>
              <a:rPr lang="bg-BG" dirty="0"/>
              <a:t>Предприятията са водещ фактор във всяка една успешна икономическа система. 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19C1E3C2-19F6-432A-B2FD-E66B90551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55672" y="1609550"/>
            <a:ext cx="5149977" cy="1097667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bg-BG" i="1" dirty="0"/>
              <a:t>Предизвикателствата пред производствения и експортен сектор на страната ни са свързани с текущите създадени възможности пред икономическия сектор и мотивацията на родния мениджмънт, обвързан с неговата функция за прогрес.</a:t>
            </a:r>
            <a:endParaRPr lang="bg-BG" sz="1200" i="1" dirty="0"/>
          </a:p>
        </p:txBody>
      </p:sp>
      <p:pic>
        <p:nvPicPr>
          <p:cNvPr id="10" name="Контейнер за съдържание 9">
            <a:extLst>
              <a:ext uri="{FF2B5EF4-FFF2-40B4-BE49-F238E27FC236}">
                <a16:creationId xmlns:a16="http://schemas.microsoft.com/office/drawing/2014/main" id="{AC978A68-BD9F-47E7-BD3A-EB5641FF8AC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9210" r="25744"/>
          <a:stretch/>
        </p:blipFill>
        <p:spPr>
          <a:xfrm>
            <a:off x="7780385" y="298330"/>
            <a:ext cx="3222528" cy="3222528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Контейнер за съдържание 9">
            <a:extLst>
              <a:ext uri="{FF2B5EF4-FFF2-40B4-BE49-F238E27FC236}">
                <a16:creationId xmlns:a16="http://schemas.microsoft.com/office/drawing/2014/main" id="{2CFBA8F6-350D-4AD8-A813-0CFE5B6BE0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850" r="21850"/>
          <a:stretch/>
        </p:blipFill>
        <p:spPr>
          <a:xfrm>
            <a:off x="857249" y="298330"/>
            <a:ext cx="1197095" cy="1197095"/>
          </a:xfrm>
          <a:prstGeom prst="ellipse">
            <a:avLst/>
          </a:prstGeom>
          <a:ln w="63500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1156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1881B5E-1766-4985-8E6E-1068E7BD6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39" y="685800"/>
            <a:ext cx="3499485" cy="1737360"/>
          </a:xfrm>
        </p:spPr>
        <p:txBody>
          <a:bodyPr/>
          <a:lstStyle/>
          <a:p>
            <a:r>
              <a:rPr lang="en-US" dirty="0"/>
              <a:t>#</a:t>
            </a:r>
            <a:r>
              <a:rPr lang="bg-BG" dirty="0" err="1"/>
              <a:t>ИсторическаЗависимост</a:t>
            </a:r>
            <a:r>
              <a:rPr lang="bg-BG" dirty="0"/>
              <a:t> 2.0.</a:t>
            </a:r>
          </a:p>
        </p:txBody>
      </p:sp>
      <p:pic>
        <p:nvPicPr>
          <p:cNvPr id="6" name="Контейнер за картина 5">
            <a:extLst>
              <a:ext uri="{FF2B5EF4-FFF2-40B4-BE49-F238E27FC236}">
                <a16:creationId xmlns:a16="http://schemas.microsoft.com/office/drawing/2014/main" id="{9F5B313D-0925-4799-8FE2-AF2BEE81C32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620" r="9620"/>
          <a:stretch/>
        </p:blipFill>
        <p:spPr>
          <a:xfrm>
            <a:off x="0" y="0"/>
            <a:ext cx="8303740" cy="6858000"/>
          </a:xfrm>
        </p:spPr>
      </p:pic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16137414-F084-4F43-8B10-C4D9D701958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bg-BG" b="1" dirty="0"/>
              <a:t>Историята редица пъти ни е показвала, че след голяма криза глобалната икономика винаги претърпява трансформации. Поради пандемията предстои преструктуриране на целият световен икономически ред, който от Втората световна война не е изпитвал такъв спад на производствения процес. След всяка трудна ситуация пред човечеството има път напред, скоро ще предстои и процес по възстановяване и влизане във фаза на бъдещ икономически прогрес.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62630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E5456DEB-D00C-457A-A7B7-20F4EA3C6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7265" y="883057"/>
            <a:ext cx="4422775" cy="1371600"/>
          </a:xfrm>
        </p:spPr>
        <p:txBody>
          <a:bodyPr>
            <a:normAutofit fontScale="90000"/>
          </a:bodyPr>
          <a:lstStyle/>
          <a:p>
            <a:r>
              <a:rPr lang="bg-BG" dirty="0"/>
              <a:t>ИКОНОМИЧЕСКА СТАБИЛНОСТ И СЕГМЕНТ НА ОЧАКВАНЕТО</a:t>
            </a:r>
          </a:p>
        </p:txBody>
      </p:sp>
      <p:graphicFrame>
        <p:nvGraphicFramePr>
          <p:cNvPr id="8" name="Контейнер за съдържание 7">
            <a:extLst>
              <a:ext uri="{FF2B5EF4-FFF2-40B4-BE49-F238E27FC236}">
                <a16:creationId xmlns:a16="http://schemas.microsoft.com/office/drawing/2014/main" id="{AB67C11B-06DC-4379-B002-3989745F42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0777296"/>
              </p:ext>
            </p:extLst>
          </p:nvPr>
        </p:nvGraphicFramePr>
        <p:xfrm>
          <a:off x="838200" y="685800"/>
          <a:ext cx="6711950" cy="5019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12688F38-851A-4A1D-9B44-A941C332F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63940" y="2585085"/>
            <a:ext cx="3200400" cy="3291840"/>
          </a:xfrm>
        </p:spPr>
        <p:txBody>
          <a:bodyPr/>
          <a:lstStyle/>
          <a:p>
            <a:r>
              <a:rPr lang="bg-BG" dirty="0"/>
              <a:t>Един от важните моменти, който характеризира науката „Икономика“ е, че тя няма своя край и процесите не се характеризират с постоянна финализираща константа, а винаги има момент и продължение на процеса. Това е една от отличителните и характеристики, даваща и такова важно значение като наука за съществуването на света и важен фактор в живота на обществото ни. </a:t>
            </a:r>
          </a:p>
        </p:txBody>
      </p:sp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9775C8DE-247F-4850-9E6F-80E8DF55FDE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896100" y="4774019"/>
            <a:ext cx="1862912" cy="186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8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graphicEl>
                                              <a:dgm id="{3BE26C25-90C4-4874-A605-66022B035B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graphicEl>
                                              <a:dgm id="{3BE26C25-90C4-4874-A605-66022B035B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graphicEl>
                                              <a:dgm id="{3BE26C25-90C4-4874-A605-66022B035B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graphicEl>
                                              <a:dgm id="{3BE26C25-90C4-4874-A605-66022B035B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8">
                                            <p:graphicEl>
                                              <a:dgm id="{A8742CAF-AE48-44D2-BBF8-1DDE0CCCE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graphicEl>
                                              <a:dgm id="{A8742CAF-AE48-44D2-BBF8-1DDE0CCCE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graphicEl>
                                              <a:dgm id="{A8742CAF-AE48-44D2-BBF8-1DDE0CCCE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graphicEl>
                                              <a:dgm id="{A8742CAF-AE48-44D2-BBF8-1DDE0CCCE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8">
                                            <p:graphicEl>
                                              <a:dgm id="{5F7E5FB7-F76D-48C1-BE38-5A061141C5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graphicEl>
                                              <a:dgm id="{5F7E5FB7-F76D-48C1-BE38-5A061141C5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graphicEl>
                                              <a:dgm id="{5F7E5FB7-F76D-48C1-BE38-5A061141C5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graphicEl>
                                              <a:dgm id="{5F7E5FB7-F76D-48C1-BE38-5A061141C5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8">
                                            <p:graphicEl>
                                              <a:dgm id="{9E1C8B74-62E2-4889-817D-E61AA127C0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graphicEl>
                                              <a:dgm id="{9E1C8B74-62E2-4889-817D-E61AA127C0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graphicEl>
                                              <a:dgm id="{9E1C8B74-62E2-4889-817D-E61AA127C0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graphicEl>
                                              <a:dgm id="{9E1C8B74-62E2-4889-817D-E61AA127C0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8">
                                            <p:graphicEl>
                                              <a:dgm id="{A0806404-35CB-4419-8426-AF20636E65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graphicEl>
                                              <a:dgm id="{A0806404-35CB-4419-8426-AF20636E65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graphicEl>
                                              <a:dgm id="{A0806404-35CB-4419-8426-AF20636E65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graphicEl>
                                              <a:dgm id="{A0806404-35CB-4419-8426-AF20636E65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8">
                                            <p:graphicEl>
                                              <a:dgm id="{91ACAA9D-0ACA-466C-8858-B2E3EB5482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graphicEl>
                                              <a:dgm id="{91ACAA9D-0ACA-466C-8858-B2E3EB5482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graphicEl>
                                              <a:dgm id="{91ACAA9D-0ACA-466C-8858-B2E3EB5482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graphicEl>
                                              <a:dgm id="{91ACAA9D-0ACA-466C-8858-B2E3EB5482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8">
                                            <p:graphicEl>
                                              <a:dgm id="{AE7CC874-3158-48F7-ACBB-C1B846A728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8">
                                            <p:graphicEl>
                                              <a:dgm id="{AE7CC874-3158-48F7-ACBB-C1B846A728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graphicEl>
                                              <a:dgm id="{AE7CC874-3158-48F7-ACBB-C1B846A728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graphicEl>
                                              <a:dgm id="{AE7CC874-3158-48F7-ACBB-C1B846A728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8">
                                            <p:graphicEl>
                                              <a:dgm id="{4DCD2A12-3844-45B6-933C-39F6F01290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graphicEl>
                                              <a:dgm id="{4DCD2A12-3844-45B6-933C-39F6F01290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graphicEl>
                                              <a:dgm id="{4DCD2A12-3844-45B6-933C-39F6F01290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8">
                                            <p:graphicEl>
                                              <a:dgm id="{4DCD2A12-3844-45B6-933C-39F6F01290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8">
                                            <p:graphicEl>
                                              <a:dgm id="{8BAD6AB6-B2CA-4D39-B67E-1FD0263407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8">
                                            <p:graphicEl>
                                              <a:dgm id="{8BAD6AB6-B2CA-4D39-B67E-1FD0263407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>
                                            <p:graphicEl>
                                              <a:dgm id="{8BAD6AB6-B2CA-4D39-B67E-1FD0263407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>
                                            <p:graphicEl>
                                              <a:dgm id="{8BAD6AB6-B2CA-4D39-B67E-1FD0263407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8">
                                            <p:graphicEl>
                                              <a:dgm id="{AE358AD5-C2A9-4D9E-8951-39ABC2A2E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8">
                                            <p:graphicEl>
                                              <a:dgm id="{AE358AD5-C2A9-4D9E-8951-39ABC2A2E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>
                                            <p:graphicEl>
                                              <a:dgm id="{AE358AD5-C2A9-4D9E-8951-39ABC2A2E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>
                                            <p:graphicEl>
                                              <a:dgm id="{AE358AD5-C2A9-4D9E-8951-39ABC2A2E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8" grpId="0">
        <p:bldSub>
          <a:bldDgm/>
        </p:bldSub>
      </p:bldGraphic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77169E5-7E5C-41DF-91CA-C1FF37B52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sz="4000" dirty="0"/>
              <a:t>ФАЗА 2021: в ход на преминаване от „ПОСЛЕДИЦИ“ в „ПРЕДИЗВИКАТЕЛСТВА“ 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50AFD53D-904B-47AC-A454-663FE475F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bg-BG" sz="2000" b="0" dirty="0"/>
              <a:t>Нови коридори за </a:t>
            </a:r>
            <a:r>
              <a:rPr lang="bg-BG" sz="2000" dirty="0"/>
              <a:t>износ</a:t>
            </a:r>
            <a:r>
              <a:rPr lang="bg-BG" sz="2000" b="0" dirty="0"/>
              <a:t> към засегнати пазари</a:t>
            </a:r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487A73C6-FF52-4998-8CDD-9CB03F7A38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bg-BG" dirty="0"/>
              <a:t>Производствена </a:t>
            </a:r>
            <a:r>
              <a:rPr lang="bg-BG" b="0" dirty="0"/>
              <a:t>дестинация с условия за развитие</a:t>
            </a:r>
            <a:endParaRPr lang="bg-BG" sz="2000" b="0" dirty="0"/>
          </a:p>
        </p:txBody>
      </p:sp>
      <p:pic>
        <p:nvPicPr>
          <p:cNvPr id="9" name="Контейнер за съдържание 8">
            <a:extLst>
              <a:ext uri="{FF2B5EF4-FFF2-40B4-BE49-F238E27FC236}">
                <a16:creationId xmlns:a16="http://schemas.microsoft.com/office/drawing/2014/main" id="{0B2CB7A9-F0BA-4F67-AF2C-6DFD4660C1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9975" y="3163980"/>
            <a:ext cx="4754563" cy="2450914"/>
          </a:xfrm>
        </p:spPr>
      </p:pic>
      <p:pic>
        <p:nvPicPr>
          <p:cNvPr id="14" name="Контейнер за съдържание 13">
            <a:extLst>
              <a:ext uri="{FF2B5EF4-FFF2-40B4-BE49-F238E27FC236}">
                <a16:creationId xmlns:a16="http://schemas.microsoft.com/office/drawing/2014/main" id="{214CAE90-7B91-4FFE-B9E2-585FA27D0E5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64288" y="3141365"/>
            <a:ext cx="4754562" cy="2496145"/>
          </a:xfrm>
        </p:spPr>
      </p:pic>
      <p:pic>
        <p:nvPicPr>
          <p:cNvPr id="16" name="Картина 15">
            <a:extLst>
              <a:ext uri="{FF2B5EF4-FFF2-40B4-BE49-F238E27FC236}">
                <a16:creationId xmlns:a16="http://schemas.microsoft.com/office/drawing/2014/main" id="{D9CAC2E2-DD89-41A3-B9EA-57469ED75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7657" y="5156707"/>
            <a:ext cx="1433512" cy="9338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1139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5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3DBA288-9E78-40D8-8741-8BB12505B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ВЪЗМОЖНОСТИ ЗА РАЗВИТИЕ В икономически аспект </a:t>
            </a:r>
            <a:r>
              <a:rPr lang="en-US" dirty="0"/>
              <a:t>&gt;&gt;&gt;</a:t>
            </a:r>
            <a:endParaRPr lang="bg-BG" dirty="0"/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D1A4CEC9-07B9-416C-BF95-32B4E9656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6750" r="6750"/>
          <a:stretch/>
        </p:blipFill>
        <p:spPr>
          <a:xfrm>
            <a:off x="4241978" y="3782749"/>
            <a:ext cx="3211334" cy="2408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6F490F48-5946-4067-88D2-86D072F474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87" r="8087"/>
          <a:stretch/>
        </p:blipFill>
        <p:spPr>
          <a:xfrm>
            <a:off x="1063752" y="2522246"/>
            <a:ext cx="2714625" cy="1813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76DA5938-3762-4011-9D60-573546A0DA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20" r="2920"/>
          <a:stretch/>
        </p:blipFill>
        <p:spPr>
          <a:xfrm>
            <a:off x="7916913" y="2436521"/>
            <a:ext cx="2714625" cy="1813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авоъгълник: с два скосени срещуположни ъгъла 2">
            <a:extLst>
              <a:ext uri="{FF2B5EF4-FFF2-40B4-BE49-F238E27FC236}">
                <a16:creationId xmlns:a16="http://schemas.microsoft.com/office/drawing/2014/main" id="{FF229883-930D-49FA-8E3C-4EEEF6F6B3C9}"/>
              </a:ext>
            </a:extLst>
          </p:cNvPr>
          <p:cNvSpPr/>
          <p:nvPr/>
        </p:nvSpPr>
        <p:spPr>
          <a:xfrm>
            <a:off x="1162050" y="4686300"/>
            <a:ext cx="2714625" cy="409575"/>
          </a:xfrm>
          <a:prstGeom prst="snip2Diag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високотехнологично производство</a:t>
            </a:r>
          </a:p>
        </p:txBody>
      </p:sp>
      <p:sp>
        <p:nvSpPr>
          <p:cNvPr id="10" name="Правоъгълник: с два скосени срещуположни ъгъла 9">
            <a:extLst>
              <a:ext uri="{FF2B5EF4-FFF2-40B4-BE49-F238E27FC236}">
                <a16:creationId xmlns:a16="http://schemas.microsoft.com/office/drawing/2014/main" id="{70633469-F477-4BFC-A321-A870CDB1A1EC}"/>
              </a:ext>
            </a:extLst>
          </p:cNvPr>
          <p:cNvSpPr/>
          <p:nvPr/>
        </p:nvSpPr>
        <p:spPr>
          <a:xfrm>
            <a:off x="4490332" y="3185350"/>
            <a:ext cx="2714625" cy="409575"/>
          </a:xfrm>
          <a:prstGeom prst="snip2Diag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индустриални зони</a:t>
            </a:r>
          </a:p>
        </p:txBody>
      </p:sp>
      <p:sp>
        <p:nvSpPr>
          <p:cNvPr id="11" name="Правоъгълник: с два скосени срещуположни ъгъла 10">
            <a:extLst>
              <a:ext uri="{FF2B5EF4-FFF2-40B4-BE49-F238E27FC236}">
                <a16:creationId xmlns:a16="http://schemas.microsoft.com/office/drawing/2014/main" id="{1B79FADA-3B88-415F-B8C8-DFC8A8CA409F}"/>
              </a:ext>
            </a:extLst>
          </p:cNvPr>
          <p:cNvSpPr/>
          <p:nvPr/>
        </p:nvSpPr>
        <p:spPr>
          <a:xfrm>
            <a:off x="7916913" y="4638675"/>
            <a:ext cx="2714625" cy="409575"/>
          </a:xfrm>
          <a:prstGeom prst="snip2Diag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инвестиция в кадри</a:t>
            </a:r>
          </a:p>
        </p:txBody>
      </p:sp>
    </p:spTree>
    <p:extLst>
      <p:ext uri="{BB962C8B-B14F-4D97-AF65-F5344CB8AC3E}">
        <p14:creationId xmlns:p14="http://schemas.microsoft.com/office/powerpoint/2010/main" val="306348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онтейнер за картина 5">
            <a:extLst>
              <a:ext uri="{FF2B5EF4-FFF2-40B4-BE49-F238E27FC236}">
                <a16:creationId xmlns:a16="http://schemas.microsoft.com/office/drawing/2014/main" id="{98FFD18F-8632-4F63-AF10-0F11E0C97039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16104" b="16104"/>
          <a:stretch/>
        </p:blipFill>
        <p:spPr>
          <a:xfrm>
            <a:off x="944009" y="439347"/>
            <a:ext cx="10818812" cy="36671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FCFE5C51-4B8C-4257-8927-294DA57960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81277" y="3986742"/>
            <a:ext cx="8304210" cy="457200"/>
          </a:xfr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2500" lnSpcReduction="10000"/>
          </a:bodyPr>
          <a:lstStyle/>
          <a:p>
            <a:pPr algn="ctr"/>
            <a:r>
              <a:rPr lang="bg-BG" dirty="0">
                <a:solidFill>
                  <a:srgbClr val="0070C0"/>
                </a:solidFill>
              </a:rPr>
              <a:t>Икономическият процес се задвижва с човешки фактор и е в основата</a:t>
            </a:r>
            <a:br>
              <a:rPr lang="bg-BG" dirty="0">
                <a:solidFill>
                  <a:srgbClr val="0070C0"/>
                </a:solidFill>
              </a:rPr>
            </a:br>
            <a:r>
              <a:rPr lang="bg-BG" dirty="0">
                <a:solidFill>
                  <a:srgbClr val="0070C0"/>
                </a:solidFill>
              </a:rPr>
              <a:t>на успешното общество.</a:t>
            </a:r>
          </a:p>
        </p:txBody>
      </p:sp>
      <p:sp>
        <p:nvSpPr>
          <p:cNvPr id="3" name="Правоъгълник: с два скосени срещуположни ъгъла 2">
            <a:extLst>
              <a:ext uri="{FF2B5EF4-FFF2-40B4-BE49-F238E27FC236}">
                <a16:creationId xmlns:a16="http://schemas.microsoft.com/office/drawing/2014/main" id="{65241EA8-DA9B-4491-B55E-F5C8152485DE}"/>
              </a:ext>
            </a:extLst>
          </p:cNvPr>
          <p:cNvSpPr/>
          <p:nvPr/>
        </p:nvSpPr>
        <p:spPr>
          <a:xfrm>
            <a:off x="1280320" y="4686300"/>
            <a:ext cx="4815680" cy="1866900"/>
          </a:xfrm>
          <a:prstGeom prst="snip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bg-BG" sz="1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ОСНОВНИ ПРЕДИМСТВА НА БЪЛГАРИЯ:</a:t>
            </a:r>
            <a:br>
              <a:rPr lang="bg-BG" sz="1400" b="1" dirty="0">
                <a:solidFill>
                  <a:srgbClr val="00B050"/>
                </a:solidFill>
                <a:latin typeface="Century Gothic" panose="020B0502020202020204" pitchFamily="34" charset="0"/>
              </a:rPr>
            </a:br>
            <a:r>
              <a:rPr lang="bg-BG" sz="1400" dirty="0">
                <a:solidFill>
                  <a:srgbClr val="00B050"/>
                </a:solidFill>
                <a:latin typeface="Century Gothic" panose="020B0502020202020204" pitchFamily="34" charset="0"/>
              </a:rPr>
              <a:t>- географска локация </a:t>
            </a:r>
            <a:br>
              <a:rPr lang="bg-BG" sz="1400" dirty="0">
                <a:solidFill>
                  <a:srgbClr val="00B050"/>
                </a:solidFill>
                <a:latin typeface="Century Gothic" panose="020B0502020202020204" pitchFamily="34" charset="0"/>
              </a:rPr>
            </a:br>
            <a:r>
              <a:rPr lang="bg-BG" sz="1400" dirty="0">
                <a:solidFill>
                  <a:srgbClr val="00B050"/>
                </a:solidFill>
                <a:latin typeface="Century Gothic" panose="020B0502020202020204" pitchFamily="34" charset="0"/>
              </a:rPr>
              <a:t>- налични транспортни коридори</a:t>
            </a:r>
            <a:br>
              <a:rPr lang="bg-BG" sz="1400" dirty="0">
                <a:solidFill>
                  <a:srgbClr val="00B050"/>
                </a:solidFill>
                <a:latin typeface="Century Gothic" panose="020B0502020202020204" pitchFamily="34" charset="0"/>
              </a:rPr>
            </a:br>
            <a:r>
              <a:rPr lang="bg-BG" sz="1400" dirty="0">
                <a:solidFill>
                  <a:srgbClr val="00B050"/>
                </a:solidFill>
                <a:latin typeface="Century Gothic" panose="020B0502020202020204" pitchFamily="34" charset="0"/>
              </a:rPr>
              <a:t>- геополитически фактори</a:t>
            </a:r>
            <a:br>
              <a:rPr lang="bg-BG" sz="1400" dirty="0">
                <a:solidFill>
                  <a:srgbClr val="00B050"/>
                </a:solidFill>
                <a:latin typeface="Century Gothic" panose="020B0502020202020204" pitchFamily="34" charset="0"/>
              </a:rPr>
            </a:br>
            <a:r>
              <a:rPr lang="bg-BG" sz="1400" dirty="0">
                <a:solidFill>
                  <a:srgbClr val="00B050"/>
                </a:solidFill>
                <a:latin typeface="Century Gothic" panose="020B0502020202020204" pitchFamily="34" charset="0"/>
              </a:rPr>
              <a:t>- икономически традиции</a:t>
            </a:r>
            <a:br>
              <a:rPr lang="bg-BG" sz="1400" dirty="0">
                <a:solidFill>
                  <a:srgbClr val="00B050"/>
                </a:solidFill>
                <a:latin typeface="Century Gothic" panose="020B0502020202020204" pitchFamily="34" charset="0"/>
              </a:rPr>
            </a:br>
            <a:r>
              <a:rPr lang="bg-BG" sz="1400" dirty="0">
                <a:solidFill>
                  <a:srgbClr val="00B050"/>
                </a:solidFill>
                <a:latin typeface="Century Gothic" panose="020B0502020202020204" pitchFamily="34" charset="0"/>
              </a:rPr>
              <a:t>- кадри с потенциал</a:t>
            </a:r>
            <a:br>
              <a:rPr lang="bg-BG" sz="1400" dirty="0">
                <a:solidFill>
                  <a:srgbClr val="00B050"/>
                </a:solidFill>
                <a:latin typeface="Century Gothic" panose="020B0502020202020204" pitchFamily="34" charset="0"/>
              </a:rPr>
            </a:br>
            <a:r>
              <a:rPr lang="bg-BG" sz="1400" dirty="0">
                <a:solidFill>
                  <a:srgbClr val="00B050"/>
                </a:solidFill>
                <a:latin typeface="Century Gothic" panose="020B0502020202020204" pitchFamily="34" charset="0"/>
              </a:rPr>
              <a:t>- данъчна политика</a:t>
            </a: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2750E5C3-199A-4AA4-8334-2223835D7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1616" y="4953000"/>
            <a:ext cx="1433871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5FE6FBC-DB66-43E6-B144-AAB9A6510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90575"/>
            <a:ext cx="9144000" cy="2743200"/>
          </a:xfrm>
        </p:spPr>
        <p:txBody>
          <a:bodyPr>
            <a:normAutofit/>
          </a:bodyPr>
          <a:lstStyle/>
          <a:p>
            <a:r>
              <a:rPr lang="bg-BG" sz="2000" b="1" dirty="0"/>
              <a:t>Стимулирането на местните предприемачи </a:t>
            </a:r>
            <a:r>
              <a:rPr lang="bg-BG" sz="2000" dirty="0"/>
              <a:t>и техният „износ“ на продукти и услуги в Европа и останалите континенти също е фактор, който заслужава внимание и </a:t>
            </a:r>
            <a:r>
              <a:rPr lang="bg-BG" sz="2000" b="1" dirty="0"/>
              <a:t>акцент за развитие</a:t>
            </a:r>
            <a:r>
              <a:rPr lang="bg-BG" sz="2000" dirty="0"/>
              <a:t>. Както всяка стартираща компания и нейното бъдещо ръководство първо правят </a:t>
            </a:r>
            <a:r>
              <a:rPr lang="bg-BG" sz="2000" b="1" dirty="0"/>
              <a:t>SWOT</a:t>
            </a:r>
            <a:r>
              <a:rPr lang="bg-BG" sz="2000" dirty="0"/>
              <a:t>-анализ за да бъдат устойчиви на пазара, така и техниката от Алберт Хъмфри за </a:t>
            </a:r>
            <a:r>
              <a:rPr lang="bg-BG" sz="2000" b="1" dirty="0"/>
              <a:t>стратегическо управление </a:t>
            </a:r>
            <a:r>
              <a:rPr lang="bg-BG" sz="2000" dirty="0"/>
              <a:t>може да бъде приложена при позиционирането на страната ни в </a:t>
            </a:r>
            <a:r>
              <a:rPr lang="bg-BG" sz="2000" b="1" dirty="0"/>
              <a:t>новата икономическа ера</a:t>
            </a:r>
            <a:r>
              <a:rPr lang="bg-BG" sz="2000" dirty="0"/>
              <a:t>. </a:t>
            </a:r>
            <a:endParaRPr lang="bg-BG" sz="2000" b="1" dirty="0"/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CD12418E-3A64-4028-93C0-3D3740B082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bg-BG" b="1" dirty="0"/>
              <a:t>Пример: </a:t>
            </a:r>
          </a:p>
          <a:p>
            <a:pPr lvl="1"/>
            <a:r>
              <a:rPr lang="bg-BG" i="1" dirty="0"/>
              <a:t>Добър инструмент, който използват общини в България са „старт-</a:t>
            </a:r>
            <a:r>
              <a:rPr lang="bg-BG" i="1" dirty="0" err="1"/>
              <a:t>ъп</a:t>
            </a:r>
            <a:r>
              <a:rPr lang="bg-BG" i="1" dirty="0"/>
              <a:t>“ фондовете за стимулиране на локални предприемачи и техните микропроекти.</a:t>
            </a:r>
            <a:endParaRPr lang="bg-BG" i="1" dirty="0">
              <a:solidFill>
                <a:schemeClr val="tx1"/>
              </a:solidFill>
            </a:endParaRPr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FDB241E2-2149-4EED-8EE9-2A0858AA9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5127625"/>
            <a:ext cx="9906000" cy="1016000"/>
          </a:xfrm>
        </p:spPr>
        <p:txBody>
          <a:bodyPr>
            <a:normAutofit/>
          </a:bodyPr>
          <a:lstStyle/>
          <a:p>
            <a:r>
              <a:rPr lang="bg-BG" dirty="0">
                <a:solidFill>
                  <a:srgbClr val="C00000"/>
                </a:solidFill>
              </a:rPr>
              <a:t>Стимулът към </a:t>
            </a:r>
            <a:r>
              <a:rPr lang="bg-BG" b="1" dirty="0">
                <a:solidFill>
                  <a:srgbClr val="C00000"/>
                </a:solidFill>
              </a:rPr>
              <a:t>идеята</a:t>
            </a:r>
            <a:r>
              <a:rPr lang="bg-BG" dirty="0">
                <a:solidFill>
                  <a:srgbClr val="C00000"/>
                </a:solidFill>
              </a:rPr>
              <a:t>, подкрепата към </a:t>
            </a:r>
            <a:r>
              <a:rPr lang="bg-BG" b="1" dirty="0">
                <a:solidFill>
                  <a:srgbClr val="C00000"/>
                </a:solidFill>
              </a:rPr>
              <a:t>иновативното</a:t>
            </a:r>
            <a:r>
              <a:rPr lang="bg-BG" dirty="0">
                <a:solidFill>
                  <a:srgbClr val="C00000"/>
                </a:solidFill>
              </a:rPr>
              <a:t>, към услугата, която ще привлече нов </a:t>
            </a:r>
            <a:r>
              <a:rPr lang="bg-BG" b="1" dirty="0">
                <a:solidFill>
                  <a:srgbClr val="C00000"/>
                </a:solidFill>
              </a:rPr>
              <a:t>таргет</a:t>
            </a:r>
            <a:r>
              <a:rPr lang="bg-BG" dirty="0">
                <a:solidFill>
                  <a:srgbClr val="C00000"/>
                </a:solidFill>
              </a:rPr>
              <a:t> клиенти чрез ноу-хау и диференцирана </a:t>
            </a:r>
            <a:r>
              <a:rPr lang="bg-BG" b="1" dirty="0">
                <a:solidFill>
                  <a:srgbClr val="C00000"/>
                </a:solidFill>
              </a:rPr>
              <a:t>полезност</a:t>
            </a:r>
            <a:r>
              <a:rPr lang="bg-BG" dirty="0">
                <a:solidFill>
                  <a:srgbClr val="C00000"/>
                </a:solidFill>
              </a:rPr>
              <a:t> – това е в </a:t>
            </a:r>
            <a:r>
              <a:rPr lang="bg-BG" b="1" dirty="0">
                <a:solidFill>
                  <a:srgbClr val="C00000"/>
                </a:solidFill>
              </a:rPr>
              <a:t>основата</a:t>
            </a:r>
            <a:r>
              <a:rPr lang="bg-BG" dirty="0">
                <a:solidFill>
                  <a:srgbClr val="C00000"/>
                </a:solidFill>
              </a:rPr>
              <a:t> на откритията в </a:t>
            </a:r>
            <a:r>
              <a:rPr lang="bg-BG" b="1" dirty="0">
                <a:solidFill>
                  <a:srgbClr val="C00000"/>
                </a:solidFill>
              </a:rPr>
              <a:t>бизнеса</a:t>
            </a:r>
            <a:r>
              <a:rPr lang="bg-BG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73025F7D-EBDF-4052-8A4E-7357FEB003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98" r="10798"/>
          <a:stretch/>
        </p:blipFill>
        <p:spPr>
          <a:xfrm>
            <a:off x="9275762" y="2656050"/>
            <a:ext cx="2733675" cy="15459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5581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997B1C2-33AD-4671-9810-BB3FEAC7C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/>
              <a:t>От </a:t>
            </a:r>
            <a:r>
              <a:rPr lang="ru-RU" sz="1600" dirty="0" err="1"/>
              <a:t>началото</a:t>
            </a:r>
            <a:r>
              <a:rPr lang="ru-RU" sz="1600" dirty="0"/>
              <a:t> на 2021 г. </a:t>
            </a:r>
            <a:r>
              <a:rPr lang="ru-RU" sz="1600" dirty="0" err="1"/>
              <a:t>има</a:t>
            </a:r>
            <a:r>
              <a:rPr lang="ru-RU" sz="1600" dirty="0"/>
              <a:t> </a:t>
            </a:r>
            <a:r>
              <a:rPr lang="ru-RU" sz="1600" b="1" dirty="0" err="1"/>
              <a:t>редица</a:t>
            </a:r>
            <a:r>
              <a:rPr lang="ru-RU" sz="1600" b="1" dirty="0"/>
              <a:t> </a:t>
            </a:r>
            <a:r>
              <a:rPr lang="ru-RU" sz="1600" b="1" dirty="0" err="1"/>
              <a:t>промени</a:t>
            </a:r>
            <a:r>
              <a:rPr lang="ru-RU" sz="1600" b="1" dirty="0"/>
              <a:t> </a:t>
            </a:r>
            <a:r>
              <a:rPr lang="ru-RU" sz="1600" dirty="0"/>
              <a:t>в геополитически план, </a:t>
            </a:r>
            <a:r>
              <a:rPr lang="ru-RU" sz="1600" dirty="0" err="1"/>
              <a:t>даващи</a:t>
            </a:r>
            <a:r>
              <a:rPr lang="ru-RU" sz="1600" dirty="0"/>
              <a:t> </a:t>
            </a:r>
            <a:r>
              <a:rPr lang="ru-RU" sz="1600" dirty="0" err="1"/>
              <a:t>стъпки</a:t>
            </a:r>
            <a:r>
              <a:rPr lang="ru-RU" sz="1600" dirty="0"/>
              <a:t> за развитие и </a:t>
            </a:r>
            <a:r>
              <a:rPr lang="ru-RU" sz="1600" dirty="0" err="1"/>
              <a:t>посока</a:t>
            </a:r>
            <a:r>
              <a:rPr lang="ru-RU" sz="1600" dirty="0"/>
              <a:t> за анализ </a:t>
            </a:r>
            <a:r>
              <a:rPr lang="ru-RU" sz="1600" dirty="0" err="1"/>
              <a:t>върху</a:t>
            </a:r>
            <a:r>
              <a:rPr lang="ru-RU" sz="1600" dirty="0"/>
              <a:t> </a:t>
            </a:r>
            <a:r>
              <a:rPr lang="ru-RU" sz="1600" b="1" dirty="0"/>
              <a:t>нова концентрация на </a:t>
            </a:r>
            <a:r>
              <a:rPr lang="ru-RU" sz="1600" b="1" dirty="0" err="1"/>
              <a:t>капацитет</a:t>
            </a:r>
            <a:r>
              <a:rPr lang="ru-RU" sz="1600" dirty="0"/>
              <a:t>, </a:t>
            </a:r>
            <a:r>
              <a:rPr lang="ru-RU" sz="1600" dirty="0" err="1"/>
              <a:t>свързан</a:t>
            </a:r>
            <a:r>
              <a:rPr lang="ru-RU" sz="1600" dirty="0"/>
              <a:t> с </a:t>
            </a:r>
            <a:r>
              <a:rPr lang="ru-RU" sz="1600" dirty="0" err="1"/>
              <a:t>експортната</a:t>
            </a:r>
            <a:r>
              <a:rPr lang="ru-RU" sz="1600" dirty="0"/>
              <a:t> </a:t>
            </a:r>
            <a:r>
              <a:rPr lang="ru-RU" sz="1600" dirty="0" err="1"/>
              <a:t>дейност</a:t>
            </a:r>
            <a:r>
              <a:rPr lang="ru-RU" sz="1600" dirty="0"/>
              <a:t>. </a:t>
            </a:r>
            <a:r>
              <a:rPr lang="ru-RU" sz="1600" dirty="0" err="1"/>
              <a:t>Ситуацията</a:t>
            </a:r>
            <a:r>
              <a:rPr lang="ru-RU" sz="1600" dirty="0"/>
              <a:t> след „</a:t>
            </a:r>
            <a:r>
              <a:rPr lang="ru-RU" sz="1600" b="1" dirty="0" err="1"/>
              <a:t>Брекзит</a:t>
            </a:r>
            <a:r>
              <a:rPr lang="ru-RU" sz="1600" dirty="0"/>
              <a:t>“ </a:t>
            </a:r>
            <a:r>
              <a:rPr lang="ru-RU" sz="1600" dirty="0" err="1"/>
              <a:t>променя</a:t>
            </a:r>
            <a:r>
              <a:rPr lang="ru-RU" sz="1600" dirty="0"/>
              <a:t> </a:t>
            </a:r>
            <a:r>
              <a:rPr lang="ru-RU" sz="1600" dirty="0" err="1"/>
              <a:t>ситуацията</a:t>
            </a:r>
            <a:r>
              <a:rPr lang="ru-RU" sz="1600" dirty="0"/>
              <a:t> и </a:t>
            </a:r>
            <a:r>
              <a:rPr lang="ru-RU" sz="1600" dirty="0" err="1"/>
              <a:t>условията</a:t>
            </a:r>
            <a:r>
              <a:rPr lang="ru-RU" sz="1600" dirty="0"/>
              <a:t> на </a:t>
            </a:r>
            <a:r>
              <a:rPr lang="ru-RU" sz="1600" dirty="0" err="1"/>
              <a:t>търговия</a:t>
            </a:r>
            <a:r>
              <a:rPr lang="ru-RU" sz="1600" dirty="0"/>
              <a:t> с Великобритания в </a:t>
            </a:r>
            <a:r>
              <a:rPr lang="ru-RU" sz="1600" b="1" dirty="0" err="1"/>
              <a:t>дългосрочен</a:t>
            </a:r>
            <a:r>
              <a:rPr lang="ru-RU" sz="1600" b="1" dirty="0"/>
              <a:t> план</a:t>
            </a:r>
            <a:r>
              <a:rPr lang="ru-RU" sz="1600" dirty="0"/>
              <a:t>. </a:t>
            </a:r>
            <a:endParaRPr lang="bg-BG" sz="1600" dirty="0"/>
          </a:p>
        </p:txBody>
      </p:sp>
      <p:pic>
        <p:nvPicPr>
          <p:cNvPr id="10" name="Контейнер за съдържание 9">
            <a:extLst>
              <a:ext uri="{FF2B5EF4-FFF2-40B4-BE49-F238E27FC236}">
                <a16:creationId xmlns:a16="http://schemas.microsoft.com/office/drawing/2014/main" id="{CA18ABFE-D7CC-4725-B02F-E8E8A803CD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276" r="1276"/>
          <a:stretch/>
        </p:blipFill>
        <p:spPr>
          <a:xfrm>
            <a:off x="6364288" y="2816918"/>
            <a:ext cx="4754562" cy="273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авоъгълник 10">
            <a:extLst>
              <a:ext uri="{FF2B5EF4-FFF2-40B4-BE49-F238E27FC236}">
                <a16:creationId xmlns:a16="http://schemas.microsoft.com/office/drawing/2014/main" id="{77785C78-4BC5-4465-BBA4-4612A74F2383}"/>
              </a:ext>
            </a:extLst>
          </p:cNvPr>
          <p:cNvSpPr/>
          <p:nvPr/>
        </p:nvSpPr>
        <p:spPr>
          <a:xfrm>
            <a:off x="3300646" y="1795989"/>
            <a:ext cx="5271854" cy="461665"/>
          </a:xfrm>
          <a:prstGeom prst="rect">
            <a:avLst/>
          </a:prstGeom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2400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НОВИ ВЪЗМОЖНОСТИ</a:t>
            </a:r>
          </a:p>
        </p:txBody>
      </p:sp>
      <p:pic>
        <p:nvPicPr>
          <p:cNvPr id="12" name="Контейнер за съдържание 9">
            <a:extLst>
              <a:ext uri="{FF2B5EF4-FFF2-40B4-BE49-F238E27FC236}">
                <a16:creationId xmlns:a16="http://schemas.microsoft.com/office/drawing/2014/main" id="{2049DB07-8FA6-4E2F-8099-84F7032566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59" r="1059"/>
          <a:stretch/>
        </p:blipFill>
        <p:spPr>
          <a:xfrm>
            <a:off x="1073151" y="2893118"/>
            <a:ext cx="4754562" cy="273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535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F832FFD-A1C7-4EF3-A86C-769253DF7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Основни предизвикателства:</a:t>
            </a:r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018958A7-F156-4D96-829B-56C5C5D6B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8987" y="2423160"/>
            <a:ext cx="3341054" cy="3876676"/>
          </a:xfrm>
        </p:spPr>
        <p:txBody>
          <a:bodyPr>
            <a:normAutofit/>
          </a:bodyPr>
          <a:lstStyle/>
          <a:p>
            <a:r>
              <a:rPr lang="bg-BG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 </a:t>
            </a:r>
            <a:r>
              <a:rPr lang="bg-BG" sz="1800" dirty="0"/>
              <a:t>Важно условие за производствения сектор у нас е адаптирането с бързи темпове на  „Индустрия 4.0“ Основната цел е да се обединят промишленото производство с модерната информационна и комуникационна техника </a:t>
            </a:r>
            <a:endParaRPr lang="bg-BG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Контейнер за съдържание 4">
            <a:extLst>
              <a:ext uri="{FF2B5EF4-FFF2-40B4-BE49-F238E27FC236}">
                <a16:creationId xmlns:a16="http://schemas.microsoft.com/office/drawing/2014/main" id="{670F09D2-5CDE-467F-B3A3-A47E69299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Силно</a:t>
            </a:r>
            <a:r>
              <a:rPr lang="ru-RU" dirty="0"/>
              <a:t> </a:t>
            </a:r>
            <a:r>
              <a:rPr lang="ru-RU" b="1" dirty="0" err="1"/>
              <a:t>предимство</a:t>
            </a:r>
            <a:r>
              <a:rPr lang="ru-RU" dirty="0"/>
              <a:t> на </a:t>
            </a:r>
            <a:r>
              <a:rPr lang="ru-RU" dirty="0" err="1"/>
              <a:t>производствения</a:t>
            </a:r>
            <a:r>
              <a:rPr lang="ru-RU" dirty="0"/>
              <a:t> сектор в </a:t>
            </a:r>
            <a:r>
              <a:rPr lang="ru-RU" dirty="0" err="1"/>
              <a:t>България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да </a:t>
            </a:r>
            <a:r>
              <a:rPr lang="ru-RU" dirty="0" err="1"/>
              <a:t>бъде</a:t>
            </a:r>
            <a:r>
              <a:rPr lang="ru-RU" dirty="0"/>
              <a:t> </a:t>
            </a:r>
            <a:r>
              <a:rPr lang="ru-RU" dirty="0" err="1"/>
              <a:t>техническото</a:t>
            </a:r>
            <a:r>
              <a:rPr lang="ru-RU" dirty="0"/>
              <a:t> </a:t>
            </a:r>
            <a:r>
              <a:rPr lang="ru-RU" dirty="0" err="1"/>
              <a:t>внедряване</a:t>
            </a:r>
            <a:r>
              <a:rPr lang="ru-RU" dirty="0"/>
              <a:t> на </a:t>
            </a:r>
            <a:r>
              <a:rPr lang="ru-RU" dirty="0" err="1"/>
              <a:t>иновациите</a:t>
            </a:r>
            <a:r>
              <a:rPr lang="ru-RU" dirty="0"/>
              <a:t>,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b="1" dirty="0" err="1"/>
              <a:t>предпоставка</a:t>
            </a:r>
            <a:r>
              <a:rPr lang="ru-RU" dirty="0"/>
              <a:t> за </a:t>
            </a:r>
            <a:r>
              <a:rPr lang="ru-RU" dirty="0" err="1"/>
              <a:t>рентабилност</a:t>
            </a:r>
            <a:r>
              <a:rPr lang="ru-RU" dirty="0"/>
              <a:t> на </a:t>
            </a:r>
            <a:r>
              <a:rPr lang="ru-RU" dirty="0" err="1"/>
              <a:t>разходите</a:t>
            </a:r>
            <a:r>
              <a:rPr lang="ru-RU" dirty="0"/>
              <a:t>, </a:t>
            </a:r>
            <a:r>
              <a:rPr lang="ru-RU" dirty="0" err="1"/>
              <a:t>формиране</a:t>
            </a:r>
            <a:r>
              <a:rPr lang="ru-RU" dirty="0"/>
              <a:t> на </a:t>
            </a:r>
            <a:r>
              <a:rPr lang="ru-RU" dirty="0" err="1"/>
              <a:t>краен</a:t>
            </a:r>
            <a:r>
              <a:rPr lang="ru-RU" dirty="0"/>
              <a:t> продукт с </a:t>
            </a:r>
            <a:r>
              <a:rPr lang="ru-RU" dirty="0" err="1"/>
              <a:t>ниска</a:t>
            </a:r>
            <a:r>
              <a:rPr lang="ru-RU" dirty="0"/>
              <a:t> </a:t>
            </a:r>
            <a:r>
              <a:rPr lang="ru-RU" dirty="0" err="1"/>
              <a:t>себестойност</a:t>
            </a:r>
            <a:r>
              <a:rPr lang="ru-RU" dirty="0"/>
              <a:t> и привличане на </a:t>
            </a:r>
            <a:r>
              <a:rPr lang="ru-RU" dirty="0" err="1"/>
              <a:t>инвестиционен</a:t>
            </a:r>
            <a:r>
              <a:rPr lang="ru-RU" dirty="0"/>
              <a:t> интерес </a:t>
            </a:r>
            <a:r>
              <a:rPr lang="ru-RU" dirty="0" err="1"/>
              <a:t>към</a:t>
            </a:r>
            <a:r>
              <a:rPr lang="ru-RU" dirty="0"/>
              <a:t> </a:t>
            </a:r>
            <a:r>
              <a:rPr lang="ru-RU" b="1" dirty="0" err="1"/>
              <a:t>възможностите</a:t>
            </a:r>
            <a:r>
              <a:rPr lang="ru-RU" b="1" dirty="0"/>
              <a:t>, </a:t>
            </a:r>
            <a:r>
              <a:rPr lang="ru-RU" b="1" dirty="0" err="1"/>
              <a:t>които</a:t>
            </a:r>
            <a:r>
              <a:rPr lang="ru-RU" b="1" dirty="0"/>
              <a:t> </a:t>
            </a:r>
            <a:r>
              <a:rPr lang="ru-RU" b="1" dirty="0" err="1"/>
              <a:t>страната</a:t>
            </a:r>
            <a:r>
              <a:rPr lang="ru-RU" b="1" dirty="0"/>
              <a:t> ни </a:t>
            </a:r>
            <a:r>
              <a:rPr lang="ru-RU" b="1" dirty="0" err="1"/>
              <a:t>предлага</a:t>
            </a:r>
            <a:r>
              <a:rPr lang="ru-RU" b="1" dirty="0"/>
              <a:t>. </a:t>
            </a:r>
            <a:endParaRPr lang="bg-BG" b="1" dirty="0"/>
          </a:p>
        </p:txBody>
      </p:sp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B131E562-979B-4EF2-8034-9B1DCFBD6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048" y="3195828"/>
            <a:ext cx="60960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1186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5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ип дърво">
  <a:themeElements>
    <a:clrScheme name="Тип дър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Тип дър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Тип дър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TM03090434[[fn=Тип дърво]]</Template>
  <TotalTime>1558</TotalTime>
  <Words>576</Words>
  <Application>Microsoft Office PowerPoint</Application>
  <PresentationFormat>Широк екран</PresentationFormat>
  <Paragraphs>32</Paragraphs>
  <Slides>10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10</vt:i4>
      </vt:variant>
    </vt:vector>
  </HeadingPairs>
  <TitlesOfParts>
    <vt:vector size="16" baseType="lpstr">
      <vt:lpstr>Cambria</vt:lpstr>
      <vt:lpstr>Century Gothic</vt:lpstr>
      <vt:lpstr>Rockwell</vt:lpstr>
      <vt:lpstr>Rockwell Condensed</vt:lpstr>
      <vt:lpstr>Wingdings</vt:lpstr>
      <vt:lpstr>Тип дърво</vt:lpstr>
      <vt:lpstr>ПРЕДИЗВИКАТЕЛСТВА И СЪЗДАДЕНИ ВЪЗМОЖНОСТИ ПРЕД ПРОИЗВОДСТВЕНИЯ И ЕКСПОРТЕН СЕКТОР НА БЪЛГАРИЯ ПРЕЗ 2021-2023 </vt:lpstr>
      <vt:lpstr>#ИсторическаЗависимост 2.0.</vt:lpstr>
      <vt:lpstr>ИКОНОМИЧЕСКА СТАБИЛНОСТ И СЕГМЕНТ НА ОЧАКВАНЕТО</vt:lpstr>
      <vt:lpstr>ФАЗА 2021: в ход на преминаване от „ПОСЛЕДИЦИ“ в „ПРЕДИЗВИКАТЕЛСТВА“ </vt:lpstr>
      <vt:lpstr>ВЪЗМОЖНОСТИ ЗА РАЗВИТИЕ В икономически аспект &gt;&gt;&gt;</vt:lpstr>
      <vt:lpstr>Презентация на PowerPoint</vt:lpstr>
      <vt:lpstr>Стимулирането на местните предприемачи и техният „износ“ на продукти и услуги в Европа и останалите континенти също е фактор, който заслужава внимание и акцент за развитие. Както всяка стартираща компания и нейното бъдещо ръководство първо правят SWOT-анализ за да бъдат устойчиви на пазара, така и техниката от Алберт Хъмфри за стратегическо управление може да бъде приложена при позиционирането на страната ни в новата икономическа ера. </vt:lpstr>
      <vt:lpstr>От началото на 2021 г. има редица промени в геополитически план, даващи стъпки за развитие и посока за анализ върху нова концентрация на капацитет, свързан с експортната дейност. Ситуацията след „Брекзит“ променя ситуацията и условията на търговия с Великобритания в дългосрочен план. </vt:lpstr>
      <vt:lpstr>Основни предизвикателства:</vt:lpstr>
      <vt:lpstr>&gt;&gt; Предприятията са водещ фактор във всяка една успешна икономическа система.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HP</dc:creator>
  <cp:lastModifiedBy>HP</cp:lastModifiedBy>
  <cp:revision>29</cp:revision>
  <dcterms:created xsi:type="dcterms:W3CDTF">2020-04-17T17:33:17Z</dcterms:created>
  <dcterms:modified xsi:type="dcterms:W3CDTF">2021-04-18T12:22:16Z</dcterms:modified>
</cp:coreProperties>
</file>