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1"/>
  </p:sldMasterIdLst>
  <p:sldIdLst>
    <p:sldId id="259" r:id="rId2"/>
    <p:sldId id="258" r:id="rId3"/>
    <p:sldId id="262" r:id="rId4"/>
    <p:sldId id="260" r:id="rId5"/>
    <p:sldId id="261" r:id="rId6"/>
    <p:sldId id="265" r:id="rId7"/>
    <p:sldId id="266" r:id="rId8"/>
    <p:sldId id="267" r:id="rId9"/>
    <p:sldId id="268" r:id="rId10"/>
    <p:sldId id="269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7529"/>
    <a:srgbClr val="99570C"/>
    <a:srgbClr val="B54C2D"/>
    <a:srgbClr val="DDA147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45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ПРЕДИЗВИКАТЕЛСТВАТА </a:t>
            </a:r>
          </a:p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 РЕСТОРАНТЬОРСКИЯ БИЗНЕС В БЪЛГАРИЯ</a:t>
            </a:r>
            <a:b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УСЛОВИЕ НА COVID-19 – УСТОЙЧИВОСТ И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9314" y="5934670"/>
            <a:ext cx="2982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Изготвил: Адриана Браничева; студент 1 курс;</a:t>
            </a:r>
          </a:p>
          <a:p>
            <a:pPr algn="ctr"/>
            <a:r>
              <a:rPr lang="bg-BG" dirty="0" smtClean="0"/>
              <a:t>УНСС и СУ;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52" y="168728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Съживяване на ресторантьорския бизнес след </a:t>
            </a:r>
            <a:r>
              <a:rPr lang="en-US" dirty="0" smtClean="0"/>
              <a:t>COVID 19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294" y="2517321"/>
            <a:ext cx="7658706" cy="43406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b="1" dirty="0" smtClean="0"/>
              <a:t>Онлайн сайт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b="1" dirty="0" smtClean="0"/>
              <a:t>Мобилно приложение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b="1" dirty="0" smtClean="0"/>
              <a:t>Изготвяне на добра маркетингова стратегия – активни в социалните мрежи ( </a:t>
            </a:r>
            <a:r>
              <a:rPr lang="en-US" b="1" dirty="0" smtClean="0"/>
              <a:t>Facebook, </a:t>
            </a:r>
            <a:r>
              <a:rPr lang="en-US" b="1" dirty="0" err="1" smtClean="0"/>
              <a:t>Instagramm</a:t>
            </a:r>
            <a:r>
              <a:rPr lang="en-US" b="1" dirty="0" smtClean="0"/>
              <a:t>, </a:t>
            </a:r>
            <a:r>
              <a:rPr lang="en-US" b="1" dirty="0" err="1" smtClean="0"/>
              <a:t>TikTok</a:t>
            </a:r>
            <a:r>
              <a:rPr lang="en-US" b="1" dirty="0" smtClean="0"/>
              <a:t>, Messenger </a:t>
            </a:r>
            <a:r>
              <a:rPr lang="bg-BG" b="1" dirty="0" smtClean="0"/>
              <a:t>и други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b="1" dirty="0" smtClean="0"/>
              <a:t>Насърчаването </a:t>
            </a:r>
            <a:r>
              <a:rPr lang="bg-BG" b="1" dirty="0"/>
              <a:t>на </a:t>
            </a:r>
            <a:r>
              <a:rPr lang="bg-BG" b="1" dirty="0" smtClean="0"/>
              <a:t>заетостта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b="1" dirty="0" smtClean="0"/>
              <a:t>Разпространение на услугата - доставка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7502">
            <a:off x="6871108" y="3390774"/>
            <a:ext cx="5461368" cy="3089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599" y="1894115"/>
            <a:ext cx="1176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u="sng" dirty="0" smtClean="0"/>
              <a:t>Действия, които заведенията могат да предприемат през 2021-2023 г.:</a:t>
            </a:r>
            <a:endParaRPr lang="bg-BG" sz="2400" b="1" u="sng" dirty="0"/>
          </a:p>
        </p:txBody>
      </p:sp>
    </p:spTree>
    <p:extLst>
      <p:ext uri="{BB962C8B-B14F-4D97-AF65-F5344CB8AC3E}">
        <p14:creationId xmlns:p14="http://schemas.microsoft.com/office/powerpoint/2010/main" val="35088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52" y="168728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Съживяване на ресторантьорския бизнес след </a:t>
            </a:r>
            <a:r>
              <a:rPr lang="en-US" dirty="0" smtClean="0"/>
              <a:t>COVID 19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36" y="1994808"/>
            <a:ext cx="5829905" cy="3067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Ползването на интернет за търсене на информация, чрез която взимат важно решение за покупката на продукт или услуга скочи от 37.4% на 50 % през 2020 г.</a:t>
            </a:r>
          </a:p>
          <a:p>
            <a:pPr marL="36900" indent="0">
              <a:buNone/>
            </a:pPr>
            <a:endParaRPr lang="bg-BG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21" y="3763724"/>
            <a:ext cx="762675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52" y="168728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Съживяване на ресторантьорския бизнес след </a:t>
            </a:r>
            <a:r>
              <a:rPr lang="en-US" dirty="0" smtClean="0"/>
              <a:t>COVID 19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623" y="1864179"/>
            <a:ext cx="11381620" cy="65042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b="1" u="sng" dirty="0"/>
              <a:t>Действия, които </a:t>
            </a:r>
            <a:r>
              <a:rPr lang="ru-RU" sz="2400" b="1" u="sng" dirty="0" smtClean="0"/>
              <a:t>държавата ще предприемат </a:t>
            </a:r>
            <a:r>
              <a:rPr lang="ru-RU" sz="2400" b="1" u="sng" dirty="0"/>
              <a:t>през 2021-2023 г.:</a:t>
            </a:r>
          </a:p>
          <a:p>
            <a:pPr marL="36900" indent="0">
              <a:buNone/>
            </a:pPr>
            <a:endParaRPr lang="bg-BG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4543" y="2547260"/>
            <a:ext cx="1036864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/>
              <a:t>Обучение </a:t>
            </a:r>
            <a:r>
              <a:rPr lang="ru-RU" sz="2300" dirty="0"/>
              <a:t>на безработни лица за придобиване на „Дигитална компетентност</a:t>
            </a:r>
            <a:r>
              <a:rPr lang="ru-RU" sz="2300" dirty="0" smtClean="0"/>
              <a:t>“ - </a:t>
            </a:r>
            <a:r>
              <a:rPr lang="ru-RU" sz="2300" dirty="0" smtClean="0">
                <a:solidFill>
                  <a:srgbClr val="FF0000"/>
                </a:solidFill>
              </a:rPr>
              <a:t>10,0 </a:t>
            </a:r>
            <a:r>
              <a:rPr lang="ru-RU" sz="2300" dirty="0">
                <a:solidFill>
                  <a:srgbClr val="FF0000"/>
                </a:solidFill>
              </a:rPr>
              <a:t>млн. </a:t>
            </a:r>
            <a:r>
              <a:rPr lang="ru-RU" sz="2300" dirty="0" smtClean="0">
                <a:solidFill>
                  <a:srgbClr val="FF0000"/>
                </a:solidFill>
              </a:rPr>
              <a:t>лв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/>
              <a:t>М</a:t>
            </a:r>
            <a:r>
              <a:rPr lang="ru-RU" sz="2300" dirty="0" smtClean="0"/>
              <a:t>ярката </a:t>
            </a:r>
            <a:r>
              <a:rPr lang="ru-RU" sz="2300" dirty="0"/>
              <a:t>„60/40“ - </a:t>
            </a:r>
            <a:r>
              <a:rPr lang="ru-RU" sz="2300" dirty="0">
                <a:solidFill>
                  <a:srgbClr val="FF0000"/>
                </a:solidFill>
              </a:rPr>
              <a:t>300,0 млн. л</a:t>
            </a:r>
            <a:r>
              <a:rPr lang="ru-RU" sz="2300" dirty="0" smtClean="0">
                <a:solidFill>
                  <a:srgbClr val="FF0000"/>
                </a:solidFill>
              </a:rPr>
              <a:t>в</a:t>
            </a:r>
            <a:endParaRPr lang="ru-RU" sz="23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/>
              <a:t>Увеличение </a:t>
            </a:r>
            <a:r>
              <a:rPr lang="ru-RU" sz="2300" dirty="0"/>
              <a:t>на средствата за краткосрочни обезщетения </a:t>
            </a:r>
            <a:r>
              <a:rPr lang="ru-RU" sz="2300" dirty="0" smtClean="0"/>
              <a:t>и помощи </a:t>
            </a:r>
            <a:r>
              <a:rPr lang="ru-RU" sz="2300" dirty="0"/>
              <a:t>вследствие на очакван по-висок брой безработни лица -</a:t>
            </a:r>
            <a:r>
              <a:rPr lang="ru-RU" sz="2300" dirty="0">
                <a:solidFill>
                  <a:srgbClr val="FF0000"/>
                </a:solidFill>
              </a:rPr>
              <a:t>297,3 млн. </a:t>
            </a:r>
            <a:r>
              <a:rPr lang="ru-RU" sz="2300" dirty="0" smtClean="0">
                <a:solidFill>
                  <a:srgbClr val="FF0000"/>
                </a:solidFill>
              </a:rPr>
              <a:t>лв.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/>
              <a:t>Запазване на ДДС ставката от 9% само до края на 2021 година</a:t>
            </a:r>
          </a:p>
          <a:p>
            <a:endParaRPr lang="bg-BG" sz="2300" dirty="0"/>
          </a:p>
        </p:txBody>
      </p:sp>
    </p:spTree>
    <p:extLst>
      <p:ext uri="{BB962C8B-B14F-4D97-AF65-F5344CB8AC3E}">
        <p14:creationId xmlns:p14="http://schemas.microsoft.com/office/powerpoint/2010/main" val="42205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400" dirty="0" smtClean="0"/>
              <a:t>БЛАГОДАРЯ ЗА ВНИМАНИЕТО !</a:t>
            </a:r>
            <a:endParaRPr lang="bg-BG" sz="4400" dirty="0"/>
          </a:p>
        </p:txBody>
      </p:sp>
    </p:spTree>
    <p:extLst>
      <p:ext uri="{BB962C8B-B14F-4D97-AF65-F5344CB8AC3E}">
        <p14:creationId xmlns:p14="http://schemas.microsoft.com/office/powerpoint/2010/main" val="9078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14351" y="2128404"/>
            <a:ext cx="3390900" cy="3053196"/>
          </a:xfrm>
          <a:prstGeom prst="ellipse">
            <a:avLst/>
          </a:prstGeom>
          <a:solidFill>
            <a:srgbClr val="B54C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/>
              <a:t>Ресторантьорския бизнес в България</a:t>
            </a:r>
            <a:endParaRPr lang="bg-BG" sz="2000" dirty="0"/>
          </a:p>
        </p:txBody>
      </p:sp>
      <p:sp>
        <p:nvSpPr>
          <p:cNvPr id="5" name="Oval 4"/>
          <p:cNvSpPr/>
          <p:nvPr/>
        </p:nvSpPr>
        <p:spPr>
          <a:xfrm>
            <a:off x="4485410" y="2187288"/>
            <a:ext cx="3363190" cy="2956212"/>
          </a:xfrm>
          <a:prstGeom prst="ellipse">
            <a:avLst/>
          </a:prstGeom>
          <a:solidFill>
            <a:srgbClr val="9957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/>
              <a:t>Предприетите мерки в помощ на бизнеса повреме на Ковид 19</a:t>
            </a:r>
            <a:endParaRPr lang="bg-BG" sz="2000" dirty="0"/>
          </a:p>
        </p:txBody>
      </p:sp>
      <p:sp>
        <p:nvSpPr>
          <p:cNvPr id="6" name="Oval 5"/>
          <p:cNvSpPr/>
          <p:nvPr/>
        </p:nvSpPr>
        <p:spPr>
          <a:xfrm>
            <a:off x="8453006" y="2221923"/>
            <a:ext cx="3319894" cy="2940627"/>
          </a:xfrm>
          <a:prstGeom prst="ellipse">
            <a:avLst/>
          </a:prstGeom>
          <a:solidFill>
            <a:srgbClr val="C17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/>
              <a:t>Как да оцелее ресторантьорския бизнес по време и след пандемията</a:t>
            </a:r>
            <a:endParaRPr lang="bg-BG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86050" y="5334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/>
              <a:t>СЪДЪРЖАНИЕ</a:t>
            </a:r>
            <a:endParaRPr lang="bg-BG" sz="3200" dirty="0"/>
          </a:p>
        </p:txBody>
      </p:sp>
      <p:sp>
        <p:nvSpPr>
          <p:cNvPr id="12" name="Right Arrow 11"/>
          <p:cNvSpPr/>
          <p:nvPr/>
        </p:nvSpPr>
        <p:spPr>
          <a:xfrm>
            <a:off x="3448050" y="3257550"/>
            <a:ext cx="1447800" cy="6858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Right Arrow 12"/>
          <p:cNvSpPr/>
          <p:nvPr/>
        </p:nvSpPr>
        <p:spPr>
          <a:xfrm>
            <a:off x="7429500" y="3238500"/>
            <a:ext cx="1447800" cy="7429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890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96100"/>
          </a:xfrm>
          <a:prstGeom prst="rect">
            <a:avLst/>
          </a:prstGeom>
          <a:solidFill>
            <a:schemeClr val="dk1">
              <a:alpha val="3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РЕСТОРАНТЬОРСКИЯТ БИЗНЕС В БЪЛГАРИЯ</a:t>
            </a:r>
          </a:p>
        </p:txBody>
      </p:sp>
    </p:spTree>
    <p:extLst>
      <p:ext uri="{BB962C8B-B14F-4D97-AF65-F5344CB8AC3E}">
        <p14:creationId xmlns:p14="http://schemas.microsoft.com/office/powerpoint/2010/main" val="27489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745" y="371203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Ресторантьорският </a:t>
            </a:r>
            <a:r>
              <a:rPr lang="bg-BG" dirty="0"/>
              <a:t>бизнес в България</a:t>
            </a:r>
            <a:br>
              <a:rPr lang="bg-BG" dirty="0"/>
            </a:b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352" y="1384119"/>
            <a:ext cx="4572604" cy="10716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В България към момента има </a:t>
            </a:r>
            <a:r>
              <a:rPr lang="bg-BG" dirty="0"/>
              <a:t>над 22 </a:t>
            </a:r>
            <a:r>
              <a:rPr lang="bg-BG" dirty="0" smtClean="0"/>
              <a:t>хиляди заведения</a:t>
            </a:r>
          </a:p>
          <a:p>
            <a:pPr>
              <a:buFont typeface="Wingdings" panose="05000000000000000000" pitchFamily="2" charset="2"/>
              <a:buChar char="Ø"/>
            </a:pPr>
            <a:endParaRPr lang="bg-BG" dirty="0" smtClean="0"/>
          </a:p>
          <a:p>
            <a:pPr>
              <a:buFont typeface="Wingdings" panose="05000000000000000000" pitchFamily="2" charset="2"/>
              <a:buChar char="Ø"/>
            </a:pPr>
            <a:endParaRPr lang="bg-BG" dirty="0" smtClean="0"/>
          </a:p>
          <a:p>
            <a:pPr>
              <a:buFont typeface="Wingdings" panose="05000000000000000000" pitchFamily="2" charset="2"/>
              <a:buChar char="Ø"/>
            </a:pPr>
            <a:endParaRPr lang="bg-BG" dirty="0" smtClean="0"/>
          </a:p>
          <a:p>
            <a:pPr marL="36900" indent="0">
              <a:buNone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75" y="2347949"/>
            <a:ext cx="3539550" cy="3889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1550" y="1332411"/>
            <a:ext cx="5961018" cy="1236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EDC"/>
              </a:buClr>
              <a:buSzPct val="70000"/>
              <a:buFont typeface="Wingdings" panose="05000000000000000000" pitchFamily="2" charset="2"/>
              <a:buChar char="Ø"/>
            </a:pPr>
            <a:r>
              <a:rPr lang="bg-BG" sz="23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EDC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Браншът осигурява работа средногодишно на между 110 и 130 хил. души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794" y="2230709"/>
            <a:ext cx="2977555" cy="43758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4743" y="6230984"/>
            <a:ext cx="2325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dirty="0" smtClean="0"/>
              <a:t>Източник: КАПИ 2018 Г</a:t>
            </a:r>
            <a:r>
              <a:rPr lang="bg-BG" sz="1400" dirty="0" smtClean="0"/>
              <a:t>.</a:t>
            </a:r>
            <a:endParaRPr lang="bg-BG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44092" y="5943600"/>
            <a:ext cx="1658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>
                <a:solidFill>
                  <a:schemeClr val="bg1"/>
                </a:solidFill>
              </a:rPr>
              <a:t>в</a:t>
            </a:r>
            <a:r>
              <a:rPr lang="bg-BG" sz="1200" dirty="0" smtClean="0">
                <a:solidFill>
                  <a:schemeClr val="bg1"/>
                </a:solidFill>
              </a:rPr>
              <a:t> броя за 2018 г.</a:t>
            </a:r>
            <a:endParaRPr lang="bg-BG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2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58" y="2194016"/>
            <a:ext cx="3814960" cy="270455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</a:t>
            </a:r>
            <a:r>
              <a:rPr lang="ru-RU" dirty="0" smtClean="0"/>
              <a:t>асовите </a:t>
            </a:r>
            <a:r>
              <a:rPr lang="ru-RU" dirty="0"/>
              <a:t>обороти на заведенията  </a:t>
            </a:r>
            <a:r>
              <a:rPr lang="ru-RU" dirty="0" smtClean="0"/>
              <a:t>надхвърлят </a:t>
            </a:r>
            <a:r>
              <a:rPr lang="ru-RU" dirty="0"/>
              <a:t>4 млрд. лв</a:t>
            </a:r>
            <a:r>
              <a:rPr lang="ru-RU" dirty="0" smtClean="0"/>
              <a:t>. </a:t>
            </a:r>
            <a:r>
              <a:rPr lang="ru-RU" dirty="0"/>
              <a:t>п</a:t>
            </a:r>
            <a:r>
              <a:rPr lang="ru-RU" dirty="0" smtClean="0"/>
              <a:t>рез 2019 г. и са </a:t>
            </a:r>
            <a:r>
              <a:rPr lang="ru-RU" dirty="0"/>
              <a:t>една пета от всички продажби с касова бележка в </a:t>
            </a:r>
            <a:r>
              <a:rPr lang="ru-RU" dirty="0" smtClean="0"/>
              <a:t>страната.</a:t>
            </a:r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1396637" y="338545"/>
            <a:ext cx="948363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EDC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Ресторантьорският бизнес в България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094" y="1600199"/>
            <a:ext cx="4461839" cy="42410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965622" y="5984966"/>
            <a:ext cx="2416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/>
              <a:t>Източник: НАП 2019г.</a:t>
            </a:r>
            <a:endParaRPr lang="bg-BG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79130" y="5630090"/>
            <a:ext cx="236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>
                <a:solidFill>
                  <a:schemeClr val="bg1"/>
                </a:solidFill>
              </a:rPr>
              <a:t>в</a:t>
            </a:r>
            <a:r>
              <a:rPr lang="bg-BG" sz="1200" dirty="0" smtClean="0">
                <a:solidFill>
                  <a:schemeClr val="bg1"/>
                </a:solidFill>
              </a:rPr>
              <a:t> млн. лв. за 2019 г</a:t>
            </a:r>
            <a:r>
              <a:rPr lang="bg-BG" dirty="0" smtClean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822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1450" y="0"/>
            <a:ext cx="12725400" cy="7239000"/>
          </a:xfrm>
          <a:prstGeom prst="rect">
            <a:avLst/>
          </a:prstGeom>
          <a:solidFill>
            <a:schemeClr val="dk1">
              <a:alpha val="3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ЗАВЕДЕНИЯТА ПОВРЕМЕ НА ПАНДЕМИЯТА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COVID </a:t>
            </a:r>
            <a:r>
              <a:rPr lang="bg-BG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</a:t>
            </a:r>
            <a:r>
              <a:rPr lang="bg-BG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bg-BG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4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45" y="419100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Предприетите </a:t>
            </a:r>
            <a:r>
              <a:rPr lang="ru-RU" dirty="0" smtClean="0"/>
              <a:t>мерки </a:t>
            </a:r>
            <a:r>
              <a:rPr lang="bg-BG" dirty="0" smtClean="0"/>
              <a:t>в помощ на бизнеса</a:t>
            </a:r>
            <a:r>
              <a:rPr lang="ru-RU" dirty="0" smtClean="0"/>
              <a:t> </a:t>
            </a:r>
            <a:r>
              <a:rPr lang="ru-RU" dirty="0"/>
              <a:t>повреме на Ковид 19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Схемата 60/40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Намаляване на ДДС ставка от 20 % на 9 %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„ Заетост за теб“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Безвъздни до 20% без ДДС от оборота на заведението през 2019 г. за периода на втория локдаун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Помощи за персонала, пуснат в неплатен отпуски в размер - 24 лв./ ден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327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74" y="0"/>
            <a:ext cx="10353762" cy="1257300"/>
          </a:xfrm>
        </p:spPr>
        <p:txBody>
          <a:bodyPr/>
          <a:lstStyle/>
          <a:p>
            <a:r>
              <a:rPr lang="bg-BG" dirty="0" smtClean="0"/>
              <a:t>Последиците за заведения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14" y="1243695"/>
            <a:ext cx="6139543" cy="115660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sz="2700" dirty="0" smtClean="0"/>
              <a:t>Броя  на безработните в България има ръст от 9,7 % през 2021 година спрямо 2019 г.</a:t>
            </a:r>
          </a:p>
          <a:p>
            <a:pPr>
              <a:buFont typeface="Wingdings" panose="05000000000000000000" pitchFamily="2" charset="2"/>
              <a:buChar char="Ø"/>
            </a:pPr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359227" y="6403089"/>
            <a:ext cx="4735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/>
              <a:t>.</a:t>
            </a:r>
            <a:endParaRPr lang="ru-RU" sz="1050" dirty="0"/>
          </a:p>
          <a:p>
            <a:pPr algn="ctr"/>
            <a:r>
              <a:rPr lang="ru-RU" sz="1200" dirty="0"/>
              <a:t>Източник: Агенция по заетостта</a:t>
            </a:r>
            <a:endParaRPr lang="bg-BG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8" y="2308751"/>
            <a:ext cx="4461102" cy="4162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470" y="1224641"/>
            <a:ext cx="5350329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4EEDC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3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4EEDC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Спад в оборотите – съпоставка на отчетните обороти от 2019 и 2020 г. </a:t>
            </a:r>
            <a:endParaRPr lang="bg-BG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F4EEDC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7" y="2375182"/>
            <a:ext cx="5397078" cy="40909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8057" y="6581001"/>
            <a:ext cx="1159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 smtClean="0"/>
              <a:t>Източнк: НАП</a:t>
            </a:r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31012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 smtClean="0"/>
              <a:t>Съживяване </a:t>
            </a:r>
            <a:r>
              <a:rPr lang="bg-BG" sz="3200" b="1" dirty="0"/>
              <a:t>на </a:t>
            </a:r>
            <a:r>
              <a:rPr lang="bg-BG" sz="3200" b="1" dirty="0" smtClean="0"/>
              <a:t>ресторантьорския бизнес след  </a:t>
            </a:r>
            <a:r>
              <a:rPr lang="en-US" sz="3200" b="1" dirty="0" smtClean="0"/>
              <a:t>COVID -19 </a:t>
            </a:r>
            <a:endParaRPr lang="bg-BG" sz="3200" b="1" dirty="0" smtClean="0"/>
          </a:p>
          <a:p>
            <a:pPr algn="ctr"/>
            <a:r>
              <a:rPr lang="bg-BG" sz="3200" b="1" dirty="0" smtClean="0"/>
              <a:t>( 2021 – 2023 година )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12021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Earthy inspiration</Template>
  <TotalTime>0</TotalTime>
  <Words>423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Goudy Old Style</vt:lpstr>
      <vt:lpstr>Trebuchet MS</vt:lpstr>
      <vt:lpstr>Wingdings</vt:lpstr>
      <vt:lpstr>Wingdings 2</vt:lpstr>
      <vt:lpstr>SlateVTI</vt:lpstr>
      <vt:lpstr>PowerPoint Presentation</vt:lpstr>
      <vt:lpstr>PowerPoint Presentation</vt:lpstr>
      <vt:lpstr>PowerPoint Presentation</vt:lpstr>
      <vt:lpstr>Ресторантьорският бизнес в България </vt:lpstr>
      <vt:lpstr>PowerPoint Presentation</vt:lpstr>
      <vt:lpstr>PowerPoint Presentation</vt:lpstr>
      <vt:lpstr>Предприетите мерки в помощ на бизнеса повреме на Ковид 19</vt:lpstr>
      <vt:lpstr>Последиците за заведения</vt:lpstr>
      <vt:lpstr>PowerPoint Presentation</vt:lpstr>
      <vt:lpstr>Съживяване на ресторантьорския бизнес след COVID 19</vt:lpstr>
      <vt:lpstr>Съживяване на ресторантьорския бизнес след COVID 19</vt:lpstr>
      <vt:lpstr>Съживяване на ресторантьорския бизнес след COVID 19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2021-04-22T21:55:56Z</dcterms:created>
  <dcterms:modified xsi:type="dcterms:W3CDTF">2021-04-23T03:25:14Z</dcterms:modified>
</cp:coreProperties>
</file>