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</p:sldMasterIdLst>
  <p:notesMasterIdLst>
    <p:notesMasterId r:id="rId11"/>
  </p:notesMasterIdLst>
  <p:sldIdLst>
    <p:sldId id="285" r:id="rId5"/>
    <p:sldId id="286" r:id="rId6"/>
    <p:sldId id="287" r:id="rId7"/>
    <p:sldId id="289" r:id="rId8"/>
    <p:sldId id="288" r:id="rId9"/>
    <p:sldId id="29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646-CEA8-41F9-BD9F-D1FA107D99CC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040C8-62D2-4EA7-B200-D3B8C06A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9389-D342-42C9-A280-8ADE336DA885}" type="datetime1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14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ED82-9221-4209-9FC6-897FECC94D85}" type="datetime1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2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5C5F-8991-4788-8021-97F7E97CAA77}" type="datetime1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3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32C-99B6-468D-8E86-54127C661C29}" type="datetime1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9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6AA6-1553-455E-A701-5DB89675312A}" type="datetime1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07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7D05-0AAA-4191-8602-39A011BE220C}" type="datetime1">
              <a:rPr lang="en-US" smtClean="0"/>
              <a:t>4/18/2021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5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12-90E5-4BF2-B13D-6DEC2EE5E086}" type="datetime1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0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E2D-C320-4C5E-98F1-D60DBA71A352}" type="datetime1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9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99D-E4E2-4DDF-8629-131208CB18B0}" type="datetime1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9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CF4-5FC9-46F3-B596-BE1F927BA2F1}" type="datetime1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F1ABFC0-89FE-4355-9E74-11DC57FEA97E}" type="datetime1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7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9B8B6D2-5532-4B59-9C5A-AB106F128946}" type="datetime1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1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atellite view of the Earth">
            <a:extLst>
              <a:ext uri="{FF2B5EF4-FFF2-40B4-BE49-F238E27FC236}">
                <a16:creationId xmlns:a16="http://schemas.microsoft.com/office/drawing/2014/main" id="{997CF875-7865-4B60-BE3C-F759090A4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5" b="31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 fontScale="90000"/>
          </a:bodyPr>
          <a:lstStyle/>
          <a:p>
            <a:r>
              <a:rPr lang="bg-BG" dirty="0">
                <a:solidFill>
                  <a:schemeClr val="tx1"/>
                </a:solidFill>
              </a:rPr>
              <a:t>Културни нагласи при интернационализация на </a:t>
            </a:r>
            <a:r>
              <a:rPr lang="bg-BG" dirty="0" err="1">
                <a:solidFill>
                  <a:schemeClr val="tx1"/>
                </a:solidFill>
              </a:rPr>
              <a:t>Мсп</a:t>
            </a:r>
            <a:r>
              <a:rPr lang="bg-BG" dirty="0">
                <a:solidFill>
                  <a:schemeClr val="tx1"/>
                </a:solidFill>
              </a:rPr>
              <a:t> от </a:t>
            </a:r>
            <a:r>
              <a:rPr lang="bg-BG" dirty="0" err="1">
                <a:solidFill>
                  <a:schemeClr val="tx1"/>
                </a:solidFill>
              </a:rPr>
              <a:t>българия</a:t>
            </a:r>
            <a:r>
              <a:rPr lang="bg-BG" dirty="0">
                <a:solidFill>
                  <a:schemeClr val="tx1"/>
                </a:solidFill>
              </a:rPr>
              <a:t> към </a:t>
            </a:r>
            <a:r>
              <a:rPr lang="bg-BG" dirty="0" err="1">
                <a:solidFill>
                  <a:schemeClr val="tx1"/>
                </a:solidFill>
              </a:rPr>
              <a:t>азия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2400" dirty="0">
                <a:solidFill>
                  <a:srgbClr val="FFFFFF"/>
                </a:solidFill>
              </a:rPr>
              <a:t> докторант Андрей Георгиев Минчев</a:t>
            </a:r>
          </a:p>
          <a:p>
            <a:r>
              <a:rPr lang="bg-BG" sz="2400" dirty="0">
                <a:solidFill>
                  <a:srgbClr val="FFFFFF"/>
                </a:solidFill>
              </a:rPr>
              <a:t>Икономически Университет - Варна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2D1F-32F5-4ED2-A716-BECCA907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Интернационализация в </a:t>
            </a:r>
            <a:r>
              <a:rPr lang="bg-BG" dirty="0" err="1"/>
              <a:t>азия</a:t>
            </a:r>
            <a:r>
              <a:rPr lang="bg-BG" dirty="0"/>
              <a:t> на български винопроизводители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7DE83-A514-4606-9E61-E1F4A3ACB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Културни различия</a:t>
            </a:r>
          </a:p>
          <a:p>
            <a:r>
              <a:rPr lang="bg-BG" dirty="0"/>
              <a:t>Нагласи при интернационализация</a:t>
            </a:r>
          </a:p>
          <a:p>
            <a:r>
              <a:rPr lang="bg-BG" dirty="0"/>
              <a:t>Азиатски пазари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366CA-D6AE-4FCA-8D11-0173192F0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bg-BG" dirty="0"/>
              <a:t>Разглежда се проблематиката на интернационализация на малките и средни винопроизводители от България като се акцентува върху тяхното отношение към културни различия като потенциална причина за отчитаните затруднения във външната търговия с българско вино на азиатски пазари.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17623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A6E3C-96AD-4659-BD0A-ED4AA235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Външна търговия с българско вино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6A221-226B-4AAD-A454-63D29D46E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Постоянен ежегоден спад (2007-2016 г.) от продажби на българско вино в трети страни (средно с 10%) (</a:t>
            </a:r>
            <a:r>
              <a:rPr lang="ru-RU" dirty="0" err="1"/>
              <a:t>Изпълнителна</a:t>
            </a:r>
            <a:r>
              <a:rPr lang="ru-RU" dirty="0"/>
              <a:t> </a:t>
            </a:r>
            <a:r>
              <a:rPr lang="ru-RU" dirty="0" err="1"/>
              <a:t>агенция</a:t>
            </a:r>
            <a:r>
              <a:rPr lang="ru-RU" dirty="0"/>
              <a:t> по </a:t>
            </a:r>
            <a:r>
              <a:rPr lang="ru-RU" dirty="0" err="1"/>
              <a:t>лозата</a:t>
            </a:r>
            <a:r>
              <a:rPr lang="ru-RU" dirty="0"/>
              <a:t> и </a:t>
            </a:r>
            <a:r>
              <a:rPr lang="ru-RU" dirty="0" err="1"/>
              <a:t>виното</a:t>
            </a:r>
            <a:r>
              <a:rPr lang="ru-RU" dirty="0"/>
              <a:t> (ИАЛВ) 2020)</a:t>
            </a:r>
          </a:p>
          <a:p>
            <a:r>
              <a:rPr lang="ru-RU" dirty="0" err="1"/>
              <a:t>Български</a:t>
            </a:r>
            <a:r>
              <a:rPr lang="ru-RU" dirty="0"/>
              <a:t> </a:t>
            </a:r>
            <a:r>
              <a:rPr lang="ru-RU" dirty="0" err="1"/>
              <a:t>винопроизводители</a:t>
            </a:r>
            <a:r>
              <a:rPr lang="ru-RU" dirty="0"/>
              <a:t> губят позиции на европейски и азиатски </a:t>
            </a:r>
            <a:r>
              <a:rPr lang="ru-RU" dirty="0" err="1"/>
              <a:t>пазари</a:t>
            </a:r>
            <a:r>
              <a:rPr lang="ru-RU" dirty="0"/>
              <a:t> след 2007 г. (</a:t>
            </a:r>
            <a:r>
              <a:rPr lang="ru-RU" dirty="0" err="1"/>
              <a:t>Любенов</a:t>
            </a:r>
            <a:r>
              <a:rPr lang="ru-RU" dirty="0"/>
              <a:t>, </a:t>
            </a:r>
            <a:r>
              <a:rPr lang="ru-RU" dirty="0" err="1"/>
              <a:t>Нейков</a:t>
            </a:r>
            <a:r>
              <a:rPr lang="ru-RU" dirty="0"/>
              <a:t> &amp; </a:t>
            </a:r>
            <a:r>
              <a:rPr lang="ru-RU" dirty="0" err="1"/>
              <a:t>Вергилова</a:t>
            </a:r>
            <a:r>
              <a:rPr lang="ru-RU" dirty="0"/>
              <a:t> 2016)</a:t>
            </a:r>
          </a:p>
          <a:p>
            <a:r>
              <a:rPr lang="ru-RU" dirty="0" err="1"/>
              <a:t>Азиатските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 – </a:t>
            </a:r>
            <a:r>
              <a:rPr lang="ru-RU" dirty="0" err="1"/>
              <a:t>определени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целеви</a:t>
            </a:r>
            <a:r>
              <a:rPr lang="ru-RU" dirty="0"/>
              <a:t> </a:t>
            </a:r>
            <a:r>
              <a:rPr lang="ru-RU" dirty="0" err="1"/>
              <a:t>пазари</a:t>
            </a:r>
            <a:r>
              <a:rPr lang="ru-RU" dirty="0"/>
              <a:t> от </a:t>
            </a:r>
            <a:r>
              <a:rPr lang="ru-RU" dirty="0" err="1"/>
              <a:t>Националната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за </a:t>
            </a:r>
            <a:r>
              <a:rPr lang="ru-RU" dirty="0" err="1"/>
              <a:t>подпомагане</a:t>
            </a:r>
            <a:r>
              <a:rPr lang="ru-RU" dirty="0"/>
              <a:t> на </a:t>
            </a:r>
            <a:r>
              <a:rPr lang="ru-RU" dirty="0" err="1"/>
              <a:t>лозаро-винарския</a:t>
            </a:r>
            <a:r>
              <a:rPr lang="ru-RU" dirty="0"/>
              <a:t> сектор (2019-2023 г.) в България (</a:t>
            </a:r>
            <a:r>
              <a:rPr lang="ru-RU" dirty="0" err="1"/>
              <a:t>Изпълнителна</a:t>
            </a:r>
            <a:r>
              <a:rPr lang="ru-RU" dirty="0"/>
              <a:t> </a:t>
            </a:r>
            <a:r>
              <a:rPr lang="ru-RU" dirty="0" err="1"/>
              <a:t>агенция</a:t>
            </a:r>
            <a:r>
              <a:rPr lang="ru-RU" dirty="0"/>
              <a:t> по </a:t>
            </a:r>
            <a:r>
              <a:rPr lang="ru-RU" dirty="0" err="1"/>
              <a:t>лозата</a:t>
            </a:r>
            <a:r>
              <a:rPr lang="ru-RU" dirty="0"/>
              <a:t> и </a:t>
            </a:r>
            <a:r>
              <a:rPr lang="ru-RU" dirty="0" err="1"/>
              <a:t>виното</a:t>
            </a:r>
            <a:r>
              <a:rPr lang="ru-RU" dirty="0"/>
              <a:t> (ИАЛВ) 2020)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8367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0E6D-A150-4066-A935-A1E354F3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Културни различия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F7EAE-3DFA-4039-B049-7AA53C3DC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118356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Културата като дистанция – голяма културна отдалеченост на България и българския мениджмънт с азиатски страни (Бобина </a:t>
            </a:r>
            <a:r>
              <a:rPr lang="ru-RU" dirty="0"/>
              <a:t>&amp;</a:t>
            </a:r>
            <a:r>
              <a:rPr lang="bg-BG" dirty="0"/>
              <a:t> Съботинова 2015)</a:t>
            </a:r>
            <a:r>
              <a:rPr lang="en-GB" dirty="0"/>
              <a:t> </a:t>
            </a:r>
          </a:p>
          <a:p>
            <a:pPr algn="just"/>
            <a:r>
              <a:rPr lang="bg-BG" dirty="0"/>
              <a:t>Констатации от международни междукултурни изследвания: </a:t>
            </a:r>
            <a:r>
              <a:rPr lang="bg-BG" b="1" dirty="0"/>
              <a:t>1)</a:t>
            </a:r>
            <a:r>
              <a:rPr lang="bg-BG" dirty="0"/>
              <a:t> в повечето случаи несъобразителността с културни различия оказва негативно влияние при интернационализацията на МСП в Азия</a:t>
            </a:r>
            <a:r>
              <a:rPr lang="en-GB" dirty="0"/>
              <a:t> </a:t>
            </a:r>
            <a:r>
              <a:rPr lang="en-GB" dirty="0">
                <a:latin typeface="Corbel" panose="020B0503020204020204" pitchFamily="34" charset="0"/>
              </a:rPr>
              <a:t>(</a:t>
            </a:r>
            <a:r>
              <a:rPr lang="en-GB" sz="180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Caiazza</a:t>
            </a:r>
            <a:r>
              <a:rPr lang="en-GB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&amp; Volpe 2015; Ngoma 2016; </a:t>
            </a:r>
            <a:r>
              <a:rPr lang="en-GB" sz="180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Emeterio</a:t>
            </a:r>
            <a:r>
              <a:rPr lang="en-GB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 2018; </a:t>
            </a:r>
            <a:r>
              <a:rPr lang="en-GB" sz="180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Htet</a:t>
            </a:r>
            <a:r>
              <a:rPr lang="en-GB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GB" sz="180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Buavaraporn</a:t>
            </a:r>
            <a:r>
              <a:rPr lang="en-GB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2019; Roberts &amp; </a:t>
            </a:r>
            <a:r>
              <a:rPr lang="en-GB" sz="180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Muralidharan</a:t>
            </a:r>
            <a:r>
              <a:rPr lang="en-GB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2020); </a:t>
            </a:r>
            <a:r>
              <a:rPr lang="bg-BG" b="1" dirty="0"/>
              <a:t>2)</a:t>
            </a:r>
            <a:r>
              <a:rPr lang="bg-BG" dirty="0"/>
              <a:t> отличава се влиянието на културни различия върху нагласите на ръководителя на МСП при</a:t>
            </a:r>
            <a:r>
              <a:rPr lang="en-GB" dirty="0"/>
              <a:t> </a:t>
            </a:r>
            <a:r>
              <a:rPr lang="bg-BG" dirty="0"/>
              <a:t>интернационализация на международни </a:t>
            </a:r>
            <a:r>
              <a:rPr lang="bg-BG" dirty="0">
                <a:latin typeface="Corbel" panose="020B0503020204020204" pitchFamily="34" charset="0"/>
              </a:rPr>
              <a:t>пазари</a:t>
            </a:r>
            <a:r>
              <a:rPr lang="en-GB" dirty="0">
                <a:latin typeface="Corbel" panose="020B0503020204020204" pitchFamily="34" charset="0"/>
              </a:rPr>
              <a:t> (</a:t>
            </a:r>
            <a:r>
              <a:rPr lang="en-GB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Steensma, Marino &amp; Weaver 2000; Lloyd-Reason &amp; </a:t>
            </a:r>
            <a:r>
              <a:rPr lang="en-GB" sz="180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Mughan</a:t>
            </a:r>
            <a:r>
              <a:rPr lang="en-GB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2002; Game &amp; </a:t>
            </a:r>
            <a:r>
              <a:rPr lang="en-GB" sz="180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Apfelthaler</a:t>
            </a:r>
            <a:r>
              <a:rPr lang="en-GB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2016; Bowen 2020).</a:t>
            </a:r>
            <a:endParaRPr lang="bg-BG" sz="18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g-BG" dirty="0">
                <a:latin typeface="Corbel" panose="020B0503020204020204" pitchFamily="34" charset="0"/>
              </a:rPr>
              <a:t>Културна проблематика при интернационализация в Азия – значимо предизвикателство пред винарските предприятия в българската икономика</a:t>
            </a:r>
            <a:endParaRPr lang="en-GB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4143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271E-DCAA-4B07-BA66-CE8F2FD1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Цитирани източници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2B011-FCE8-4DD5-A59D-AC8826A68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1691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400" dirty="0" err="1">
                <a:latin typeface="Corbel" panose="020B0503020204020204" pitchFamily="34" charset="0"/>
              </a:rPr>
              <a:t>Изпълнителна</a:t>
            </a:r>
            <a:r>
              <a:rPr lang="ru-RU" sz="1400" dirty="0">
                <a:latin typeface="Corbel" panose="020B0503020204020204" pitchFamily="34" charset="0"/>
              </a:rPr>
              <a:t> </a:t>
            </a:r>
            <a:r>
              <a:rPr lang="ru-RU" sz="1400" dirty="0" err="1">
                <a:latin typeface="Corbel" panose="020B0503020204020204" pitchFamily="34" charset="0"/>
              </a:rPr>
              <a:t>агенция</a:t>
            </a:r>
            <a:r>
              <a:rPr lang="ru-RU" sz="1400" dirty="0">
                <a:latin typeface="Corbel" panose="020B0503020204020204" pitchFamily="34" charset="0"/>
              </a:rPr>
              <a:t> по </a:t>
            </a:r>
            <a:r>
              <a:rPr lang="ru-RU" sz="1400" dirty="0" err="1">
                <a:latin typeface="Corbel" panose="020B0503020204020204" pitchFamily="34" charset="0"/>
              </a:rPr>
              <a:t>лозата</a:t>
            </a:r>
            <a:r>
              <a:rPr lang="ru-RU" sz="1400" dirty="0">
                <a:latin typeface="Corbel" panose="020B0503020204020204" pitchFamily="34" charset="0"/>
              </a:rPr>
              <a:t> и </a:t>
            </a:r>
            <a:r>
              <a:rPr lang="ru-RU" sz="1400" dirty="0" err="1">
                <a:latin typeface="Corbel" panose="020B0503020204020204" pitchFamily="34" charset="0"/>
              </a:rPr>
              <a:t>виното</a:t>
            </a:r>
            <a:r>
              <a:rPr lang="ru-RU" sz="1400" dirty="0">
                <a:latin typeface="Corbel" panose="020B0503020204020204" pitchFamily="34" charset="0"/>
              </a:rPr>
              <a:t> (ИАЛВ) 2020, ,,</a:t>
            </a:r>
            <a:r>
              <a:rPr lang="ru-RU" sz="1400" dirty="0" err="1">
                <a:latin typeface="Corbel" panose="020B0503020204020204" pitchFamily="34" charset="0"/>
              </a:rPr>
              <a:t>Национална</a:t>
            </a:r>
            <a:r>
              <a:rPr lang="ru-RU" sz="1400" dirty="0">
                <a:latin typeface="Corbel" panose="020B0503020204020204" pitchFamily="34" charset="0"/>
              </a:rPr>
              <a:t> </a:t>
            </a:r>
            <a:r>
              <a:rPr lang="ru-RU" sz="1400" dirty="0" err="1">
                <a:latin typeface="Corbel" panose="020B0503020204020204" pitchFamily="34" charset="0"/>
              </a:rPr>
              <a:t>програма</a:t>
            </a:r>
            <a:r>
              <a:rPr lang="ru-RU" sz="1400" dirty="0">
                <a:latin typeface="Corbel" panose="020B0503020204020204" pitchFamily="34" charset="0"/>
              </a:rPr>
              <a:t> за </a:t>
            </a:r>
            <a:r>
              <a:rPr lang="ru-RU" sz="1400" dirty="0" err="1">
                <a:latin typeface="Corbel" panose="020B0503020204020204" pitchFamily="34" charset="0"/>
              </a:rPr>
              <a:t>подпомагане</a:t>
            </a:r>
            <a:r>
              <a:rPr lang="ru-RU" sz="1400" dirty="0">
                <a:latin typeface="Corbel" panose="020B0503020204020204" pitchFamily="34" charset="0"/>
              </a:rPr>
              <a:t> на </a:t>
            </a:r>
            <a:r>
              <a:rPr lang="ru-RU" sz="1400" dirty="0" err="1">
                <a:latin typeface="Corbel" panose="020B0503020204020204" pitchFamily="34" charset="0"/>
              </a:rPr>
              <a:t>лозаро-винарския</a:t>
            </a:r>
            <a:r>
              <a:rPr lang="ru-RU" sz="1400" dirty="0">
                <a:latin typeface="Corbel" panose="020B0503020204020204" pitchFamily="34" charset="0"/>
              </a:rPr>
              <a:t> сектор на България за периода 2019-2023 година‘‘, ИАЛВ, </a:t>
            </a:r>
            <a:r>
              <a:rPr lang="ru-RU" sz="1400" dirty="0" err="1">
                <a:latin typeface="Corbel" panose="020B0503020204020204" pitchFamily="34" charset="0"/>
              </a:rPr>
              <a:t>viewed</a:t>
            </a:r>
            <a:r>
              <a:rPr lang="ru-RU" sz="1400" dirty="0">
                <a:latin typeface="Corbel" panose="020B0503020204020204" pitchFamily="34" charset="0"/>
              </a:rPr>
              <a:t> 18 </a:t>
            </a:r>
            <a:r>
              <a:rPr lang="ru-RU" sz="1400" dirty="0" err="1">
                <a:latin typeface="Corbel" panose="020B0503020204020204" pitchFamily="34" charset="0"/>
              </a:rPr>
              <a:t>March</a:t>
            </a:r>
            <a:r>
              <a:rPr lang="ru-RU" sz="1400" dirty="0">
                <a:latin typeface="Corbel" panose="020B0503020204020204" pitchFamily="34" charset="0"/>
              </a:rPr>
              <a:t> 2021, &lt;http://www.eavw.com/index.php?lg=bg&amp;menuid=4&amp;submenuid=1217&gt;.</a:t>
            </a:r>
          </a:p>
          <a:p>
            <a:pPr marL="0" indent="0" algn="just">
              <a:buNone/>
            </a:pPr>
            <a:r>
              <a:rPr lang="ru-RU" sz="1400" dirty="0" err="1">
                <a:latin typeface="Corbel" panose="020B0503020204020204" pitchFamily="34" charset="0"/>
              </a:rPr>
              <a:t>Любенов</a:t>
            </a:r>
            <a:r>
              <a:rPr lang="ru-RU" sz="1400" dirty="0">
                <a:latin typeface="Corbel" panose="020B0503020204020204" pitchFamily="34" charset="0"/>
              </a:rPr>
              <a:t>, З, </a:t>
            </a:r>
            <a:r>
              <a:rPr lang="ru-RU" sz="1400" dirty="0" err="1">
                <a:latin typeface="Corbel" panose="020B0503020204020204" pitchFamily="34" charset="0"/>
              </a:rPr>
              <a:t>Нейков</a:t>
            </a:r>
            <a:r>
              <a:rPr lang="ru-RU" sz="1400" dirty="0">
                <a:latin typeface="Corbel" panose="020B0503020204020204" pitchFamily="34" charset="0"/>
              </a:rPr>
              <a:t>, Й &amp; </a:t>
            </a:r>
            <a:r>
              <a:rPr lang="ru-RU" sz="1400" dirty="0" err="1">
                <a:latin typeface="Corbel" panose="020B0503020204020204" pitchFamily="34" charset="0"/>
              </a:rPr>
              <a:t>Вергилова</a:t>
            </a:r>
            <a:r>
              <a:rPr lang="ru-RU" sz="1400" dirty="0">
                <a:latin typeface="Corbel" panose="020B0503020204020204" pitchFamily="34" charset="0"/>
              </a:rPr>
              <a:t>, С 2016, ,,Интернационализация на </a:t>
            </a:r>
            <a:r>
              <a:rPr lang="ru-RU" sz="1400" dirty="0" err="1">
                <a:latin typeface="Corbel" panose="020B0503020204020204" pitchFamily="34" charset="0"/>
              </a:rPr>
              <a:t>фирмите</a:t>
            </a:r>
            <a:r>
              <a:rPr lang="ru-RU" sz="1400" dirty="0">
                <a:latin typeface="Corbel" panose="020B0503020204020204" pitchFamily="34" charset="0"/>
              </a:rPr>
              <a:t> от </a:t>
            </a:r>
            <a:r>
              <a:rPr lang="ru-RU" sz="1400" dirty="0" err="1">
                <a:latin typeface="Corbel" panose="020B0503020204020204" pitchFamily="34" charset="0"/>
              </a:rPr>
              <a:t>винарската</a:t>
            </a:r>
            <a:r>
              <a:rPr lang="ru-RU" sz="1400" dirty="0">
                <a:latin typeface="Corbel" panose="020B0503020204020204" pitchFamily="34" charset="0"/>
              </a:rPr>
              <a:t> </a:t>
            </a:r>
            <a:r>
              <a:rPr lang="ru-RU" sz="1400" dirty="0" err="1">
                <a:latin typeface="Corbel" panose="020B0503020204020204" pitchFamily="34" charset="0"/>
              </a:rPr>
              <a:t>промишленост</a:t>
            </a:r>
            <a:r>
              <a:rPr lang="ru-RU" sz="1400" dirty="0">
                <a:latin typeface="Corbel" panose="020B0503020204020204" pitchFamily="34" charset="0"/>
              </a:rPr>
              <a:t> у нас‘‘, </a:t>
            </a:r>
            <a:r>
              <a:rPr lang="ru-RU" sz="1400" dirty="0" err="1">
                <a:latin typeface="Corbel" panose="020B0503020204020204" pitchFamily="34" charset="0"/>
              </a:rPr>
              <a:t>Алманах</a:t>
            </a:r>
            <a:r>
              <a:rPr lang="ru-RU" sz="1400" dirty="0">
                <a:latin typeface="Corbel" panose="020B0503020204020204" pitchFamily="34" charset="0"/>
              </a:rPr>
              <a:t> </a:t>
            </a:r>
            <a:r>
              <a:rPr lang="ru-RU" sz="1400" dirty="0" err="1">
                <a:latin typeface="Corbel" panose="020B0503020204020204" pitchFamily="34" charset="0"/>
              </a:rPr>
              <a:t>Научни</a:t>
            </a:r>
            <a:r>
              <a:rPr lang="ru-RU" sz="1400" dirty="0">
                <a:latin typeface="Corbel" panose="020B0503020204020204" pitchFamily="34" charset="0"/>
              </a:rPr>
              <a:t> </a:t>
            </a:r>
            <a:r>
              <a:rPr lang="ru-RU" sz="1400" dirty="0" err="1">
                <a:latin typeface="Corbel" panose="020B0503020204020204" pitchFamily="34" charset="0"/>
              </a:rPr>
              <a:t>Изследвания</a:t>
            </a:r>
            <a:r>
              <a:rPr lang="ru-RU" sz="1400" dirty="0">
                <a:latin typeface="Corbel" panose="020B0503020204020204" pitchFamily="34" charset="0"/>
              </a:rPr>
              <a:t>, том 23, с. 387-416.</a:t>
            </a:r>
          </a:p>
          <a:p>
            <a:pPr marL="0" indent="0" algn="just">
              <a:buNone/>
            </a:pPr>
            <a:r>
              <a:rPr lang="ru-RU" sz="1400" dirty="0">
                <a:latin typeface="Corbel" panose="020B0503020204020204" pitchFamily="34" charset="0"/>
              </a:rPr>
              <a:t>Бобина, М &amp; </a:t>
            </a:r>
            <a:r>
              <a:rPr lang="ru-RU" sz="1400" dirty="0" err="1">
                <a:latin typeface="Corbel" panose="020B0503020204020204" pitchFamily="34" charset="0"/>
              </a:rPr>
              <a:t>Съботинова</a:t>
            </a:r>
            <a:r>
              <a:rPr lang="ru-RU" sz="1400" dirty="0">
                <a:latin typeface="Corbel" panose="020B0503020204020204" pitchFamily="34" charset="0"/>
              </a:rPr>
              <a:t>, Д 2015, ,,</a:t>
            </a:r>
            <a:r>
              <a:rPr lang="ru-RU" sz="1400" dirty="0" err="1">
                <a:latin typeface="Corbel" panose="020B0503020204020204" pitchFamily="34" charset="0"/>
              </a:rPr>
              <a:t>Културни</a:t>
            </a:r>
            <a:r>
              <a:rPr lang="ru-RU" sz="1400" dirty="0">
                <a:latin typeface="Corbel" panose="020B0503020204020204" pitchFamily="34" charset="0"/>
              </a:rPr>
              <a:t> характеристики на </a:t>
            </a:r>
            <a:r>
              <a:rPr lang="ru-RU" sz="1400" dirty="0" err="1">
                <a:latin typeface="Corbel" panose="020B0503020204020204" pitchFamily="34" charset="0"/>
              </a:rPr>
              <a:t>българския</a:t>
            </a:r>
            <a:r>
              <a:rPr lang="ru-RU" sz="1400" dirty="0">
                <a:latin typeface="Corbel" panose="020B0503020204020204" pitchFamily="34" charset="0"/>
              </a:rPr>
              <a:t> </a:t>
            </a:r>
            <a:r>
              <a:rPr lang="ru-RU" sz="1400" dirty="0" err="1">
                <a:latin typeface="Corbel" panose="020B0503020204020204" pitchFamily="34" charset="0"/>
              </a:rPr>
              <a:t>мениджмънт</a:t>
            </a:r>
            <a:r>
              <a:rPr lang="ru-RU" sz="1400" dirty="0">
                <a:latin typeface="Corbel" panose="020B0503020204020204" pitchFamily="34" charset="0"/>
              </a:rPr>
              <a:t>‘‘, </a:t>
            </a:r>
            <a:r>
              <a:rPr lang="ru-RU" sz="1400" dirty="0" err="1">
                <a:latin typeface="Corbel" panose="020B0503020204020204" pitchFamily="34" charset="0"/>
              </a:rPr>
              <a:t>Икономически</a:t>
            </a:r>
            <a:r>
              <a:rPr lang="ru-RU" sz="1400" dirty="0">
                <a:latin typeface="Corbel" panose="020B0503020204020204" pitchFamily="34" charset="0"/>
              </a:rPr>
              <a:t> </a:t>
            </a:r>
            <a:r>
              <a:rPr lang="ru-RU" sz="1400" dirty="0" err="1">
                <a:latin typeface="Corbel" panose="020B0503020204020204" pitchFamily="34" charset="0"/>
              </a:rPr>
              <a:t>изследвания</a:t>
            </a:r>
            <a:r>
              <a:rPr lang="ru-RU" sz="1400" dirty="0">
                <a:latin typeface="Corbel" panose="020B0503020204020204" pitchFamily="34" charset="0"/>
              </a:rPr>
              <a:t>, том 2, с. 106-130.</a:t>
            </a:r>
            <a:endParaRPr lang="en-GB" sz="1400" dirty="0">
              <a:latin typeface="Corbel" panose="020B0503020204020204" pitchFamily="34" charset="0"/>
            </a:endParaRPr>
          </a:p>
          <a:p>
            <a:pPr marL="0" indent="0" algn="just">
              <a:buNone/>
            </a:pPr>
            <a:r>
              <a:rPr lang="en-GB" sz="1400" dirty="0" err="1">
                <a:latin typeface="Corbel" panose="020B0503020204020204" pitchFamily="34" charset="0"/>
              </a:rPr>
              <a:t>Caiazza</a:t>
            </a:r>
            <a:r>
              <a:rPr lang="en-GB" sz="1400" dirty="0">
                <a:latin typeface="Corbel" panose="020B0503020204020204" pitchFamily="34" charset="0"/>
              </a:rPr>
              <a:t>, R &amp; Volpe, T 2015, ‘Interaction despite of diversity: is it possible?’, Journal of Management Development, vol. 34, no. 6, pp. 743-750.</a:t>
            </a:r>
          </a:p>
          <a:p>
            <a:pPr marL="0" indent="0" algn="just">
              <a:buNone/>
            </a:pPr>
            <a:r>
              <a:rPr lang="en-GB" sz="1400" dirty="0">
                <a:latin typeface="Corbel" panose="020B0503020204020204" pitchFamily="34" charset="0"/>
              </a:rPr>
              <a:t>Ngoma, TR 2016, ‘It is not whom you know, it is how well you know them: foreign entrepreneurs building close guanxi relationships’, Journal of International Entrepreneurship, vol. 14, no. 2, pp. 239-258.</a:t>
            </a:r>
          </a:p>
          <a:p>
            <a:pPr marL="0" indent="0" algn="just">
              <a:buNone/>
            </a:pPr>
            <a:r>
              <a:rPr lang="en-GB" sz="1400" dirty="0" err="1">
                <a:latin typeface="Corbel" panose="020B0503020204020204" pitchFamily="34" charset="0"/>
              </a:rPr>
              <a:t>Emeterio</a:t>
            </a:r>
            <a:r>
              <a:rPr lang="en-GB" sz="1400" dirty="0">
                <a:latin typeface="Corbel" panose="020B0503020204020204" pitchFamily="34" charset="0"/>
              </a:rPr>
              <a:t>, MCS, Fernandez-Ortiz, R, Arteaga-Ortiz, J &amp; </a:t>
            </a:r>
            <a:r>
              <a:rPr lang="en-GB" sz="1400" dirty="0" err="1">
                <a:latin typeface="Corbel" panose="020B0503020204020204" pitchFamily="34" charset="0"/>
              </a:rPr>
              <a:t>Dorta</a:t>
            </a:r>
            <a:r>
              <a:rPr lang="en-GB" sz="1400" dirty="0">
                <a:latin typeface="Corbel" panose="020B0503020204020204" pitchFamily="34" charset="0"/>
              </a:rPr>
              <a:t>-Gonzalez, P 2018, ‘Measuring the gradualist approach to internationalization: empirical evidence from the wine sector’, PLOS ONE, vol. 13, no. 5, pp. 1-15. </a:t>
            </a:r>
          </a:p>
          <a:p>
            <a:pPr marL="0" indent="0" algn="just">
              <a:buNone/>
            </a:pPr>
            <a:r>
              <a:rPr lang="en-GB" sz="1400" dirty="0" err="1">
                <a:latin typeface="Corbel" panose="020B0503020204020204" pitchFamily="34" charset="0"/>
              </a:rPr>
              <a:t>Htet</a:t>
            </a:r>
            <a:r>
              <a:rPr lang="en-GB" sz="1400" dirty="0">
                <a:latin typeface="Corbel" panose="020B0503020204020204" pitchFamily="34" charset="0"/>
              </a:rPr>
              <a:t>, S &amp; </a:t>
            </a:r>
            <a:r>
              <a:rPr lang="en-GB" sz="1400" dirty="0" err="1">
                <a:latin typeface="Corbel" panose="020B0503020204020204" pitchFamily="34" charset="0"/>
              </a:rPr>
              <a:t>Buavaraporn</a:t>
            </a:r>
            <a:r>
              <a:rPr lang="en-GB" sz="1400" dirty="0">
                <a:latin typeface="Corbel" panose="020B0503020204020204" pitchFamily="34" charset="0"/>
              </a:rPr>
              <a:t>, N 2019, ‘The influence of strategic orientation on SME export success: an investigation on success factors of SME exporters in Myanmar through PLSNC model’, UTCC International Journal of Business and Economics, vol. 11, no. 3, pp. 37-74.</a:t>
            </a:r>
          </a:p>
          <a:p>
            <a:pPr marL="0" indent="0" algn="just">
              <a:buNone/>
            </a:pPr>
            <a:r>
              <a:rPr lang="en-GB" sz="1400" dirty="0">
                <a:latin typeface="Corbel" panose="020B0503020204020204" pitchFamily="34" charset="0"/>
              </a:rPr>
              <a:t>Roberts, MJ &amp; </a:t>
            </a:r>
            <a:r>
              <a:rPr lang="en-GB" sz="1400" dirty="0" err="1">
                <a:latin typeface="Corbel" panose="020B0503020204020204" pitchFamily="34" charset="0"/>
              </a:rPr>
              <a:t>Muralidharan</a:t>
            </a:r>
            <a:r>
              <a:rPr lang="en-GB" sz="1400" dirty="0">
                <a:latin typeface="Corbel" panose="020B0503020204020204" pitchFamily="34" charset="0"/>
              </a:rPr>
              <a:t>, E 2020, ‘Internationalization of service SMEs: perspectives from Canadian SMEs internationalizing in Asia’, Global Business Review, vol. 21, no. 1, pp. 1-21.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66437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F192A-FB32-4557-A843-C34011CA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50800"/>
            <a:ext cx="7729728" cy="6756400"/>
          </a:xfrm>
        </p:spPr>
        <p:txBody>
          <a:bodyPr/>
          <a:lstStyle/>
          <a:p>
            <a:pPr marL="0" indent="0" algn="just">
              <a:buNone/>
            </a:pPr>
            <a:r>
              <a:rPr lang="en-GB" sz="1300" dirty="0">
                <a:latin typeface="Corbel" panose="020B0503020204020204" pitchFamily="34" charset="0"/>
              </a:rPr>
              <a:t>Steensma, HK, Marino, L &amp; Weaver, KM 2000, ‘Attitudes toward cooperative strategies: a cross-cultural analysis of entrepreneurs’, Journal of International Business Studies, vol. 31, no. 4, pp. 591-609.</a:t>
            </a:r>
          </a:p>
          <a:p>
            <a:pPr marL="0" indent="0" algn="just">
              <a:buNone/>
            </a:pPr>
            <a:r>
              <a:rPr lang="en-GB" sz="1300" dirty="0">
                <a:latin typeface="Corbel" panose="020B0503020204020204" pitchFamily="34" charset="0"/>
              </a:rPr>
              <a:t>Lloyd-Reason, L &amp; </a:t>
            </a:r>
            <a:r>
              <a:rPr lang="en-GB" sz="1300" dirty="0" err="1">
                <a:latin typeface="Corbel" panose="020B0503020204020204" pitchFamily="34" charset="0"/>
              </a:rPr>
              <a:t>Mughan</a:t>
            </a:r>
            <a:r>
              <a:rPr lang="en-GB" sz="1300" dirty="0">
                <a:latin typeface="Corbel" panose="020B0503020204020204" pitchFamily="34" charset="0"/>
              </a:rPr>
              <a:t>, T 2002, ‘Strategies for internationalisation within SMEs: the key role of the owner-manager’, Journal of Small Business and Enterprise Development, vol. 9, no. 2, pp. 120-129.</a:t>
            </a:r>
          </a:p>
          <a:p>
            <a:pPr marL="0" indent="0" algn="just">
              <a:buNone/>
            </a:pPr>
            <a:r>
              <a:rPr lang="en-GB" sz="1300" dirty="0">
                <a:latin typeface="Corbel" panose="020B0503020204020204" pitchFamily="34" charset="0"/>
              </a:rPr>
              <a:t>Game, R &amp; </a:t>
            </a:r>
            <a:r>
              <a:rPr lang="en-GB" sz="1300" dirty="0" err="1">
                <a:latin typeface="Corbel" panose="020B0503020204020204" pitchFamily="34" charset="0"/>
              </a:rPr>
              <a:t>Apfelthaler</a:t>
            </a:r>
            <a:r>
              <a:rPr lang="en-GB" sz="1300" dirty="0">
                <a:latin typeface="Corbel" panose="020B0503020204020204" pitchFamily="34" charset="0"/>
              </a:rPr>
              <a:t>, G 2016, ‘Attitude and its role in SME internationalisation: why do firms commit to advanced foreign market entry modes?’, European Journal of International Management, vol. 10, no. 2, pp. 221-248. </a:t>
            </a:r>
          </a:p>
          <a:p>
            <a:pPr marL="0" indent="0" algn="just">
              <a:buNone/>
            </a:pPr>
            <a:r>
              <a:rPr lang="en-GB" sz="1300" dirty="0">
                <a:latin typeface="Corbel" panose="020B0503020204020204" pitchFamily="34" charset="0"/>
              </a:rPr>
              <a:t>Bowen, R 2020, ‘Motives to SME internationalisation: a comparative study of export propensity among food and drink SMEs in Wales and Brittany’, Cross Cultural &amp; Strategic Management, vol. 27, no. 1, pp. 51-74.</a:t>
            </a:r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51512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009F5EF-575C-40E7-A9C5-EC1F2A554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75A23-75CA-4614-9647-C9B2CE742C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219</TotalTime>
  <Words>807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Gill Sans MT</vt:lpstr>
      <vt:lpstr>Parcel</vt:lpstr>
      <vt:lpstr>Културни нагласи при интернационализация на Мсп от българия към азия</vt:lpstr>
      <vt:lpstr>Интернационализация в азия на български винопроизводители </vt:lpstr>
      <vt:lpstr>Външна търговия с българско вино</vt:lpstr>
      <vt:lpstr>Културни различия</vt:lpstr>
      <vt:lpstr>Цитирани източници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Andrei</dc:creator>
  <cp:lastModifiedBy>Andrei</cp:lastModifiedBy>
  <cp:revision>41</cp:revision>
  <dcterms:created xsi:type="dcterms:W3CDTF">2021-04-17T15:49:12Z</dcterms:created>
  <dcterms:modified xsi:type="dcterms:W3CDTF">2021-04-18T07:33:50Z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