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36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7" r:id="rId11"/>
    <p:sldId id="270" r:id="rId12"/>
    <p:sldId id="271" r:id="rId13"/>
    <p:sldId id="273" r:id="rId14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66" d="100"/>
          <a:sy n="66" d="100"/>
        </p:scale>
        <p:origin x="-150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8BACBF-A959-419F-B382-E2CB31AF2B8C}" type="datetimeFigureOut">
              <a:rPr lang="bg-BG" smtClean="0"/>
              <a:pPr/>
              <a:t>22.4.2021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EC81F7-2697-4381-B87E-DF13C0D634C7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C81F7-2697-4381-B87E-DF13C0D634C7}" type="slidenum">
              <a:rPr lang="bg-BG" smtClean="0"/>
              <a:pPr/>
              <a:t>1</a:t>
            </a:fld>
            <a:endParaRPr lang="bg-B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C81F7-2697-4381-B87E-DF13C0D634C7}" type="slidenum">
              <a:rPr lang="bg-BG" smtClean="0"/>
              <a:pPr/>
              <a:t>2</a:t>
            </a:fld>
            <a:endParaRPr lang="bg-BG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C81F7-2697-4381-B87E-DF13C0D634C7}" type="slidenum">
              <a:rPr lang="bg-BG" smtClean="0"/>
              <a:pPr/>
              <a:t>3</a:t>
            </a:fld>
            <a:endParaRPr lang="bg-BG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C81F7-2697-4381-B87E-DF13C0D634C7}" type="slidenum">
              <a:rPr lang="bg-BG" smtClean="0"/>
              <a:pPr/>
              <a:t>4</a:t>
            </a:fld>
            <a:endParaRPr lang="bg-BG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C81F7-2697-4381-B87E-DF13C0D634C7}" type="slidenum">
              <a:rPr lang="bg-BG" smtClean="0"/>
              <a:pPr/>
              <a:t>5</a:t>
            </a:fld>
            <a:endParaRPr lang="bg-BG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“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C81F7-2697-4381-B87E-DF13C0D634C7}" type="slidenum">
              <a:rPr lang="bg-BG" smtClean="0"/>
              <a:pPr/>
              <a:t>6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7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1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E3E76-D71D-4445-939F-41FA345C663C}" type="datetimeFigureOut">
              <a:rPr lang="bg-BG" smtClean="0"/>
              <a:pPr/>
              <a:t>22.4.2021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F81D-EB3A-49B6-A78D-CD577EE9A6C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E3E76-D71D-4445-939F-41FA345C663C}" type="datetimeFigureOut">
              <a:rPr lang="bg-BG" smtClean="0"/>
              <a:pPr/>
              <a:t>22.4.2021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F81D-EB3A-49B6-A78D-CD577EE9A6C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E3E76-D71D-4445-939F-41FA345C663C}" type="datetimeFigureOut">
              <a:rPr lang="bg-BG" smtClean="0"/>
              <a:pPr/>
              <a:t>22.4.2021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F81D-EB3A-49B6-A78D-CD577EE9A6C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E3E76-D71D-4445-939F-41FA345C663C}" type="datetimeFigureOut">
              <a:rPr lang="bg-BG" smtClean="0"/>
              <a:pPr/>
              <a:t>22.4.2021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F81D-EB3A-49B6-A78D-CD577EE9A6C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7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9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1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E3E76-D71D-4445-939F-41FA345C663C}" type="datetimeFigureOut">
              <a:rPr lang="bg-BG" smtClean="0"/>
              <a:pPr/>
              <a:t>22.4.2021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F81D-EB3A-49B6-A78D-CD577EE9A6C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2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E3E76-D71D-4445-939F-41FA345C663C}" type="datetimeFigureOut">
              <a:rPr lang="bg-BG" smtClean="0"/>
              <a:pPr/>
              <a:t>22.4.2021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F81D-EB3A-49B6-A78D-CD577EE9A6C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2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E3E76-D71D-4445-939F-41FA345C663C}" type="datetimeFigureOut">
              <a:rPr lang="bg-BG" smtClean="0"/>
              <a:pPr/>
              <a:t>22.4.2021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F81D-EB3A-49B6-A78D-CD577EE9A6C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E3E76-D71D-4445-939F-41FA345C663C}" type="datetimeFigureOut">
              <a:rPr lang="bg-BG" smtClean="0"/>
              <a:pPr/>
              <a:t>22.4.2021 г.</a:t>
            </a:fld>
            <a:endParaRPr lang="bg-BG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12F81D-EB3A-49B6-A78D-CD577EE9A6C3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E3E76-D71D-4445-939F-41FA345C663C}" type="datetimeFigureOut">
              <a:rPr lang="bg-BG" smtClean="0"/>
              <a:pPr/>
              <a:t>22.4.2021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F81D-EB3A-49B6-A78D-CD577EE9A6C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9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E3E76-D71D-4445-939F-41FA345C663C}" type="datetimeFigureOut">
              <a:rPr lang="bg-BG" smtClean="0"/>
              <a:pPr/>
              <a:t>22.4.2021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6"/>
            <a:ext cx="762000" cy="365125"/>
          </a:xfrm>
        </p:spPr>
        <p:txBody>
          <a:bodyPr/>
          <a:lstStyle/>
          <a:p>
            <a:fld id="{5112F81D-EB3A-49B6-A78D-CD577EE9A6C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4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3" y="2998767"/>
            <a:ext cx="3053867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6"/>
            <a:ext cx="2133600" cy="365125"/>
          </a:xfrm>
        </p:spPr>
        <p:txBody>
          <a:bodyPr/>
          <a:lstStyle/>
          <a:p>
            <a:fld id="{661E3E76-D71D-4445-939F-41FA345C663C}" type="datetimeFigureOut">
              <a:rPr lang="bg-BG" smtClean="0"/>
              <a:pPr/>
              <a:t>22.4.2021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F81D-EB3A-49B6-A78D-CD577EE9A6C3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7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6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61E3E76-D71D-4445-939F-41FA345C663C}" type="datetimeFigureOut">
              <a:rPr lang="bg-BG" smtClean="0"/>
              <a:pPr/>
              <a:t>22.4.2021 г.</a:t>
            </a:fld>
            <a:endParaRPr lang="bg-B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6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6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112F81D-EB3A-49B6-A78D-CD577EE9A6C3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065" y="1643050"/>
            <a:ext cx="7786275" cy="3995750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 „ДЪРЖАВНИ РАЗХОДИ -</a:t>
            </a:r>
            <a:r>
              <a:rPr smtClean="0"/>
              <a:t>УСТОЙЧИВОСТ, РИСКОВЕ И ПОСЛЕДСТВИЯ ОТ ПАНДЕМИЯТА COVID-19 ЗА БЪЛГАРИЯ</a:t>
            </a:r>
            <a:r>
              <a:rPr lang="bg-BG" dirty="0" smtClean="0"/>
              <a:t>“</a:t>
            </a:r>
            <a:br>
              <a:rPr lang="bg-BG" dirty="0" smtClean="0"/>
            </a:b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72264" y="0"/>
            <a:ext cx="340835" cy="90359"/>
          </a:xfrm>
        </p:spPr>
        <p:txBody>
          <a:bodyPr>
            <a:normAutofit fontScale="32500" lnSpcReduction="20000"/>
          </a:bodyPr>
          <a:lstStyle/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186766" cy="636939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bg-BG" sz="1600" i="1" u="sng" dirty="0" smtClean="0">
                <a:latin typeface="+mn-lt"/>
              </a:rPr>
              <a:t>Политика в областта на отбраната</a:t>
            </a:r>
            <a:r>
              <a:rPr lang="bg-BG" sz="1500" dirty="0" smtClean="0">
                <a:latin typeface="+mn-lt"/>
              </a:rPr>
              <a:t/>
            </a:r>
            <a:br>
              <a:rPr lang="bg-BG" sz="1500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/>
            </a:r>
            <a:br>
              <a:rPr lang="bg-BG" sz="1500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>Осигурени са средства за поддържане и развитие на националните отбранителни способности и способностите, свързани с колективната отбрана, в т.ч. средства за изпълнение на одобрените от Народното събрание инвестиционни проекти за модерщнизация на Българската армия, а именно:</a:t>
            </a:r>
            <a:br>
              <a:rPr lang="bg-BG" sz="1500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>придобиването на многофункционален модулен патрулен кораб за ВМС и основна бойна техника за изграждане на батальонни бойни групи от състава на механизирана бригада. </a:t>
            </a:r>
            <a:br>
              <a:rPr lang="bg-BG" sz="1500" dirty="0" smtClean="0">
                <a:latin typeface="+mn-lt"/>
              </a:rPr>
            </a:br>
            <a:r>
              <a:rPr lang="bg-BG" sz="1500" i="1" u="sng" dirty="0" smtClean="0">
                <a:latin typeface="+mn-lt"/>
              </a:rPr>
              <a:t> </a:t>
            </a:r>
            <a:br>
              <a:rPr lang="bg-BG" sz="1500" i="1" u="sng" dirty="0" smtClean="0">
                <a:latin typeface="+mn-lt"/>
              </a:rPr>
            </a:br>
            <a:r>
              <a:rPr lang="bg-BG" sz="1600" i="1" u="sng" dirty="0" smtClean="0">
                <a:latin typeface="+mn-lt"/>
              </a:rPr>
              <a:t>Бюджетни взаимоотношения с общините</a:t>
            </a:r>
            <a:r>
              <a:rPr lang="bg-BG" sz="1500" dirty="0" smtClean="0">
                <a:latin typeface="+mn-lt"/>
              </a:rPr>
              <a:t/>
            </a:r>
            <a:br>
              <a:rPr lang="bg-BG" sz="1500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/>
            </a:r>
            <a:br>
              <a:rPr lang="bg-BG" sz="1500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>В Бюджет 2021 са предвидени еднократни трансфери за подпомагане на общини с население под 30 000 жители, които нямат достъп до общата изравнителна субсидия, съгласно механизма за нейното разпределение през 2021 г. Това са основно общини, при които е отчетено намаление на приходите от данък върху недвижимите имоти с повече от 5 на сто и на приходите от туристически данък с повече от 15 на сто по данни от отчета за касово изпълнение на бюджетите им към деветмесечието на 2020 г. спрямо отчета им за същия период от предходната година.</a:t>
            </a:r>
            <a:endParaRPr lang="bg-BG" sz="15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043890" cy="583360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bg-BG" sz="2000" i="1" u="sng" dirty="0" smtClean="0">
                <a:latin typeface="+mn-lt"/>
              </a:rPr>
              <a:t>Държавен дълг</a:t>
            </a:r>
            <a:r>
              <a:rPr lang="bg-BG" sz="2000" i="1" dirty="0" smtClean="0">
                <a:latin typeface="+mn-lt"/>
              </a:rPr>
              <a:t/>
            </a:r>
            <a:br>
              <a:rPr lang="bg-BG" sz="2000" i="1" dirty="0" smtClean="0">
                <a:latin typeface="+mn-lt"/>
              </a:rPr>
            </a:br>
            <a:r>
              <a:rPr lang="bg-BG" sz="2000" dirty="0" smtClean="0">
                <a:latin typeface="+mn-lt"/>
              </a:rPr>
              <a:t/>
            </a:r>
            <a:br>
              <a:rPr lang="bg-BG" sz="2000" dirty="0" smtClean="0">
                <a:latin typeface="+mn-lt"/>
              </a:rPr>
            </a:br>
            <a:r>
              <a:rPr lang="bg-BG" sz="1600" dirty="0" smtClean="0">
                <a:latin typeface="+mn-lt"/>
              </a:rPr>
              <a:t>Въз основа на допусканията и прогнозното нетно дългово финансиране през 2021-2023 г. се очаква в края на периода държавният дълг да достигне до ниво от 38,9 млрд. лв., респективно съотношението на държавния дълг спрямо БВП да нарасне от 25,6 % към края на 2021 г. до 28,2 % в края на 2023 година. Предвижда се темпът на нарастване на консолидирания дълг на сектор „Държавно управление“ да бъде в диапазона от 27,5 % от БВП през 2021 г. до 29,4 % от БВП в края на 2023 година. </a:t>
            </a:r>
            <a:r>
              <a:rPr lang="bg-BG" sz="1600" dirty="0" smtClean="0"/>
              <a:t/>
            </a:r>
            <a:br>
              <a:rPr lang="bg-BG" sz="1600" dirty="0" smtClean="0"/>
            </a:br>
            <a:endParaRPr lang="bg-BG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115328" cy="636939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bg-BG" sz="1800" b="1" i="1" dirty="0" smtClean="0">
                <a:latin typeface="+mn-lt"/>
              </a:rPr>
              <a:t>ЗАКЛЮЧЕНИЕ</a:t>
            </a:r>
            <a:r>
              <a:rPr lang="bg-BG" sz="2000" b="1" i="1" dirty="0" smtClean="0">
                <a:latin typeface="+mn-lt"/>
              </a:rPr>
              <a:t/>
            </a:r>
            <a:br>
              <a:rPr lang="bg-BG" sz="2000" b="1" i="1" dirty="0" smtClean="0">
                <a:latin typeface="+mn-lt"/>
              </a:rPr>
            </a:br>
            <a:r>
              <a:rPr lang="bg-BG" sz="2000" dirty="0" smtClean="0">
                <a:latin typeface="+mn-lt"/>
              </a:rPr>
              <a:t/>
            </a:r>
            <a:br>
              <a:rPr lang="bg-BG" sz="2000" dirty="0" smtClean="0">
                <a:latin typeface="+mn-lt"/>
              </a:rPr>
            </a:br>
            <a:r>
              <a:rPr lang="bg-BG" sz="1600" dirty="0" smtClean="0">
                <a:latin typeface="+mn-lt"/>
              </a:rPr>
              <a:t>Следва да бъде отчетено, че мерките, свързани с пандемията от COVID-19 за сметка на националния бюджет и на пренасочен ресурс от Оперативните програми на ЕС, </a:t>
            </a:r>
            <a:br>
              <a:rPr lang="bg-BG" sz="1600" dirty="0" smtClean="0">
                <a:latin typeface="+mn-lt"/>
              </a:rPr>
            </a:br>
            <a:r>
              <a:rPr lang="bg-BG" sz="1600" dirty="0" smtClean="0">
                <a:latin typeface="+mn-lt"/>
              </a:rPr>
              <a:t>в годишен план са в размер на около 2,4 % от прогнозния БВП. Тези разходи и загуба на приходи са пряко следствие на извънредните обстоятелства, при които се изпълнява бюджетът през настоящата година. Елиминирайки влиянието на мерките, свързани с пандемията от COVID-19, дефицитът по консолидираната фискална програма за 2020 г. възлиза на 2 % от прогнозния БВП. Разходи</a:t>
            </a:r>
            <a:br>
              <a:rPr lang="bg-BG" sz="1600" dirty="0" smtClean="0">
                <a:latin typeface="+mn-lt"/>
              </a:rPr>
            </a:br>
            <a:r>
              <a:rPr lang="bg-BG" sz="1600" dirty="0" smtClean="0">
                <a:latin typeface="+mn-lt"/>
              </a:rPr>
              <a:t> </a:t>
            </a:r>
            <a:br>
              <a:rPr lang="bg-BG" sz="1600" dirty="0" smtClean="0">
                <a:latin typeface="+mn-lt"/>
              </a:rPr>
            </a:br>
            <a:r>
              <a:rPr lang="bg-BG" sz="1600" dirty="0" smtClean="0">
                <a:latin typeface="+mn-lt"/>
              </a:rPr>
              <a:t>Приоритет за страната остава и успешното усвояване на средствата от европейските фондове и програми, чрез които да се постигне устойчив икономически растеж, </a:t>
            </a:r>
            <a:br>
              <a:rPr lang="bg-BG" sz="1600" dirty="0" smtClean="0">
                <a:latin typeface="+mn-lt"/>
              </a:rPr>
            </a:br>
            <a:r>
              <a:rPr lang="bg-BG" sz="1600" dirty="0" smtClean="0">
                <a:latin typeface="+mn-lt"/>
              </a:rPr>
              <a:t>висока заетост, социално включване, икономическо и териториално сближаване и изграждане на конкурентоспособна и иновативна икономика.</a:t>
            </a:r>
            <a:r>
              <a:rPr lang="bg-BG" sz="1600" dirty="0" smtClean="0"/>
              <a:t/>
            </a:r>
            <a:br>
              <a:rPr lang="bg-BG" sz="1600" dirty="0" smtClean="0"/>
            </a:br>
            <a:endParaRPr lang="bg-BG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500174"/>
            <a:ext cx="871540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bg-BG" sz="1600" dirty="0" smtClean="0"/>
              <a:t>Благодарности към </a:t>
            </a:r>
            <a:r>
              <a:rPr lang="ru-RU" sz="1600" dirty="0" smtClean="0"/>
              <a:t>Висшето </a:t>
            </a:r>
            <a:r>
              <a:rPr lang="ru-RU" sz="1600" dirty="0"/>
              <a:t>училище по застраховане и финанси (ВУЗФ) </a:t>
            </a:r>
            <a:endParaRPr lang="ru-RU" sz="1600" dirty="0" smtClean="0"/>
          </a:p>
          <a:p>
            <a:pPr algn="ctr">
              <a:lnSpc>
                <a:spcPct val="150000"/>
              </a:lnSpc>
            </a:pPr>
            <a:r>
              <a:rPr lang="ru-RU" sz="1600" dirty="0" smtClean="0"/>
              <a:t>за отличната </a:t>
            </a:r>
            <a:r>
              <a:rPr lang="bg-BG" sz="1600" dirty="0" smtClean="0"/>
              <a:t>органицацията и комуникация при организирането на </a:t>
            </a:r>
            <a:r>
              <a:rPr lang="ru-RU" sz="1600" dirty="0" smtClean="0"/>
              <a:t>националната </a:t>
            </a:r>
            <a:r>
              <a:rPr lang="ru-RU" sz="1600" dirty="0"/>
              <a:t>студентска и докторантска конференция на тема</a:t>
            </a:r>
            <a:r>
              <a:rPr lang="ru-RU" sz="1600" dirty="0" smtClean="0"/>
              <a:t>:</a:t>
            </a:r>
          </a:p>
          <a:p>
            <a:pPr algn="ctr">
              <a:lnSpc>
                <a:spcPct val="150000"/>
              </a:lnSpc>
            </a:pPr>
            <a:r>
              <a:rPr lang="ru-RU" sz="1600" dirty="0"/>
              <a:t> "Икономически предизвикателства </a:t>
            </a:r>
            <a:endParaRPr lang="ru-RU" sz="1600" dirty="0" smtClean="0"/>
          </a:p>
          <a:p>
            <a:pPr algn="ctr">
              <a:lnSpc>
                <a:spcPct val="150000"/>
              </a:lnSpc>
            </a:pPr>
            <a:r>
              <a:rPr lang="ru-RU" sz="1600" dirty="0" smtClean="0"/>
              <a:t>пред </a:t>
            </a:r>
            <a:r>
              <a:rPr lang="ru-RU" sz="1600" dirty="0"/>
              <a:t>България (2021-2023 г.) - устойчивост и рискове"</a:t>
            </a:r>
            <a:endParaRPr lang="bg-BG" sz="1600" dirty="0"/>
          </a:p>
        </p:txBody>
      </p:sp>
      <p:sp>
        <p:nvSpPr>
          <p:cNvPr id="5" name="Rectangle 4"/>
          <p:cNvSpPr/>
          <p:nvPr/>
        </p:nvSpPr>
        <p:spPr>
          <a:xfrm>
            <a:off x="2286000" y="5072074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49263" algn="l"/>
                <a:tab pos="2743200" algn="ctr"/>
                <a:tab pos="5486400" algn="r"/>
              </a:tabLst>
            </a:pPr>
            <a:r>
              <a:rPr kumimoji="0" lang="bg-BG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Благодаря ВИ!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49263" algn="l"/>
                <a:tab pos="2743200" algn="ctr"/>
                <a:tab pos="5486400" algn="r"/>
              </a:tabLst>
            </a:pPr>
            <a:r>
              <a:rPr kumimoji="0" lang="bg-BG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Цветелина Цанкова</a:t>
            </a:r>
            <a:endParaRPr kumimoji="0" lang="bg-BG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2743200" algn="ctr"/>
                <a:tab pos="5486400" algn="r"/>
              </a:tabLst>
            </a:pPr>
            <a:r>
              <a:rPr kumimoji="0" lang="bg-BG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Докторант</a:t>
            </a:r>
            <a:r>
              <a:rPr lang="bg-BG" sz="1600" i="1" dirty="0" smtClean="0">
                <a:ea typeface="Times New Roman" pitchFamily="18" charset="0"/>
                <a:cs typeface="Arial" pitchFamily="34" charset="0"/>
              </a:rPr>
              <a:t>,,</a:t>
            </a:r>
            <a:r>
              <a:rPr kumimoji="0" lang="bg-BG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СА „Д. А. Ценов“</a:t>
            </a:r>
            <a:endParaRPr kumimoji="0" lang="bg-BG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9" y="274320"/>
            <a:ext cx="8429686" cy="629795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bg-BG" sz="1600" dirty="0" smtClean="0">
                <a:latin typeface="+mn-lt"/>
                <a:ea typeface="+mn-ea"/>
                <a:cs typeface="+mn-cs"/>
              </a:rPr>
              <a:t/>
            </a:r>
            <a:br>
              <a:rPr lang="bg-BG" sz="1600" dirty="0" smtClean="0">
                <a:latin typeface="+mn-lt"/>
                <a:ea typeface="+mn-ea"/>
                <a:cs typeface="+mn-cs"/>
              </a:rPr>
            </a:br>
            <a:r>
              <a:rPr lang="bg-BG" sz="1600" dirty="0" smtClean="0">
                <a:latin typeface="+mn-lt"/>
                <a:ea typeface="+mn-ea"/>
                <a:cs typeface="+mn-cs"/>
              </a:rPr>
              <a:t/>
            </a:r>
            <a:br>
              <a:rPr lang="bg-BG" sz="1600" dirty="0" smtClean="0">
                <a:latin typeface="+mn-lt"/>
                <a:ea typeface="+mn-ea"/>
                <a:cs typeface="+mn-cs"/>
              </a:rPr>
            </a:br>
            <a:r>
              <a:rPr lang="bg-BG" sz="1600" dirty="0" smtClean="0">
                <a:latin typeface="+mn-lt"/>
                <a:ea typeface="+mn-ea"/>
                <a:cs typeface="+mn-cs"/>
              </a:rPr>
              <a:t/>
            </a:r>
            <a:br>
              <a:rPr lang="bg-BG" sz="1600" dirty="0" smtClean="0">
                <a:latin typeface="+mn-lt"/>
                <a:ea typeface="+mn-ea"/>
                <a:cs typeface="+mn-cs"/>
              </a:rPr>
            </a:br>
            <a:r>
              <a:rPr lang="bg-BG" sz="1600" dirty="0" smtClean="0">
                <a:latin typeface="+mn-lt"/>
                <a:ea typeface="+mn-ea"/>
                <a:cs typeface="+mn-cs"/>
              </a:rPr>
              <a:t>Огромните по размер и специфика държавни разходи са показателни за стопанския </a:t>
            </a:r>
            <a:br>
              <a:rPr lang="bg-BG" sz="1600" dirty="0" smtClean="0">
                <a:latin typeface="+mn-lt"/>
                <a:ea typeface="+mn-ea"/>
                <a:cs typeface="+mn-cs"/>
              </a:rPr>
            </a:br>
            <a:r>
              <a:rPr lang="bg-BG" sz="1600" dirty="0" smtClean="0">
                <a:latin typeface="+mn-lt"/>
                <a:ea typeface="+mn-ea"/>
                <a:cs typeface="+mn-cs"/>
              </a:rPr>
              <a:t>и духовния прогрес на една страна.</a:t>
            </a:r>
            <a:br>
              <a:rPr lang="bg-BG" sz="1600" dirty="0" smtClean="0">
                <a:latin typeface="+mn-lt"/>
                <a:ea typeface="+mn-ea"/>
                <a:cs typeface="+mn-cs"/>
              </a:rPr>
            </a:br>
            <a:r>
              <a:rPr lang="bg-BG" sz="1600" dirty="0" smtClean="0">
                <a:latin typeface="+mn-lt"/>
                <a:ea typeface="+mn-ea"/>
                <a:cs typeface="+mn-cs"/>
              </a:rPr>
              <a:t/>
            </a:r>
            <a:br>
              <a:rPr lang="bg-BG" sz="1600" dirty="0" smtClean="0">
                <a:latin typeface="+mn-lt"/>
                <a:ea typeface="+mn-ea"/>
                <a:cs typeface="+mn-cs"/>
              </a:rPr>
            </a:br>
            <a:r>
              <a:rPr lang="bg-BG" sz="1600" dirty="0" smtClean="0">
                <a:latin typeface="+mn-lt"/>
                <a:ea typeface="+mn-ea"/>
                <a:cs typeface="+mn-cs"/>
              </a:rPr>
              <a:t/>
            </a:r>
            <a:br>
              <a:rPr lang="bg-BG" sz="1600" dirty="0" smtClean="0">
                <a:latin typeface="+mn-lt"/>
                <a:ea typeface="+mn-ea"/>
                <a:cs typeface="+mn-cs"/>
              </a:rPr>
            </a:br>
            <a:r>
              <a:rPr lang="bg-BG" sz="1600" dirty="0" smtClean="0">
                <a:latin typeface="+mn-lt"/>
                <a:ea typeface="+mn-ea"/>
                <a:cs typeface="+mn-cs"/>
              </a:rPr>
              <a:t>Техният относителен дял в крайното салдо на националния продукт има важна функция и показва мястото на икономиката в държавата, политиката, социалния и духовния живот. </a:t>
            </a:r>
            <a:endParaRPr lang="bg-BG" sz="16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7157" y="285730"/>
            <a:ext cx="8501123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bg-BG" sz="1600" dirty="0" smtClean="0"/>
          </a:p>
          <a:p>
            <a:endParaRPr lang="bg-BG" sz="1600" dirty="0"/>
          </a:p>
          <a:p>
            <a:endParaRPr lang="bg-BG" sz="1600" dirty="0" smtClean="0"/>
          </a:p>
          <a:p>
            <a:pPr algn="ctr">
              <a:lnSpc>
                <a:spcPct val="150000"/>
              </a:lnSpc>
            </a:pPr>
            <a:r>
              <a:rPr lang="bg-BG" sz="1600" dirty="0"/>
              <a:t>Държавните разходи представляват техника за преразпределение на националния доход както и на националния продукт, чрез които се въздейства глобално върху всички страни от обществените </a:t>
            </a:r>
            <a:r>
              <a:rPr lang="bg-BG" sz="1600" dirty="0" smtClean="0"/>
              <a:t>и възпроизводствени </a:t>
            </a:r>
            <a:r>
              <a:rPr lang="bg-BG" sz="1600" dirty="0"/>
              <a:t>процеси. </a:t>
            </a:r>
            <a:endParaRPr lang="bg-BG" sz="1600" dirty="0" smtClean="0"/>
          </a:p>
          <a:p>
            <a:pPr algn="ctr">
              <a:lnSpc>
                <a:spcPct val="150000"/>
              </a:lnSpc>
            </a:pPr>
            <a:endParaRPr lang="bg-BG" sz="1600" dirty="0" smtClean="0"/>
          </a:p>
          <a:p>
            <a:pPr algn="ctr">
              <a:lnSpc>
                <a:spcPct val="150000"/>
              </a:lnSpc>
            </a:pPr>
            <a:endParaRPr lang="bg-BG" sz="1600" dirty="0" smtClean="0"/>
          </a:p>
          <a:p>
            <a:pPr algn="ctr">
              <a:lnSpc>
                <a:spcPct val="150000"/>
              </a:lnSpc>
            </a:pPr>
            <a:endParaRPr lang="bg-BG" sz="1600" dirty="0" smtClean="0"/>
          </a:p>
          <a:p>
            <a:pPr algn="ctr">
              <a:lnSpc>
                <a:spcPct val="150000"/>
              </a:lnSpc>
            </a:pPr>
            <a:endParaRPr lang="bg-BG" sz="1600" dirty="0"/>
          </a:p>
          <a:p>
            <a:pPr algn="ctr">
              <a:lnSpc>
                <a:spcPct val="150000"/>
              </a:lnSpc>
            </a:pPr>
            <a:endParaRPr lang="bg-BG" sz="1600" dirty="0" smtClean="0"/>
          </a:p>
          <a:p>
            <a:pPr algn="ctr">
              <a:lnSpc>
                <a:spcPct val="150000"/>
              </a:lnSpc>
            </a:pPr>
            <a:endParaRPr lang="bg-BG" sz="1600" dirty="0" smtClean="0"/>
          </a:p>
          <a:p>
            <a:endParaRPr lang="bg-BG" sz="1600" dirty="0" smtClean="0"/>
          </a:p>
          <a:p>
            <a:endParaRPr lang="bg-BG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139014" cy="868346"/>
          </a:xfrm>
        </p:spPr>
        <p:txBody>
          <a:bodyPr>
            <a:normAutofit/>
          </a:bodyPr>
          <a:lstStyle/>
          <a:p>
            <a:r>
              <a:rPr lang="bg-BG" sz="2000" i="1" dirty="0" smtClean="0">
                <a:latin typeface="+mn-lt"/>
              </a:rPr>
              <a:t>СЪЩНОСТ НА ДЪРЖАВНИТЕ РАЗХОДИ</a:t>
            </a:r>
            <a:endParaRPr lang="bg-BG" sz="2000" i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071546"/>
            <a:ext cx="8643998" cy="505461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bg-BG" sz="1600" dirty="0" smtClean="0"/>
              <a:t>Необходимостта от държавни разходи най-често се свързва със стремежа за задоволяване на определени възникнали потребности на обществото. </a:t>
            </a:r>
          </a:p>
          <a:p>
            <a:pPr>
              <a:lnSpc>
                <a:spcPct val="150000"/>
              </a:lnSpc>
              <a:buNone/>
            </a:pPr>
            <a:r>
              <a:rPr lang="bg-BG" sz="1600" dirty="0" smtClean="0"/>
              <a:t>	Често това са: сигурност, защита на границите, образование, здравеопазване, правораздаване и др. </a:t>
            </a:r>
          </a:p>
          <a:p>
            <a:pPr>
              <a:lnSpc>
                <a:spcPct val="150000"/>
              </a:lnSpc>
              <a:buNone/>
            </a:pPr>
            <a:endParaRPr lang="bg-BG" sz="1600" dirty="0" smtClean="0"/>
          </a:p>
          <a:p>
            <a:pPr>
              <a:lnSpc>
                <a:spcPct val="150000"/>
              </a:lnSpc>
            </a:pPr>
            <a:r>
              <a:rPr lang="bg-BG" sz="1600" dirty="0" smtClean="0"/>
              <a:t>Държавните разходи представляват техника за преразпределение на националния доход както и на националния продукт, чрез които се въздейства глобално върху всички страни от обществените възпроизводствени процеси. </a:t>
            </a:r>
          </a:p>
          <a:p>
            <a:pPr>
              <a:lnSpc>
                <a:spcPct val="150000"/>
              </a:lnSpc>
            </a:pPr>
            <a:endParaRPr lang="bg-BG" sz="1600" dirty="0" smtClean="0"/>
          </a:p>
          <a:p>
            <a:pPr>
              <a:lnSpc>
                <a:spcPct val="150000"/>
              </a:lnSpc>
            </a:pPr>
            <a:r>
              <a:rPr lang="bg-BG" sz="1600" dirty="0" smtClean="0"/>
              <a:t>Относителен дял в крайното салдо на националния продукт има важна функция и показва мястото на икономиката в държавата, политиката, социалния и духовния живот. </a:t>
            </a:r>
          </a:p>
          <a:p>
            <a:endParaRPr lang="bg-BG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472518" cy="650083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bg-BG" sz="1500" i="1" u="sng" dirty="0" smtClean="0">
                <a:latin typeface="+mn-lt"/>
              </a:rPr>
              <a:t>Държавните разходи може най-общо да се характиризират и да се обхванат чрез следните важни акценти:</a:t>
            </a:r>
            <a:r>
              <a:rPr lang="bg-BG" sz="1500" dirty="0" smtClean="0">
                <a:latin typeface="+mn-lt"/>
              </a:rPr>
              <a:t/>
            </a:r>
            <a:br>
              <a:rPr lang="bg-BG" sz="1500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/>
            </a:r>
            <a:br>
              <a:rPr lang="bg-BG" sz="1500" dirty="0" smtClean="0">
                <a:latin typeface="+mn-lt"/>
              </a:rPr>
            </a:br>
            <a:r>
              <a:rPr lang="bg-BG" sz="1500" dirty="0" smtClean="0">
                <a:latin typeface="+mn-lt"/>
                <a:ea typeface="+mn-ea"/>
                <a:cs typeface="+mn-cs"/>
              </a:rPr>
              <a:t>Като понятие на финансите  те се преразпределят по методика на националния доход и националния вътрешен продукт. </a:t>
            </a:r>
            <a:br>
              <a:rPr lang="bg-BG" sz="1500" dirty="0" smtClean="0">
                <a:latin typeface="+mn-lt"/>
                <a:ea typeface="+mn-ea"/>
                <a:cs typeface="+mn-cs"/>
              </a:rPr>
            </a:br>
            <a:r>
              <a:rPr lang="bg-BG" sz="1500" dirty="0" smtClean="0">
                <a:latin typeface="+mn-lt"/>
                <a:ea typeface="+mn-ea"/>
                <a:cs typeface="+mn-cs"/>
              </a:rPr>
              <a:t/>
            </a:r>
            <a:br>
              <a:rPr lang="bg-BG" sz="1500" dirty="0" smtClean="0">
                <a:latin typeface="+mn-lt"/>
                <a:ea typeface="+mn-ea"/>
                <a:cs typeface="+mn-cs"/>
              </a:rPr>
            </a:br>
            <a:r>
              <a:rPr lang="bg-BG" sz="1500" dirty="0" smtClean="0">
                <a:latin typeface="+mn-lt"/>
                <a:ea typeface="+mn-ea"/>
                <a:cs typeface="+mn-cs"/>
              </a:rPr>
              <a:t>За държавата, направените разходите са основен инструмент за намеса в обществения и социален живот. </a:t>
            </a:r>
            <a:br>
              <a:rPr lang="bg-BG" sz="1500" dirty="0" smtClean="0">
                <a:latin typeface="+mn-lt"/>
                <a:ea typeface="+mn-ea"/>
                <a:cs typeface="+mn-cs"/>
              </a:rPr>
            </a:br>
            <a:r>
              <a:rPr lang="bg-BG" sz="1500" dirty="0" smtClean="0">
                <a:latin typeface="+mn-lt"/>
                <a:ea typeface="+mn-ea"/>
                <a:cs typeface="+mn-cs"/>
              </a:rPr>
              <a:t/>
            </a:r>
            <a:br>
              <a:rPr lang="bg-BG" sz="1500" dirty="0" smtClean="0">
                <a:latin typeface="+mn-lt"/>
                <a:ea typeface="+mn-ea"/>
                <a:cs typeface="+mn-cs"/>
              </a:rPr>
            </a:br>
            <a:r>
              <a:rPr lang="bg-BG" sz="1500" dirty="0" smtClean="0">
                <a:latin typeface="+mn-lt"/>
                <a:ea typeface="+mn-ea"/>
                <a:cs typeface="+mn-cs"/>
              </a:rPr>
              <a:t>От гледна точка на икономиката - държавните разходи са процент от националния доход, който се “изземва” и преразпределя в съответствие с интересите на цялото общество. </a:t>
            </a:r>
            <a:br>
              <a:rPr lang="bg-BG" sz="1500" dirty="0" smtClean="0">
                <a:latin typeface="+mn-lt"/>
                <a:ea typeface="+mn-ea"/>
                <a:cs typeface="+mn-cs"/>
              </a:rPr>
            </a:br>
            <a:r>
              <a:rPr lang="bg-BG" sz="1500" dirty="0" smtClean="0">
                <a:latin typeface="+mn-lt"/>
                <a:ea typeface="+mn-ea"/>
                <a:cs typeface="+mn-cs"/>
              </a:rPr>
              <a:t/>
            </a:r>
            <a:br>
              <a:rPr lang="bg-BG" sz="1500" dirty="0" smtClean="0">
                <a:latin typeface="+mn-lt"/>
                <a:ea typeface="+mn-ea"/>
                <a:cs typeface="+mn-cs"/>
              </a:rPr>
            </a:br>
            <a:r>
              <a:rPr lang="bg-BG" sz="1500" dirty="0" smtClean="0">
                <a:latin typeface="+mn-lt"/>
                <a:ea typeface="+mn-ea"/>
                <a:cs typeface="+mn-cs"/>
              </a:rPr>
              <a:t>Ролята на държавата в общественото и възпроизводство се гарантира както чрез финансиране и организиране на конкретни производства и дейности в държавния сектор, така и чрез непосредствено съдействие и подпомагане на частните фирми, холдинги и компании. </a:t>
            </a:r>
            <a:r>
              <a:rPr lang="bg-BG" sz="1600" dirty="0" smtClean="0">
                <a:latin typeface="+mn-lt"/>
                <a:ea typeface="+mn-ea"/>
                <a:cs typeface="+mn-cs"/>
              </a:rPr>
              <a:t/>
            </a:r>
            <a:br>
              <a:rPr lang="bg-BG" sz="1600" dirty="0" smtClean="0">
                <a:latin typeface="+mn-lt"/>
                <a:ea typeface="+mn-ea"/>
                <a:cs typeface="+mn-cs"/>
              </a:rPr>
            </a:br>
            <a:endParaRPr lang="bg-BG" sz="1600" dirty="0" smtClean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88610"/>
            <a:ext cx="8143932" cy="636939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bg-BG" sz="1500" dirty="0" smtClean="0">
                <a:latin typeface="+mn-lt"/>
              </a:rPr>
              <a:t>Основно държавна намеса се налага и осъществява в съответствие с предписанията на съответните национални програми за регулиране и развитие на икономиката. </a:t>
            </a:r>
            <a:br>
              <a:rPr lang="bg-BG" sz="1500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/>
            </a:r>
            <a:br>
              <a:rPr lang="bg-BG" sz="1500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>Във връзка с това се използват и налагат:</a:t>
            </a:r>
            <a:r>
              <a:rPr lang="bg-BG" sz="1500" u="sng" dirty="0" smtClean="0">
                <a:latin typeface="+mn-lt"/>
              </a:rPr>
              <a:t/>
            </a:r>
            <a:br>
              <a:rPr lang="bg-BG" sz="1500" u="sng" dirty="0" smtClean="0">
                <a:latin typeface="+mn-lt"/>
              </a:rPr>
            </a:br>
            <a:r>
              <a:rPr lang="bg-BG" sz="1500" u="sng" dirty="0" smtClean="0">
                <a:latin typeface="+mn-lt"/>
              </a:rPr>
              <a:t/>
            </a:r>
            <a:br>
              <a:rPr lang="bg-BG" sz="1500" u="sng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> - икономически мерки, намиращи приложение в прякото и непрякото субсидиране и подпомагане на отделните отрасли.</a:t>
            </a:r>
            <a:br>
              <a:rPr lang="bg-BG" sz="1500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/>
            </a:r>
            <a:br>
              <a:rPr lang="bg-BG" sz="1500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>- определящо значение има факта, че държавата е главен клиент на частните фирми и компании. </a:t>
            </a:r>
            <a:br>
              <a:rPr lang="bg-BG" sz="1500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/>
            </a:r>
            <a:br>
              <a:rPr lang="bg-BG" sz="1500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>- административни мерки в сферата на здравеопазването, социалното дело, образованието, политиката за ценообразуването и външната търговия.</a:t>
            </a:r>
            <a:br>
              <a:rPr lang="bg-BG" sz="1500" dirty="0" smtClean="0">
                <a:latin typeface="+mn-lt"/>
              </a:rPr>
            </a:br>
            <a:r>
              <a:rPr lang="bg-BG" sz="1600" dirty="0" smtClean="0"/>
              <a:t/>
            </a:r>
            <a:br>
              <a:rPr lang="bg-BG" sz="1600" dirty="0" smtClean="0"/>
            </a:br>
            <a:endParaRPr lang="bg-BG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186766" cy="6226514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bg-BG" sz="1900" i="1" u="sng" dirty="0" smtClean="0">
                <a:latin typeface="+mn-lt"/>
              </a:rPr>
              <a:t>Националната разходна политика се провежда в три основни направления:</a:t>
            </a:r>
            <a:r>
              <a:rPr lang="bg-BG" sz="1800" u="sng" dirty="0" smtClean="0">
                <a:latin typeface="+mn-lt"/>
              </a:rPr>
              <a:t/>
            </a:r>
            <a:br>
              <a:rPr lang="bg-BG" sz="1800" u="sng" dirty="0" smtClean="0">
                <a:latin typeface="+mn-lt"/>
              </a:rPr>
            </a:br>
            <a:r>
              <a:rPr lang="bg-BG" sz="1800" dirty="0" smtClean="0">
                <a:latin typeface="+mn-lt"/>
              </a:rPr>
              <a:t/>
            </a:r>
            <a:br>
              <a:rPr lang="bg-BG" sz="1800" dirty="0" smtClean="0">
                <a:latin typeface="+mn-lt"/>
              </a:rPr>
            </a:br>
            <a:r>
              <a:rPr lang="bg-BG" sz="1600" dirty="0" smtClean="0">
                <a:latin typeface="+mn-lt"/>
              </a:rPr>
              <a:t> „Първо: Финансиране на правителствените приоритети, реализирани чрез бюджетите на държавните органи и финансиране на самостоятелните и автономни бюджети.” </a:t>
            </a:r>
            <a:r>
              <a:rPr lang="bg-BG" sz="1600" b="1" dirty="0" smtClean="0">
                <a:latin typeface="+mn-lt"/>
              </a:rPr>
              <a:t/>
            </a:r>
            <a:br>
              <a:rPr lang="bg-BG" sz="1600" b="1" dirty="0" smtClean="0">
                <a:latin typeface="+mn-lt"/>
              </a:rPr>
            </a:br>
            <a:r>
              <a:rPr lang="bg-BG" sz="1600" dirty="0" smtClean="0">
                <a:latin typeface="+mn-lt"/>
              </a:rPr>
              <a:t> </a:t>
            </a:r>
            <a:br>
              <a:rPr lang="bg-BG" sz="1600" dirty="0" smtClean="0">
                <a:latin typeface="+mn-lt"/>
              </a:rPr>
            </a:br>
            <a:r>
              <a:rPr lang="bg-BG" sz="1600" dirty="0" smtClean="0">
                <a:latin typeface="+mn-lt"/>
              </a:rPr>
              <a:t> „Второ: Съставяне, изпълнение и отчитане на държавния бюджет в частта за общините, въз основа на разделение на финансираните чрез бюджетите на общините, дейности на местни и делегирани от държавата при организирането и предоставянето на публични услуги. </a:t>
            </a:r>
            <a:br>
              <a:rPr lang="bg-BG" sz="1600" dirty="0" smtClean="0">
                <a:latin typeface="+mn-lt"/>
              </a:rPr>
            </a:br>
            <a:r>
              <a:rPr lang="bg-BG" sz="1600" dirty="0" smtClean="0">
                <a:latin typeface="+mn-lt"/>
              </a:rPr>
              <a:t>По този начин, държавата осигурява равностоен достъп на населението до минимално равнище на публични услуги за всички общини.”</a:t>
            </a:r>
            <a:br>
              <a:rPr lang="bg-BG" sz="1600" dirty="0" smtClean="0">
                <a:latin typeface="+mn-lt"/>
              </a:rPr>
            </a:br>
            <a:r>
              <a:rPr lang="bg-BG" sz="1600" dirty="0" smtClean="0">
                <a:latin typeface="+mn-lt"/>
              </a:rPr>
              <a:t/>
            </a:r>
            <a:br>
              <a:rPr lang="bg-BG" sz="1600" dirty="0" smtClean="0">
                <a:latin typeface="+mn-lt"/>
              </a:rPr>
            </a:br>
            <a:r>
              <a:rPr lang="bg-BG" sz="1600" dirty="0" smtClean="0">
                <a:latin typeface="+mn-lt"/>
              </a:rPr>
              <a:t>Трето: Администриране на средствата от държавния бюджет за субсидии, компенсации и капиталови трансфери за нефинансовите предприятия от реалния сектор, разпределение на паричните постъпления по сделките за приватизация на държавните предприятия и паричните постъпления от концесии и дивиденти.</a:t>
            </a:r>
            <a:endParaRPr lang="bg-BG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0"/>
            <a:ext cx="8643998" cy="6858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bg-BG" sz="1600" i="1" u="sng" dirty="0" smtClean="0">
                <a:latin typeface="+mn-lt"/>
              </a:rPr>
              <a:t>Актуално състояние на политиката по държавните разходи на България в условията на </a:t>
            </a:r>
            <a:r>
              <a:rPr lang="en-US" sz="1600" i="1" u="sng" dirty="0" smtClean="0">
                <a:latin typeface="+mn-lt"/>
              </a:rPr>
              <a:t>COVID-19</a:t>
            </a:r>
            <a:r>
              <a:rPr lang="bg-BG" sz="1500" i="1" u="sng" dirty="0" smtClean="0">
                <a:latin typeface="+mn-lt"/>
              </a:rPr>
              <a:t/>
            </a:r>
            <a:br>
              <a:rPr lang="bg-BG" sz="1500" i="1" u="sng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/>
            </a:r>
            <a:br>
              <a:rPr lang="bg-BG" sz="1500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>Приходна и разходна политика. </a:t>
            </a:r>
            <a:br>
              <a:rPr lang="bg-BG" sz="1500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/>
            </a:r>
            <a:br>
              <a:rPr lang="bg-BG" sz="1500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>Реално, държавните приходи по време на епидемия от COVID-19 са значително по-малко от държавните разходи.</a:t>
            </a:r>
            <a:br>
              <a:rPr lang="bg-BG" sz="1500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/>
            </a:r>
            <a:br>
              <a:rPr lang="bg-BG" sz="1500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>В областта на данъчната политика в средносрочен план се предвижда запазване на основните приоритети, свързани с подобряване на събираемостта на приходите, справяне със сенчестата икономика и намаляване на административната тежест и разходите за бизнеса и гражданите. Запазват се ниските данъчни ставки за корпоративните данъци и тези за данъците върху доходите на физическите лица, като важна предпоставка за инвестиции, икономически растеж и заетост.</a:t>
            </a:r>
            <a:br>
              <a:rPr lang="bg-BG" sz="1500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/>
            </a:r>
            <a:br>
              <a:rPr lang="bg-BG" sz="1500" dirty="0" smtClean="0">
                <a:latin typeface="+mn-lt"/>
              </a:rPr>
            </a:br>
            <a:r>
              <a:rPr lang="bg-BG" sz="1500" b="1" i="1" dirty="0" smtClean="0">
                <a:latin typeface="+mn-lt"/>
              </a:rPr>
              <a:t>Приоритетите на Бюджет 2021 са политиката по доходите, образованието, политиката в областта на здравеопазването, социалната политика, пенсионната политика и политиката в областта на отбраната.</a:t>
            </a:r>
            <a:endParaRPr lang="bg-BG" sz="1500" i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858280" cy="685804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bg-BG" sz="1600" i="1" u="sng" dirty="0" smtClean="0">
                <a:latin typeface="+mn-lt"/>
              </a:rPr>
              <a:t>Политика по доходите</a:t>
            </a:r>
            <a:r>
              <a:rPr lang="bg-BG" sz="1500" dirty="0" smtClean="0">
                <a:latin typeface="+mn-lt"/>
              </a:rPr>
              <a:t/>
            </a:r>
            <a:br>
              <a:rPr lang="bg-BG" sz="1500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>Бюджет 2021 предвижда и увеличение с 10 % на средствата за заплати и възнаграждения на персонала, нает по трудови и служебни правоотношения, включително и на средствата за осигурителни вноски, за всички структури, които не попадат в обхвата на пакета от социално-икономически мерки на правителството. </a:t>
            </a:r>
            <a:br>
              <a:rPr lang="bg-BG" sz="1500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>За 2021 г. е разчетено увеличение на средствата за заплати и възнаграждения на персонала за изборните длъжности и за заетите в системата на съдебната власт, за които законодателно е регламентиран механизъм за формиране на възнагражденията.”</a:t>
            </a:r>
            <a:br>
              <a:rPr lang="bg-BG" sz="1500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/>
            </a:r>
            <a:br>
              <a:rPr lang="bg-BG" sz="1500" dirty="0" smtClean="0">
                <a:latin typeface="+mn-lt"/>
              </a:rPr>
            </a:br>
            <a:r>
              <a:rPr lang="bg-BG" sz="1600" u="sng" dirty="0" smtClean="0">
                <a:latin typeface="+mn-lt"/>
              </a:rPr>
              <a:t>Образование</a:t>
            </a:r>
            <a:r>
              <a:rPr lang="bg-BG" sz="1500" dirty="0" smtClean="0">
                <a:latin typeface="+mn-lt"/>
              </a:rPr>
              <a:t/>
            </a:r>
            <a:br>
              <a:rPr lang="bg-BG" sz="1500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>През 2021-2023 г. държавата ще продължи да реализира мерките, насочени към повишаване на привлекателността на учителската професия. Мотивацията на действащите учители. Залага се на качеството в предучилищното образование. Постигане на по-високи образователни резултати и прилагане на интегрирани методи и политики за превенция на изоставащите и отпадането от училище. Фокусът е върху учениците и децета от уязвимите групи и за по-успешно реализиране на пазара на труда.</a:t>
            </a:r>
            <a:r>
              <a:rPr lang="bg-BG" sz="1500" u="sng" dirty="0" smtClean="0"/>
              <a:t/>
            </a:r>
            <a:br>
              <a:rPr lang="bg-BG" sz="1500" u="sng" dirty="0" smtClean="0"/>
            </a:br>
            <a:r>
              <a:rPr lang="bg-BG" sz="1500" dirty="0" smtClean="0"/>
              <a:t/>
            </a:r>
            <a:br>
              <a:rPr lang="bg-BG" sz="1500" dirty="0" smtClean="0"/>
            </a:br>
            <a:r>
              <a:rPr lang="bg-BG" sz="1500" i="1" dirty="0" smtClean="0">
                <a:latin typeface="+mn-lt"/>
              </a:rPr>
              <a:t/>
            </a:r>
            <a:br>
              <a:rPr lang="bg-BG" sz="1500" i="1" dirty="0" smtClean="0">
                <a:latin typeface="+mn-lt"/>
              </a:rPr>
            </a:br>
            <a:endParaRPr lang="bg-BG" sz="1500" i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0"/>
            <a:ext cx="8643998" cy="7072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bg-BG" sz="1500" dirty="0" smtClean="0">
                <a:latin typeface="+mn-lt"/>
              </a:rPr>
              <a:t>Усилията в областта на здравеопазването на хората е насочена към осигуряване на бързо, качественно и ефективно посрещане на здравните нужди и потребности на гражданите, чрез подобряване на достъпа среда, повишаване на ефективността на системата и справедливо разпределение на ресурсите спрямо потребностите на населението. </a:t>
            </a:r>
            <a:br>
              <a:rPr lang="bg-BG" sz="1500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/>
            </a:r>
            <a:br>
              <a:rPr lang="bg-BG" sz="1500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>Приоритетите и целите в социалната политика са насочени усилия основно към преодоляване на социално-икономическите последици от пандемията от COVID-19. Характеризират се с запазване на заетостта – работните места, повишаване на полезността на работната сила и намаляване на броя на безработните, особено сред една от най-засегнатите групи - младежите, както и подобряване на адекватността и устойчивостта на усилията но системите за социална закрила и социално включване с насока към най-уязвимите групи от обществото.</a:t>
            </a:r>
            <a:br>
              <a:rPr lang="bg-BG" sz="1500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/>
            </a:r>
            <a:br>
              <a:rPr lang="bg-BG" sz="1500" dirty="0" smtClean="0">
                <a:latin typeface="+mn-lt"/>
              </a:rPr>
            </a:br>
            <a:r>
              <a:rPr lang="bg-BG" sz="1500" dirty="0" smtClean="0">
                <a:latin typeface="+mn-lt"/>
              </a:rPr>
              <a:t>Пенсионната политика за периода 2021-2023 г. продължава да се усъвършенства, търси мерки за подпомагане на пенсионерите с най-нески доходи. Търси варианти и възможности да отговори на предизвикателствата, пред които страната ни е изправена в условията на </a:t>
            </a:r>
            <a:r>
              <a:rPr lang="en-US" sz="1500" dirty="0" err="1" smtClean="0">
                <a:latin typeface="+mn-lt"/>
              </a:rPr>
              <a:t>covid</a:t>
            </a:r>
            <a:r>
              <a:rPr lang="en-US" sz="1500" dirty="0" smtClean="0">
                <a:latin typeface="+mn-lt"/>
              </a:rPr>
              <a:t> - 19</a:t>
            </a:r>
            <a:r>
              <a:rPr lang="bg-BG" sz="1500" dirty="0" smtClean="0">
                <a:latin typeface="+mn-lt"/>
              </a:rPr>
              <a:t>. Усилията на държавата са насочени към намиране на балансирани и трайни решения. </a:t>
            </a:r>
            <a:endParaRPr lang="bg-BG" sz="15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248</TotalTime>
  <Words>237</Words>
  <Application>Microsoft Office PowerPoint</Application>
  <PresentationFormat>On-screen Show (4:3)</PresentationFormat>
  <Paragraphs>42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Technic</vt:lpstr>
      <vt:lpstr> „ДЪРЖАВНИ РАЗХОДИ -УСТОЙЧИВОСТ, РИСКОВЕ И ПОСЛЕДСТВИЯ ОТ ПАНДЕМИЯТА COVID-19 ЗА БЪЛГАРИЯ“ </vt:lpstr>
      <vt:lpstr>   Огромните по размер и специфика държавни разходи са показателни за стопанския  и духовния прогрес на една страна.   Техният относителен дял в крайното салдо на националния продукт има важна функция и показва мястото на икономиката в държавата, политиката, социалния и духовния живот. </vt:lpstr>
      <vt:lpstr>СЪЩНОСТ НА ДЪРЖАВНИТЕ РАЗХОДИ</vt:lpstr>
      <vt:lpstr>Държавните разходи може най-общо да се характиризират и да се обхванат чрез следните важни акценти:  Като понятие на финансите  те се преразпределят по методика на националния доход и националния вътрешен продукт.   За държавата, направените разходите са основен инструмент за намеса в обществения и социален живот.   От гледна точка на икономиката - държавните разходи са процент от националния доход, който се “изземва” и преразпределя в съответствие с интересите на цялото общество.   Ролята на държавата в общественото и възпроизводство се гарантира както чрез финансиране и организиране на конкретни производства и дейности в държавния сектор, така и чрез непосредствено съдействие и подпомагане на частните фирми, холдинги и компании.  </vt:lpstr>
      <vt:lpstr>Основно държавна намеса се налага и осъществява в съответствие с предписанията на съответните национални програми за регулиране и развитие на икономиката.   Във връзка с това се използват и налагат:   - икономически мерки, намиращи приложение в прякото и непрякото субсидиране и подпомагане на отделните отрасли.  - определящо значение има факта, че държавата е главен клиент на частните фирми и компании.   - административни мерки в сферата на здравеопазването, социалното дело, образованието, политиката за ценообразуването и външната търговия.  </vt:lpstr>
      <vt:lpstr>Националната разходна политика се провежда в три основни направления:   „Първо: Финансиране на правителствените приоритети, реализирани чрез бюджетите на държавните органи и финансиране на самостоятелните и автономни бюджети.”     „Второ: Съставяне, изпълнение и отчитане на държавния бюджет в частта за общините, въз основа на разделение на финансираните чрез бюджетите на общините, дейности на местни и делегирани от държавата при организирането и предоставянето на публични услуги.  По този начин, държавата осигурява равностоен достъп на населението до минимално равнище на публични услуги за всички общини.”  Трето: Администриране на средствата от държавния бюджет за субсидии, компенсации и капиталови трансфери за нефинансовите предприятия от реалния сектор, разпределение на паричните постъпления по сделките за приватизация на държавните предприятия и паричните постъпления от концесии и дивиденти.</vt:lpstr>
      <vt:lpstr>Актуално състояние на политиката по държавните разходи на България в условията на COVID-19  Приходна и разходна политика.   Реално, държавните приходи по време на епидемия от COVID-19 са значително по-малко от държавните разходи.  В областта на данъчната политика в средносрочен план се предвижда запазване на основните приоритети, свързани с подобряване на събираемостта на приходите, справяне със сенчестата икономика и намаляване на административната тежест и разходите за бизнеса и гражданите. Запазват се ниските данъчни ставки за корпоративните данъци и тези за данъците върху доходите на физическите лица, като важна предпоставка за инвестиции, икономически растеж и заетост.  Приоритетите на Бюджет 2021 са политиката по доходите, образованието, политиката в областта на здравеопазването, социалната политика, пенсионната политика и политиката в областта на отбраната.</vt:lpstr>
      <vt:lpstr>Политика по доходите Бюджет 2021 предвижда и увеличение с 10 % на средствата за заплати и възнаграждения на персонала, нает по трудови и служебни правоотношения, включително и на средствата за осигурителни вноски, за всички структури, които не попадат в обхвата на пакета от социално-икономически мерки на правителството.  За 2021 г. е разчетено увеличение на средствата за заплати и възнаграждения на персонала за изборните длъжности и за заетите в системата на съдебната власт, за които законодателно е регламентиран механизъм за формиране на възнагражденията.”  Образование През 2021-2023 г. държавата ще продължи да реализира мерките, насочени към повишаване на привлекателността на учителската професия. Мотивацията на действащите учители. Залага се на качеството в предучилищното образование. Постигане на по-високи образователни резултати и прилагане на интегрирани методи и политики за превенция на изоставащите и отпадането от училище. Фокусът е върху учениците и децета от уязвимите групи и за по-успешно реализиране на пазара на труда.   </vt:lpstr>
      <vt:lpstr>Усилията в областта на здравеопазването на хората е насочена към осигуряване на бързо, качественно и ефективно посрещане на здравните нужди и потребности на гражданите, чрез подобряване на достъпа среда, повишаване на ефективността на системата и справедливо разпределение на ресурсите спрямо потребностите на населението.   Приоритетите и целите в социалната политика са насочени усилия основно към преодоляване на социално-икономическите последици от пандемията от COVID-19. Характеризират се с запазване на заетостта – работните места, повишаване на полезността на работната сила и намаляване на броя на безработните, особено сред една от най-засегнатите групи - младежите, както и подобряване на адекватността и устойчивостта на усилията но системите за социална закрила и социално включване с насока към най-уязвимите групи от обществото.  Пенсионната политика за периода 2021-2023 г. продължава да се усъвършенства, търси мерки за подпомагане на пенсионерите с най-нески доходи. Търси варианти и възможности да отговори на предизвикателствата, пред които страната ни е изправена в условията на covid - 19. Усилията на държавата са насочени към намиране на балансирани и трайни решения. </vt:lpstr>
      <vt:lpstr>Политика в областта на отбраната  Осигурени са средства за поддържане и развитие на националните отбранителни способности и способностите, свързани с колективната отбрана, в т.ч. средства за изпълнение на одобрените от Народното събрание инвестиционни проекти за модерщнизация на Българската армия, а именно: придобиването на многофункционален модулен патрулен кораб за ВМС и основна бойна техника за изграждане на батальонни бойни групи от състава на механизирана бригада.    Бюджетни взаимоотношения с общините  В Бюджет 2021 са предвидени еднократни трансфери за подпомагане на общини с население под 30 000 жители, които нямат достъп до общата изравнителна субсидия, съгласно механизма за нейното разпределение през 2021 г. Това са основно общини, при които е отчетено намаление на приходите от данък върху недвижимите имоти с повече от 5 на сто и на приходите от туристически данък с повече от 15 на сто по данни от отчета за касово изпълнение на бюджетите им към деветмесечието на 2020 г. спрямо отчета им за същия период от предходната година.</vt:lpstr>
      <vt:lpstr>Държавен дълг  Въз основа на допусканията и прогнозното нетно дългово финансиране през 2021-2023 г. се очаква в края на периода държавният дълг да достигне до ниво от 38,9 млрд. лв., респективно съотношението на държавния дълг спрямо БВП да нарасне от 25,6 % към края на 2021 г. до 28,2 % в края на 2023 година. Предвижда се темпът на нарастване на консолидирания дълг на сектор „Държавно управление“ да бъде в диапазона от 27,5 % от БВП през 2021 г. до 29,4 % от БВП в края на 2023 година.  </vt:lpstr>
      <vt:lpstr>ЗАКЛЮЧЕНИЕ  Следва да бъде отчетено, че мерките, свързани с пандемията от COVID-19 за сметка на националния бюджет и на пренасочен ресурс от Оперативните програми на ЕС,  в годишен план са в размер на около 2,4 % от прогнозния БВП. Тези разходи и загуба на приходи са пряко следствие на извънредните обстоятелства, при които се изпълнява бюджетът през настоящата година. Елиминирайки влиянието на мерките, свързани с пандемията от COVID-19, дефицитът по консолидираната фискална програма за 2020 г. възлиза на 2 % от прогнозния БВП. Разходи   Приоритет за страната остава и успешното усвояване на средствата от европейските фондове и програми, чрез които да се постигне устойчив икономически растеж,  висока заетост, социално включване, икономическо и териториално сближаване и изграждане на конкурентоспособна и иновативна икономика. 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Vanina</dc:creator>
  <cp:lastModifiedBy>Vanina</cp:lastModifiedBy>
  <cp:revision>121</cp:revision>
  <dcterms:created xsi:type="dcterms:W3CDTF">2021-04-20T15:37:44Z</dcterms:created>
  <dcterms:modified xsi:type="dcterms:W3CDTF">2021-04-22T08:20:59Z</dcterms:modified>
</cp:coreProperties>
</file>