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FA34EE7-4B34-4B1E-B241-2F4DD0AAB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4" y="1165121"/>
            <a:ext cx="8561747" cy="1750903"/>
          </a:xfrm>
        </p:spPr>
        <p:txBody>
          <a:bodyPr>
            <a:normAutofit/>
          </a:bodyPr>
          <a:lstStyle/>
          <a:p>
            <a:r>
              <a:rPr lang="bg-BG" sz="4000" b="1" dirty="0">
                <a:latin typeface="Calibri" panose="020F0502020204030204" pitchFamily="34" charset="0"/>
              </a:rPr>
              <a:t>ОБРАЗОВАНИЕ В БЪЛГАРИЯ – ФИНАНСИРАНЕ, РАЗХОДИ И УСТОЙЧИВОСТ</a:t>
            </a:r>
            <a:endParaRPr lang="bg-BG" sz="4000" dirty="0">
              <a:latin typeface="Calibri" panose="020F0502020204030204" pitchFamily="34" charset="0"/>
            </a:endParaRP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8EB40262-AA36-48F8-9D32-22EC86A8D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254" y="5389501"/>
            <a:ext cx="8561746" cy="977621"/>
          </a:xfrm>
        </p:spPr>
        <p:txBody>
          <a:bodyPr/>
          <a:lstStyle/>
          <a:p>
            <a:pPr algn="r"/>
            <a:r>
              <a:rPr lang="bg-BG" dirty="0"/>
              <a:t>Изработил: Михаил Сърнев, </a:t>
            </a:r>
            <a:r>
              <a:rPr lang="en-US" dirty="0"/>
              <a:t>III</a:t>
            </a:r>
            <a:r>
              <a:rPr lang="bg-BG" dirty="0"/>
              <a:t> курс, Финанси</a:t>
            </a:r>
          </a:p>
        </p:txBody>
      </p:sp>
    </p:spTree>
    <p:extLst>
      <p:ext uri="{BB962C8B-B14F-4D97-AF65-F5344CB8AC3E}">
        <p14:creationId xmlns:p14="http://schemas.microsoft.com/office/powerpoint/2010/main" val="64916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C4902B5-5E8A-4C2E-A57E-4794ABDC1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Начини на финансиране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B43A219-9798-4DB9-955E-8D20AED0F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87% финансиране от държавния бюджет</a:t>
            </a:r>
          </a:p>
          <a:p>
            <a:endParaRPr lang="bg-BG" dirty="0"/>
          </a:p>
          <a:p>
            <a:pPr marL="457200" indent="-457200">
              <a:buFont typeface="+mj-lt"/>
              <a:buAutoNum type="arabicPeriod"/>
            </a:pPr>
            <a:r>
              <a:rPr lang="bg-BG" dirty="0"/>
              <a:t>Общообразователни училища</a:t>
            </a:r>
          </a:p>
          <a:p>
            <a:pPr marL="457200" indent="-457200">
              <a:buFont typeface="+mj-lt"/>
              <a:buAutoNum type="arabicPeriod"/>
            </a:pPr>
            <a:r>
              <a:rPr lang="bg-BG" dirty="0"/>
              <a:t>Университети</a:t>
            </a:r>
          </a:p>
          <a:p>
            <a:pPr marL="457200" indent="-457200">
              <a:buFont typeface="+mj-lt"/>
              <a:buAutoNum type="arabicPeriod"/>
            </a:pPr>
            <a:r>
              <a:rPr lang="bg-BG" dirty="0"/>
              <a:t>Детски градини</a:t>
            </a:r>
          </a:p>
          <a:p>
            <a:pPr marL="457200" indent="-457200">
              <a:buFont typeface="+mj-lt"/>
              <a:buAutoNum type="arabicPeriod"/>
            </a:pPr>
            <a:r>
              <a:rPr lang="bg-BG" dirty="0"/>
              <a:t>Професионални училища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578F514-31BE-4113-9AAC-B4B37DF422B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6487" y="-438278"/>
            <a:ext cx="5245513" cy="531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034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43D77C0-6C4A-4101-AADE-D8231BF5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Основно образование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A286733-F2CC-4492-9521-7DB46B15A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Държавни и общински училища и тяхното финансиране</a:t>
            </a:r>
          </a:p>
          <a:p>
            <a:endParaRPr lang="bg-BG" dirty="0"/>
          </a:p>
          <a:p>
            <a:r>
              <a:rPr lang="bg-BG" dirty="0"/>
              <a:t>Финансова автономия и контрол</a:t>
            </a:r>
          </a:p>
        </p:txBody>
      </p:sp>
    </p:spTree>
    <p:extLst>
      <p:ext uri="{BB962C8B-B14F-4D97-AF65-F5344CB8AC3E}">
        <p14:creationId xmlns:p14="http://schemas.microsoft.com/office/powerpoint/2010/main" val="44872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BB56FA5-05FE-49C7-B09B-30855AB59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Висше образование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F59AA06-A0C3-4E24-AAA1-FF2457D9A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Разходи за висше образование &lt; от тези за основно</a:t>
            </a:r>
          </a:p>
          <a:p>
            <a:endParaRPr lang="bg-BG" dirty="0"/>
          </a:p>
          <a:p>
            <a:r>
              <a:rPr lang="bg-BG" dirty="0"/>
              <a:t>Роля на висшето образование </a:t>
            </a:r>
            <a:r>
              <a:rPr lang="en-US"/>
              <a:t>&gt;</a:t>
            </a:r>
            <a:r>
              <a:rPr lang="bg-BG"/>
              <a:t> </a:t>
            </a:r>
            <a:r>
              <a:rPr lang="bg-BG" dirty="0"/>
              <a:t>от тази на основното</a:t>
            </a:r>
          </a:p>
          <a:p>
            <a:endParaRPr lang="bg-BG" dirty="0"/>
          </a:p>
          <a:p>
            <a:r>
              <a:rPr lang="bg-BG" dirty="0"/>
              <a:t>броя на студентите, професионалните направления, издаването на учебници и научни трудове, социално – битови и капиталови разходи</a:t>
            </a:r>
          </a:p>
          <a:p>
            <a:r>
              <a:rPr lang="bg-BG" b="1" dirty="0"/>
              <a:t>Б</a:t>
            </a:r>
            <a:r>
              <a:rPr lang="bg-BG" dirty="0"/>
              <a:t> = Ср + </a:t>
            </a:r>
            <a:r>
              <a:rPr lang="bg-BG" dirty="0" err="1"/>
              <a:t>Сз</a:t>
            </a:r>
            <a:r>
              <a:rPr lang="bg-BG" dirty="0"/>
              <a:t>/3 + 2*</a:t>
            </a:r>
            <a:r>
              <a:rPr lang="bg-BG" dirty="0" err="1"/>
              <a:t>Др</a:t>
            </a:r>
            <a:r>
              <a:rPr lang="bg-BG" dirty="0"/>
              <a:t> + 2*</a:t>
            </a:r>
            <a:r>
              <a:rPr lang="bg-BG" dirty="0" err="1"/>
              <a:t>Дз</a:t>
            </a:r>
            <a:r>
              <a:rPr lang="bg-BG" dirty="0"/>
              <a:t>/3 + Ч </a:t>
            </a:r>
          </a:p>
        </p:txBody>
      </p:sp>
    </p:spTree>
    <p:extLst>
      <p:ext uri="{BB962C8B-B14F-4D97-AF65-F5344CB8AC3E}">
        <p14:creationId xmlns:p14="http://schemas.microsoft.com/office/powerpoint/2010/main" val="411953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11F5B0A-A82A-4A9A-9C21-95966C10D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Разходи за издръжка на обучението на един студент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85C07C-FF71-49B4-B027-059BD2340A9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97754" y="1542614"/>
            <a:ext cx="6377935" cy="4348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24FE641B-84CC-4FAB-BF22-9E784F7808AD}"/>
              </a:ext>
            </a:extLst>
          </p:cNvPr>
          <p:cNvSpPr txBox="1"/>
          <p:nvPr/>
        </p:nvSpPr>
        <p:spPr>
          <a:xfrm>
            <a:off x="722671" y="2315497"/>
            <a:ext cx="4350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Всеки студент идва със своята необходима субсидия, което означава по – големи бюджетни приходи за съответното висше училище</a:t>
            </a:r>
          </a:p>
        </p:txBody>
      </p:sp>
    </p:spTree>
    <p:extLst>
      <p:ext uri="{BB962C8B-B14F-4D97-AF65-F5344CB8AC3E}">
        <p14:creationId xmlns:p14="http://schemas.microsoft.com/office/powerpoint/2010/main" val="319280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55DD14F-FEDF-4D84-AACE-4374C3F8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690" y="657035"/>
            <a:ext cx="9520158" cy="1049235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Факти за образованието в България, данни за сравнение с Европейския съюз и анализи</a:t>
            </a:r>
            <a:br>
              <a:rPr lang="bg-BG" b="1" dirty="0"/>
            </a:br>
            <a:endParaRPr lang="bg-BG" dirty="0"/>
          </a:p>
        </p:txBody>
      </p:sp>
      <p:pic>
        <p:nvPicPr>
          <p:cNvPr id="5" name="Контейнер за съдържание 4" descr="Картина, която съдържа маса&#10;&#10;Описанието е генерирано автоматично">
            <a:extLst>
              <a:ext uri="{FF2B5EF4-FFF2-40B4-BE49-F238E27FC236}">
                <a16:creationId xmlns:a16="http://schemas.microsoft.com/office/drawing/2014/main" id="{01ABC6BD-FC12-4BCC-92EE-5B5DC1B706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163" y="1853754"/>
            <a:ext cx="11917229" cy="3647394"/>
          </a:xfrm>
        </p:spPr>
      </p:pic>
    </p:spTree>
    <p:extLst>
      <p:ext uri="{BB962C8B-B14F-4D97-AF65-F5344CB8AC3E}">
        <p14:creationId xmlns:p14="http://schemas.microsoft.com/office/powerpoint/2010/main" val="175312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4830E87-651E-4BF5-BC1E-CCBE6DDBA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Анализи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552C010-21AC-4C76-AE80-5CA1F1FD0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b="1" dirty="0"/>
              <a:t>Д-р </a:t>
            </a:r>
            <a:r>
              <a:rPr lang="bg-BG" b="1" dirty="0" err="1"/>
              <a:t>Шанта</a:t>
            </a:r>
            <a:r>
              <a:rPr lang="bg-BG" b="1" dirty="0"/>
              <a:t> </a:t>
            </a:r>
            <a:r>
              <a:rPr lang="bg-BG" b="1" dirty="0" err="1"/>
              <a:t>Девараян</a:t>
            </a:r>
            <a:r>
              <a:rPr lang="bg-BG" dirty="0"/>
              <a:t> и колектив, чрез иконометричен анализ, достигат до извода, че 1% нарастване на публичните разходи за образование допринася за 0.63% увеличаване на БВП на човек от населението. </a:t>
            </a:r>
          </a:p>
          <a:p>
            <a:r>
              <a:rPr lang="bg-BG" b="1" dirty="0"/>
              <a:t>Професор Ф. </a:t>
            </a:r>
            <a:r>
              <a:rPr lang="bg-BG" b="1" dirty="0" err="1"/>
              <a:t>Гонанд</a:t>
            </a:r>
            <a:r>
              <a:rPr lang="bg-BG" dirty="0"/>
              <a:t> допринася с анализ, който заключва, че нарастването на ефективността на публичните разходи за образование с 10% може да увеличи БВП в държавите, членки на ЕС с 3-6% в дългосрочен аспект. Това показва, че повишената ефективност на изразходваните средства в сферата на образованието има положителен ефект върху БВП в дългосрочен план.</a:t>
            </a:r>
          </a:p>
          <a:p>
            <a:endParaRPr lang="bg-BG" dirty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217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DE8A7CE-D639-4340-AB64-F628330D9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Заключение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D84EA05A-FA68-4D60-A5CD-8B5C7F377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  <a:p>
            <a:r>
              <a:rPr lang="bg-BG" dirty="0"/>
              <a:t>Значението на образователната система за икономиката на България</a:t>
            </a:r>
          </a:p>
          <a:p>
            <a:pPr marL="0" indent="0">
              <a:buNone/>
            </a:pPr>
            <a:endParaRPr lang="bg-BG" dirty="0"/>
          </a:p>
          <a:p>
            <a:r>
              <a:rPr lang="bg-BG" dirty="0"/>
              <a:t>Подобряване изцяло на образователната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414891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6D4520F-E807-4B3D-BDC2-67F6A7D1C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9754" y="2379765"/>
            <a:ext cx="9520158" cy="1049235"/>
          </a:xfrm>
        </p:spPr>
        <p:txBody>
          <a:bodyPr/>
          <a:lstStyle/>
          <a:p>
            <a:r>
              <a:rPr lang="bg-BG" dirty="0"/>
              <a:t>Благодаря за вниманието</a:t>
            </a:r>
          </a:p>
        </p:txBody>
      </p:sp>
    </p:spTree>
    <p:extLst>
      <p:ext uri="{BB962C8B-B14F-4D97-AF65-F5344CB8AC3E}">
        <p14:creationId xmlns:p14="http://schemas.microsoft.com/office/powerpoint/2010/main" val="100509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алери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TM10001114[[fn=Галерия]]</Template>
  <TotalTime>203</TotalTime>
  <Words>263</Words>
  <Application>Microsoft Office PowerPoint</Application>
  <PresentationFormat>Широк екран</PresentationFormat>
  <Paragraphs>33</Paragraphs>
  <Slides>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9</vt:i4>
      </vt:variant>
    </vt:vector>
  </HeadingPairs>
  <TitlesOfParts>
    <vt:vector size="13" baseType="lpstr">
      <vt:lpstr>Arial</vt:lpstr>
      <vt:lpstr>Calibri</vt:lpstr>
      <vt:lpstr>Palatino Linotype</vt:lpstr>
      <vt:lpstr>Галерия</vt:lpstr>
      <vt:lpstr>ОБРАЗОВАНИЕ В БЪЛГАРИЯ – ФИНАНСИРАНЕ, РАЗХОДИ И УСТОЙЧИВОСТ</vt:lpstr>
      <vt:lpstr>Начини на финансиране</vt:lpstr>
      <vt:lpstr>Основно образование</vt:lpstr>
      <vt:lpstr>Висше образование</vt:lpstr>
      <vt:lpstr>Разходи за издръжка на обучението на един студент</vt:lpstr>
      <vt:lpstr>Факти за образованието в България, данни за сравнение с Европейския съюз и анализи </vt:lpstr>
      <vt:lpstr>Анализи</vt:lpstr>
      <vt:lpstr>Заключение</vt:lpstr>
      <vt:lpstr>Благодаря за вниманието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В БЪЛГАРИЯ – ФИНАНСИРАНЕ, РАЗХОДИ И УСТОЙЧИВОСТ</dc:title>
  <dc:creator>Михаил Сърнев</dc:creator>
  <cp:lastModifiedBy>Михаил Сърнев</cp:lastModifiedBy>
  <cp:revision>6</cp:revision>
  <dcterms:created xsi:type="dcterms:W3CDTF">2021-04-19T12:39:45Z</dcterms:created>
  <dcterms:modified xsi:type="dcterms:W3CDTF">2021-04-21T06:22:30Z</dcterms:modified>
</cp:coreProperties>
</file>