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4791" y="187036"/>
            <a:ext cx="8349212" cy="3863800"/>
          </a:xfrm>
        </p:spPr>
        <p:txBody>
          <a:bodyPr/>
          <a:lstStyle/>
          <a:p>
            <a:r>
              <a:rPr lang="bg-BG" sz="3200" dirty="0" smtClean="0"/>
              <a:t>ВУЗФ, Студентска </a:t>
            </a:r>
            <a:r>
              <a:rPr lang="bg-BG" sz="3200" dirty="0"/>
              <a:t>и докторантска конференция </a:t>
            </a: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>„</a:t>
            </a:r>
            <a:r>
              <a:rPr lang="bg-BG" sz="3200" dirty="0"/>
              <a:t>Икономически предизвикателства пред България (2021-2023 г.) – устойчивост и рискове“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162931"/>
          </a:xfrm>
        </p:spPr>
        <p:txBody>
          <a:bodyPr>
            <a:normAutofit lnSpcReduction="10000"/>
          </a:bodyPr>
          <a:lstStyle/>
          <a:p>
            <a:pPr algn="ctr"/>
            <a:r>
              <a:rPr lang="bg-BG" sz="2400" dirty="0">
                <a:solidFill>
                  <a:srgbClr val="FFC000"/>
                </a:solidFill>
              </a:rPr>
              <a:t>"Предизвикателствата на осъществяване на политиките на "Зеления пакт" в </a:t>
            </a:r>
            <a:r>
              <a:rPr lang="bg-BG" sz="2400" dirty="0" smtClean="0">
                <a:solidFill>
                  <a:srgbClr val="FFC000"/>
                </a:solidFill>
              </a:rPr>
              <a:t>България“</a:t>
            </a:r>
            <a:endParaRPr lang="en-US" sz="2400" dirty="0" smtClean="0">
              <a:solidFill>
                <a:srgbClr val="FFC000"/>
              </a:solidFill>
            </a:endParaRPr>
          </a:p>
          <a:p>
            <a:pPr algn="ctr"/>
            <a:endParaRPr lang="bg-BG" sz="2400" dirty="0">
              <a:solidFill>
                <a:srgbClr val="FFC000"/>
              </a:solidFill>
            </a:endParaRPr>
          </a:p>
          <a:p>
            <a:r>
              <a:rPr lang="bg-BG" sz="2000" dirty="0">
                <a:solidFill>
                  <a:srgbClr val="FFC000"/>
                </a:solidFill>
              </a:rPr>
              <a:t>Христо Медаров</a:t>
            </a:r>
          </a:p>
          <a:p>
            <a:r>
              <a:rPr lang="bg-BG" sz="2000" dirty="0" smtClean="0">
                <a:solidFill>
                  <a:srgbClr val="FFC000"/>
                </a:solidFill>
              </a:rPr>
              <a:t>Докторант</a:t>
            </a:r>
            <a:r>
              <a:rPr lang="en-US" sz="2000" dirty="0" smtClean="0">
                <a:solidFill>
                  <a:srgbClr val="FFC000"/>
                </a:solidFill>
              </a:rPr>
              <a:t>, </a:t>
            </a:r>
            <a:r>
              <a:rPr lang="bg-BG" sz="2000" dirty="0" smtClean="0">
                <a:solidFill>
                  <a:srgbClr val="FFC000"/>
                </a:solidFill>
              </a:rPr>
              <a:t>Университет </a:t>
            </a:r>
            <a:r>
              <a:rPr lang="bg-BG" sz="2000" dirty="0">
                <a:solidFill>
                  <a:srgbClr val="FFC000"/>
                </a:solidFill>
              </a:rPr>
              <a:t>за Национално и Световно Стопанство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8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b="1" dirty="0"/>
              <a:t>КОНЦЕПЦИЯ И ЦЕЛИ НА „ЗЕЛЕНИЯ ПАКТ“ НА ЕС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62645"/>
            <a:ext cx="8596668" cy="3578717"/>
          </a:xfrm>
        </p:spPr>
        <p:txBody>
          <a:bodyPr/>
          <a:lstStyle/>
          <a:p>
            <a:pPr algn="just"/>
            <a:r>
              <a:rPr lang="bg-BG" dirty="0" smtClean="0">
                <a:solidFill>
                  <a:srgbClr val="FFC000"/>
                </a:solidFill>
              </a:rPr>
              <a:t>Дългосрочна концепция за бъдещето на Европа – до 2050г (междинни цели 2030г)</a:t>
            </a:r>
          </a:p>
          <a:p>
            <a:pPr algn="just"/>
            <a:r>
              <a:rPr lang="bg-BG" dirty="0" smtClean="0">
                <a:solidFill>
                  <a:srgbClr val="FFC000"/>
                </a:solidFill>
              </a:rPr>
              <a:t>Вълглеродна неутралност на Континента</a:t>
            </a:r>
          </a:p>
          <a:p>
            <a:pPr algn="just"/>
            <a:r>
              <a:rPr lang="bg-BG" dirty="0" smtClean="0">
                <a:solidFill>
                  <a:srgbClr val="FFC000"/>
                </a:solidFill>
              </a:rPr>
              <a:t>Глобална и радикална промяна във всички сфери на човешко въздействие</a:t>
            </a:r>
          </a:p>
          <a:p>
            <a:pPr algn="just"/>
            <a:r>
              <a:rPr lang="bg-BG" dirty="0" smtClean="0">
                <a:solidFill>
                  <a:srgbClr val="FFC000"/>
                </a:solidFill>
              </a:rPr>
              <a:t>Стимули, регулации и санкции</a:t>
            </a:r>
          </a:p>
          <a:p>
            <a:pPr algn="just"/>
            <a:r>
              <a:rPr lang="bg-BG" dirty="0" smtClean="0">
                <a:solidFill>
                  <a:srgbClr val="FFC000"/>
                </a:solidFill>
              </a:rPr>
              <a:t>Справедливост на Прехода</a:t>
            </a:r>
          </a:p>
          <a:p>
            <a:pPr marL="0" indent="0">
              <a:buNone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41875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Политики на Европейският зелен пакт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600" y="2153753"/>
            <a:ext cx="8988135" cy="470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44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Текущо състояние на стратегическите документи в РБългария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314700"/>
            <a:ext cx="8596668" cy="2726662"/>
          </a:xfrm>
        </p:spPr>
        <p:txBody>
          <a:bodyPr/>
          <a:lstStyle/>
          <a:p>
            <a:r>
              <a:rPr lang="bg-BG" dirty="0" smtClean="0">
                <a:solidFill>
                  <a:srgbClr val="FFC000"/>
                </a:solidFill>
              </a:rPr>
              <a:t>Драфт варианти на бъдещите ОП 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Национални, областни и общински планове за развитие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Секторни национални планове и програми (нужда от </a:t>
            </a:r>
            <a:r>
              <a:rPr lang="bg-BG" dirty="0">
                <a:solidFill>
                  <a:srgbClr val="FFC000"/>
                </a:solidFill>
              </a:rPr>
              <a:t>корекция – пример:Интегрирана транспортна стратегия в периода до 2030 г</a:t>
            </a:r>
            <a:r>
              <a:rPr lang="bg-BG" dirty="0" smtClean="0">
                <a:solidFill>
                  <a:srgbClr val="FFC000"/>
                </a:solidFill>
              </a:rPr>
              <a:t>.)</a:t>
            </a:r>
            <a:endParaRPr lang="bg-BG" dirty="0">
              <a:solidFill>
                <a:srgbClr val="FFC000"/>
              </a:solidFill>
            </a:endParaRPr>
          </a:p>
          <a:p>
            <a:r>
              <a:rPr lang="bg-BG" dirty="0" smtClean="0">
                <a:solidFill>
                  <a:srgbClr val="FFC000"/>
                </a:solidFill>
              </a:rPr>
              <a:t>Оценка необходимостта от създаване на други документи</a:t>
            </a:r>
            <a:r>
              <a:rPr lang="en-US" dirty="0" smtClean="0">
                <a:solidFill>
                  <a:srgbClr val="FFC000"/>
                </a:solidFill>
              </a:rPr>
              <a:t>/</a:t>
            </a:r>
            <a:r>
              <a:rPr lang="bg-BG" dirty="0" smtClean="0">
                <a:solidFill>
                  <a:srgbClr val="FFC000"/>
                </a:solidFill>
              </a:rPr>
              <a:t>механизми 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6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400" dirty="0"/>
              <a:t>„От фермата до трапезата</a:t>
            </a:r>
            <a:r>
              <a:rPr lang="bg-BG" sz="2400" dirty="0" smtClean="0"/>
              <a:t>“</a:t>
            </a:r>
            <a:br>
              <a:rPr lang="bg-BG" sz="2400" dirty="0" smtClean="0"/>
            </a:br>
            <a:r>
              <a:rPr lang="bg-BG" sz="2400" dirty="0" smtClean="0"/>
              <a:t>-създаване </a:t>
            </a:r>
            <a:r>
              <a:rPr lang="bg-BG" sz="2400" dirty="0"/>
              <a:t>на справедлива, здравословна и екологосъобразна продоволствена система (</a:t>
            </a:r>
            <a:r>
              <a:rPr lang="en-US" sz="2400" dirty="0"/>
              <a:t>From farm to Fork)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FFC000"/>
                </a:solidFill>
              </a:rPr>
              <a:t>Важност и потенциал на Стратегията за България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Връзка с другите стратегии – Транспорт, Нулево Замърсяване, Промишленост и Биоразнообразие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Механизми за осъществяне – ПРСР, Подхода ВОМР (СВОМР), Законодателство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Необходимост от интрегриран подход на Национално ниво</a:t>
            </a: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23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dirty="0"/>
              <a:t>„От фермата до </a:t>
            </a:r>
            <a:r>
              <a:rPr lang="bg-BG" sz="2800" dirty="0" smtClean="0"/>
              <a:t>трапезата“ (</a:t>
            </a:r>
            <a:r>
              <a:rPr lang="en-US" sz="2800" dirty="0"/>
              <a:t>From farm to Fork</a:t>
            </a:r>
            <a:r>
              <a:rPr lang="en-US" sz="2800" dirty="0" smtClean="0"/>
              <a:t>)</a:t>
            </a:r>
            <a:r>
              <a:rPr lang="bg-BG" sz="2800" dirty="0" smtClean="0"/>
              <a:t>- възможностии и предизвикателства пред България  1/2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FFC000"/>
                </a:solidFill>
              </a:rPr>
              <a:t>Къси вериги за доставка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Намаляване разхищението на храна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Биоземеделие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Намаляване използването на изкуствени торове и пестициди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Прецизно земеделие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Агролесовъдство</a:t>
            </a:r>
          </a:p>
          <a:p>
            <a:endParaRPr lang="bg-BG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67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dirty="0"/>
              <a:t>„От фермата до </a:t>
            </a:r>
            <a:r>
              <a:rPr lang="bg-BG" sz="2800" dirty="0" smtClean="0"/>
              <a:t>трапезата“ (</a:t>
            </a:r>
            <a:r>
              <a:rPr lang="en-US" sz="2800" dirty="0"/>
              <a:t>From farm to Fork</a:t>
            </a:r>
            <a:r>
              <a:rPr lang="en-US" sz="2800" dirty="0" smtClean="0"/>
              <a:t>)</a:t>
            </a:r>
            <a:r>
              <a:rPr lang="bg-BG" sz="2800" dirty="0" smtClean="0"/>
              <a:t>- възможностии и предизвикателства пред България  2/2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FFC000"/>
                </a:solidFill>
              </a:rPr>
              <a:t>Липсата </a:t>
            </a:r>
            <a:r>
              <a:rPr lang="bg-BG" dirty="0">
                <a:solidFill>
                  <a:srgbClr val="FFC000"/>
                </a:solidFill>
              </a:rPr>
              <a:t>на диференцирани субсидии за </a:t>
            </a:r>
            <a:r>
              <a:rPr lang="bg-BG" dirty="0" smtClean="0">
                <a:solidFill>
                  <a:srgbClr val="FFC000"/>
                </a:solidFill>
              </a:rPr>
              <a:t>площ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Намаляване разхищението на храна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Управление </a:t>
            </a:r>
            <a:r>
              <a:rPr lang="bg-BG" dirty="0">
                <a:solidFill>
                  <a:srgbClr val="FFC000"/>
                </a:solidFill>
              </a:rPr>
              <a:t>на зоните НАТУРА 2000 </a:t>
            </a:r>
            <a:endParaRPr lang="bg-BG" dirty="0" smtClean="0">
              <a:solidFill>
                <a:srgbClr val="FFC000"/>
              </a:solidFill>
            </a:endParaRPr>
          </a:p>
          <a:p>
            <a:r>
              <a:rPr lang="bg-BG" dirty="0" smtClean="0">
                <a:solidFill>
                  <a:srgbClr val="FFC000"/>
                </a:solidFill>
              </a:rPr>
              <a:t>Неразпознаване на проблема със замърсяване с ФПЧ и замърсяване на почви и води</a:t>
            </a:r>
          </a:p>
          <a:p>
            <a:endParaRPr lang="bg-BG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37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Заключение и изводи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solidFill>
                  <a:srgbClr val="FFC000"/>
                </a:solidFill>
              </a:rPr>
              <a:t>Зелената сделка“ изисква консенус на действие на национално </a:t>
            </a:r>
            <a:r>
              <a:rPr lang="bg-BG" dirty="0" smtClean="0">
                <a:solidFill>
                  <a:srgbClr val="FFC000"/>
                </a:solidFill>
              </a:rPr>
              <a:t>ниво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Необходимост от многомерно </a:t>
            </a:r>
            <a:r>
              <a:rPr lang="bg-BG" dirty="0">
                <a:solidFill>
                  <a:srgbClr val="FFC000"/>
                </a:solidFill>
              </a:rPr>
              <a:t>стратегическо планиране </a:t>
            </a:r>
            <a:r>
              <a:rPr lang="bg-BG" dirty="0" smtClean="0">
                <a:solidFill>
                  <a:srgbClr val="FFC000"/>
                </a:solidFill>
              </a:rPr>
              <a:t>на </a:t>
            </a:r>
            <a:r>
              <a:rPr lang="bg-BG" dirty="0">
                <a:solidFill>
                  <a:srgbClr val="FFC000"/>
                </a:solidFill>
              </a:rPr>
              <a:t>ниво сектор, територия и междусекторни връзки</a:t>
            </a:r>
            <a:r>
              <a:rPr lang="bg-BG" dirty="0" smtClean="0">
                <a:solidFill>
                  <a:srgbClr val="FFC000"/>
                </a:solidFill>
              </a:rPr>
              <a:t>.</a:t>
            </a:r>
          </a:p>
          <a:p>
            <a:r>
              <a:rPr lang="bg-BG" dirty="0" smtClean="0">
                <a:solidFill>
                  <a:srgbClr val="FFC000"/>
                </a:solidFill>
              </a:rPr>
              <a:t>„Зелената </a:t>
            </a:r>
            <a:r>
              <a:rPr lang="bg-BG" dirty="0">
                <a:solidFill>
                  <a:srgbClr val="FFC000"/>
                </a:solidFill>
              </a:rPr>
              <a:t>сделка“ е уникален шанс за България да прескочи етапи в икономическото си развитие и да промени образа си на изоставаща страна в ЕС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138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Благодаря за Вашето внимание!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3200" dirty="0" smtClean="0">
                <a:solidFill>
                  <a:srgbClr val="FFC000"/>
                </a:solidFill>
              </a:rPr>
              <a:t>Въпроси и коментари тук </a:t>
            </a:r>
            <a:endParaRPr lang="en-US" sz="3200" dirty="0" smtClean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bg-BG" sz="3200" dirty="0" smtClean="0">
                <a:solidFill>
                  <a:srgbClr val="FFC000"/>
                </a:solidFill>
              </a:rPr>
              <a:t>или </a:t>
            </a:r>
            <a:endParaRPr lang="en-US" sz="3200" dirty="0" smtClean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bg-BG" sz="3200" dirty="0" smtClean="0">
                <a:solidFill>
                  <a:srgbClr val="FFC000"/>
                </a:solidFill>
              </a:rPr>
              <a:t>на е-мейл: </a:t>
            </a:r>
            <a:r>
              <a:rPr lang="en-US" sz="3200" dirty="0" smtClean="0">
                <a:solidFill>
                  <a:srgbClr val="FFC000"/>
                </a:solidFill>
              </a:rPr>
              <a:t>hmedarov@uwne.bg</a:t>
            </a:r>
            <a:endParaRPr lang="en-US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848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3089</TotalTime>
  <Words>326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ВУЗФ, Студентска и докторантска конференция  „Икономически предизвикателства пред България (2021-2023 г.) – устойчивост и рискове“</vt:lpstr>
      <vt:lpstr>КОНЦЕПЦИЯ И ЦЕЛИ НА „ЗЕЛЕНИЯ ПАКТ“ НА ЕС </vt:lpstr>
      <vt:lpstr>Политики на Европейският зелен пакт</vt:lpstr>
      <vt:lpstr>Текущо състояние на стратегическите документи в РБългария</vt:lpstr>
      <vt:lpstr>„От фермата до трапезата“ -създаване на справедлива, здравословна и екологосъобразна продоволствена система (From farm to Fork)</vt:lpstr>
      <vt:lpstr>„От фермата до трапезата“ (From farm to Fork)- възможностии и предизвикателства пред България  1/2</vt:lpstr>
      <vt:lpstr>„От фермата до трапезата“ (From farm to Fork)- възможностии и предизвикателства пред България  2/2</vt:lpstr>
      <vt:lpstr>Заключение и изводи</vt:lpstr>
      <vt:lpstr>Благодаря за Вашето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ВУЗФ, Студентска и докторантска конференция  „Икономически предизвикателства пред България (2021-2023 г.) – устойчивост и рискове“</dc:title>
  <dc:creator>User</dc:creator>
  <cp:lastModifiedBy>User</cp:lastModifiedBy>
  <cp:revision>10</cp:revision>
  <dcterms:created xsi:type="dcterms:W3CDTF">2021-04-17T06:58:53Z</dcterms:created>
  <dcterms:modified xsi:type="dcterms:W3CDTF">2021-04-20T13:44:34Z</dcterms:modified>
</cp:coreProperties>
</file>