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24" r:id="rId1"/>
  </p:sldMasterIdLst>
  <p:notesMasterIdLst>
    <p:notesMasterId r:id="rId20"/>
  </p:notesMasterIdLst>
  <p:handoutMasterIdLst>
    <p:handoutMasterId r:id="rId21"/>
  </p:handoutMasterIdLst>
  <p:sldIdLst>
    <p:sldId id="256" r:id="rId2"/>
    <p:sldId id="258" r:id="rId3"/>
    <p:sldId id="260" r:id="rId4"/>
    <p:sldId id="261" r:id="rId5"/>
    <p:sldId id="259" r:id="rId6"/>
    <p:sldId id="262" r:id="rId7"/>
    <p:sldId id="263" r:id="rId8"/>
    <p:sldId id="264" r:id="rId9"/>
    <p:sldId id="265" r:id="rId10"/>
    <p:sldId id="266" r:id="rId11"/>
    <p:sldId id="267" r:id="rId12"/>
    <p:sldId id="268" r:id="rId13"/>
    <p:sldId id="269" r:id="rId14"/>
    <p:sldId id="270" r:id="rId15"/>
    <p:sldId id="271" r:id="rId16"/>
    <p:sldId id="272" r:id="rId17"/>
    <p:sldId id="273" r:id="rId18"/>
    <p:sldId id="274" r:id="rId19"/>
  </p:sldIdLst>
  <p:sldSz cx="12192000" cy="6858000"/>
  <p:notesSz cx="6797675" cy="992663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15:guide id="1" orient="horz" pos="3127" userDrawn="1">
          <p15:clr>
            <a:srgbClr val="A4A3A4"/>
          </p15:clr>
        </p15:guide>
        <p15:guide id="2" pos="2141"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CCCC"/>
    <a:srgbClr val="CCECFF"/>
    <a:srgbClr val="FFCCFF"/>
    <a:srgbClr val="99FFCC"/>
    <a:srgbClr val="CCFFFF"/>
    <a:srgbClr val="FF0000"/>
    <a:srgbClr val="21E387"/>
    <a:srgbClr val="99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81" d="100"/>
          <a:sy n="81" d="100"/>
        </p:scale>
        <p:origin x="120" y="666"/>
      </p:cViewPr>
      <p:guideLst>
        <p:guide orient="horz" pos="2160"/>
        <p:guide pos="3840"/>
      </p:guideLst>
    </p:cSldViewPr>
  </p:slideViewPr>
  <p:notesTextViewPr>
    <p:cViewPr>
      <p:scale>
        <a:sx n="3" d="2"/>
        <a:sy n="3" d="2"/>
      </p:scale>
      <p:origin x="0" y="0"/>
    </p:cViewPr>
  </p:notesTextViewPr>
  <p:notesViewPr>
    <p:cSldViewPr snapToGrid="0">
      <p:cViewPr varScale="1">
        <p:scale>
          <a:sx n="85" d="100"/>
          <a:sy n="85" d="100"/>
        </p:scale>
        <p:origin x="-1944" y="-78"/>
      </p:cViewPr>
      <p:guideLst>
        <p:guide orient="horz" pos="3127"/>
        <p:guide pos="2141"/>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2770" name="Rectangle 2"/>
          <p:cNvSpPr>
            <a:spLocks noGrp="1" noChangeArrowheads="1"/>
          </p:cNvSpPr>
          <p:nvPr>
            <p:ph type="hdr" sz="quarter"/>
          </p:nvPr>
        </p:nvSpPr>
        <p:spPr bwMode="auto">
          <a:xfrm>
            <a:off x="0" y="0"/>
            <a:ext cx="2945659" cy="496332"/>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atin typeface="Century Gothic" pitchFamily="34" charset="0"/>
              </a:defRPr>
            </a:lvl1pPr>
          </a:lstStyle>
          <a:p>
            <a:pPr>
              <a:defRPr/>
            </a:pPr>
            <a:endParaRPr lang="bg-BG"/>
          </a:p>
        </p:txBody>
      </p:sp>
      <p:sp>
        <p:nvSpPr>
          <p:cNvPr id="32771" name="Rectangle 3"/>
          <p:cNvSpPr>
            <a:spLocks noGrp="1" noChangeArrowheads="1"/>
          </p:cNvSpPr>
          <p:nvPr>
            <p:ph type="dt" sz="quarter" idx="1"/>
          </p:nvPr>
        </p:nvSpPr>
        <p:spPr bwMode="auto">
          <a:xfrm>
            <a:off x="3850443" y="0"/>
            <a:ext cx="2945659" cy="496332"/>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Century Gothic" pitchFamily="34" charset="0"/>
              </a:defRPr>
            </a:lvl1pPr>
          </a:lstStyle>
          <a:p>
            <a:pPr>
              <a:defRPr/>
            </a:pPr>
            <a:fld id="{03C25B9C-4AC2-42DC-897B-800705A8EB4D}" type="datetimeFigureOut">
              <a:rPr lang="bg-BG"/>
              <a:pPr>
                <a:defRPr/>
              </a:pPr>
              <a:t>16.3.2021 г.</a:t>
            </a:fld>
            <a:endParaRPr lang="bg-BG"/>
          </a:p>
        </p:txBody>
      </p:sp>
      <p:sp>
        <p:nvSpPr>
          <p:cNvPr id="32772" name="Rectangle 4"/>
          <p:cNvSpPr>
            <a:spLocks noGrp="1" noChangeArrowheads="1"/>
          </p:cNvSpPr>
          <p:nvPr>
            <p:ph type="ftr" sz="quarter" idx="2"/>
          </p:nvPr>
        </p:nvSpPr>
        <p:spPr bwMode="auto">
          <a:xfrm>
            <a:off x="0" y="9428583"/>
            <a:ext cx="2945659" cy="496332"/>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Century Gothic" pitchFamily="34" charset="0"/>
              </a:defRPr>
            </a:lvl1pPr>
          </a:lstStyle>
          <a:p>
            <a:pPr>
              <a:defRPr/>
            </a:pPr>
            <a:endParaRPr lang="bg-BG"/>
          </a:p>
        </p:txBody>
      </p:sp>
      <p:sp>
        <p:nvSpPr>
          <p:cNvPr id="32773" name="Rectangle 5"/>
          <p:cNvSpPr>
            <a:spLocks noGrp="1" noChangeArrowheads="1"/>
          </p:cNvSpPr>
          <p:nvPr>
            <p:ph type="sldNum" sz="quarter" idx="3"/>
          </p:nvPr>
        </p:nvSpPr>
        <p:spPr bwMode="auto">
          <a:xfrm>
            <a:off x="3850443" y="9428583"/>
            <a:ext cx="2945659" cy="496332"/>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atin typeface="Century Gothic" pitchFamily="34" charset="0"/>
              </a:defRPr>
            </a:lvl1pPr>
          </a:lstStyle>
          <a:p>
            <a:pPr>
              <a:defRPr/>
            </a:pPr>
            <a:fld id="{511B6FAD-DB48-45E3-811B-DDD8A89FB1DB}" type="slidenum">
              <a:rPr lang="bg-BG"/>
              <a:pPr>
                <a:defRPr/>
              </a:pPr>
              <a:t>‹#›</a:t>
            </a:fld>
            <a:endParaRPr lang="bg-BG"/>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9698" name="Rectangle 2"/>
          <p:cNvSpPr>
            <a:spLocks noGrp="1" noChangeArrowheads="1"/>
          </p:cNvSpPr>
          <p:nvPr>
            <p:ph type="hdr" sz="quarter"/>
          </p:nvPr>
        </p:nvSpPr>
        <p:spPr bwMode="auto">
          <a:xfrm>
            <a:off x="0" y="0"/>
            <a:ext cx="2945659" cy="496332"/>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atin typeface="Century Gothic" pitchFamily="34" charset="0"/>
              </a:defRPr>
            </a:lvl1pPr>
          </a:lstStyle>
          <a:p>
            <a:pPr>
              <a:defRPr/>
            </a:pPr>
            <a:endParaRPr lang="bg-BG"/>
          </a:p>
        </p:txBody>
      </p:sp>
      <p:sp>
        <p:nvSpPr>
          <p:cNvPr id="29699" name="Rectangle 3"/>
          <p:cNvSpPr>
            <a:spLocks noGrp="1" noChangeArrowheads="1"/>
          </p:cNvSpPr>
          <p:nvPr>
            <p:ph type="dt" idx="1"/>
          </p:nvPr>
        </p:nvSpPr>
        <p:spPr bwMode="auto">
          <a:xfrm>
            <a:off x="3850443" y="0"/>
            <a:ext cx="2945659" cy="496332"/>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Century Gothic" pitchFamily="34" charset="0"/>
              </a:defRPr>
            </a:lvl1pPr>
          </a:lstStyle>
          <a:p>
            <a:pPr>
              <a:defRPr/>
            </a:pPr>
            <a:fld id="{3EB40D11-755E-4346-9351-FEFCA5871DC8}" type="datetimeFigureOut">
              <a:rPr lang="bg-BG"/>
              <a:pPr>
                <a:defRPr/>
              </a:pPr>
              <a:t>16.3.2021 г.</a:t>
            </a:fld>
            <a:endParaRPr lang="bg-BG"/>
          </a:p>
        </p:txBody>
      </p:sp>
      <p:sp>
        <p:nvSpPr>
          <p:cNvPr id="19460" name="Rectangle 4"/>
          <p:cNvSpPr>
            <a:spLocks noGrp="1" noRot="1" noChangeAspect="1" noChangeArrowheads="1" noTextEdit="1"/>
          </p:cNvSpPr>
          <p:nvPr>
            <p:ph type="sldImg" idx="2"/>
          </p:nvPr>
        </p:nvSpPr>
        <p:spPr bwMode="auto">
          <a:xfrm>
            <a:off x="90488" y="744538"/>
            <a:ext cx="6616700" cy="3722687"/>
          </a:xfrm>
          <a:prstGeom prst="rect">
            <a:avLst/>
          </a:prstGeom>
          <a:noFill/>
          <a:ln w="9525">
            <a:solidFill>
              <a:srgbClr val="000000"/>
            </a:solidFill>
            <a:miter lim="800000"/>
            <a:headEnd/>
            <a:tailEnd/>
          </a:ln>
        </p:spPr>
      </p:sp>
      <p:sp>
        <p:nvSpPr>
          <p:cNvPr id="29701" name="Rectangle 5"/>
          <p:cNvSpPr>
            <a:spLocks noGrp="1" noChangeArrowheads="1"/>
          </p:cNvSpPr>
          <p:nvPr>
            <p:ph type="body" sz="quarter" idx="3"/>
          </p:nvPr>
        </p:nvSpPr>
        <p:spPr bwMode="auto">
          <a:xfrm>
            <a:off x="679768" y="4715153"/>
            <a:ext cx="5438140" cy="446698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bg-BG" noProof="0"/>
              <a:t>Щракнете, за да редактирате стиловете на текста в образеца</a:t>
            </a:r>
          </a:p>
          <a:p>
            <a:pPr lvl="1"/>
            <a:r>
              <a:rPr lang="bg-BG" noProof="0"/>
              <a:t>Второ ниво</a:t>
            </a:r>
          </a:p>
          <a:p>
            <a:pPr lvl="2"/>
            <a:r>
              <a:rPr lang="bg-BG" noProof="0"/>
              <a:t>Трето ниво</a:t>
            </a:r>
          </a:p>
          <a:p>
            <a:pPr lvl="3"/>
            <a:r>
              <a:rPr lang="bg-BG" noProof="0"/>
              <a:t>Четвърто ниво</a:t>
            </a:r>
          </a:p>
          <a:p>
            <a:pPr lvl="4"/>
            <a:r>
              <a:rPr lang="bg-BG" noProof="0"/>
              <a:t>Пето ниво</a:t>
            </a:r>
          </a:p>
        </p:txBody>
      </p:sp>
      <p:sp>
        <p:nvSpPr>
          <p:cNvPr id="29702" name="Rectangle 6"/>
          <p:cNvSpPr>
            <a:spLocks noGrp="1" noChangeArrowheads="1"/>
          </p:cNvSpPr>
          <p:nvPr>
            <p:ph type="ftr" sz="quarter" idx="4"/>
          </p:nvPr>
        </p:nvSpPr>
        <p:spPr bwMode="auto">
          <a:xfrm>
            <a:off x="0" y="9428583"/>
            <a:ext cx="2945659" cy="496332"/>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Century Gothic" pitchFamily="34" charset="0"/>
              </a:defRPr>
            </a:lvl1pPr>
          </a:lstStyle>
          <a:p>
            <a:pPr>
              <a:defRPr/>
            </a:pPr>
            <a:endParaRPr lang="bg-BG"/>
          </a:p>
        </p:txBody>
      </p:sp>
      <p:sp>
        <p:nvSpPr>
          <p:cNvPr id="29703" name="Rectangle 7"/>
          <p:cNvSpPr>
            <a:spLocks noGrp="1" noChangeArrowheads="1"/>
          </p:cNvSpPr>
          <p:nvPr>
            <p:ph type="sldNum" sz="quarter" idx="5"/>
          </p:nvPr>
        </p:nvSpPr>
        <p:spPr bwMode="auto">
          <a:xfrm>
            <a:off x="3850443" y="9428583"/>
            <a:ext cx="2945659" cy="496332"/>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atin typeface="Century Gothic" pitchFamily="34" charset="0"/>
              </a:defRPr>
            </a:lvl1pPr>
          </a:lstStyle>
          <a:p>
            <a:pPr>
              <a:defRPr/>
            </a:pPr>
            <a:fld id="{26EE17CF-C6F7-4654-AC6C-B8B3429656E8}" type="slidenum">
              <a:rPr lang="bg-BG"/>
              <a:pPr>
                <a:defRPr/>
              </a:pPr>
              <a:t>‹#›</a:t>
            </a:fld>
            <a:endParaRPr lang="bg-BG"/>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Calibri" pitchFamily="34" charset="0"/>
        <a:ea typeface="+mn-ea"/>
        <a:cs typeface="+mn-cs"/>
      </a:defRPr>
    </a:lvl1pPr>
    <a:lvl2pPr marL="457200" algn="l" rtl="0" eaLnBrk="0" fontAlgn="base" hangingPunct="0">
      <a:spcBef>
        <a:spcPct val="30000"/>
      </a:spcBef>
      <a:spcAft>
        <a:spcPct val="0"/>
      </a:spcAft>
      <a:defRPr sz="1200" kern="1200">
        <a:solidFill>
          <a:schemeClr val="tx1"/>
        </a:solidFill>
        <a:latin typeface="Calibri" pitchFamily="34" charset="0"/>
        <a:ea typeface="+mn-ea"/>
        <a:cs typeface="+mn-cs"/>
      </a:defRPr>
    </a:lvl2pPr>
    <a:lvl3pPr marL="914400" algn="l" rtl="0" eaLnBrk="0" fontAlgn="base" hangingPunct="0">
      <a:spcBef>
        <a:spcPct val="30000"/>
      </a:spcBef>
      <a:spcAft>
        <a:spcPct val="0"/>
      </a:spcAft>
      <a:defRPr sz="1200" kern="1200">
        <a:solidFill>
          <a:schemeClr val="tx1"/>
        </a:solidFill>
        <a:latin typeface="Calibri" pitchFamily="34" charset="0"/>
        <a:ea typeface="+mn-ea"/>
        <a:cs typeface="+mn-cs"/>
      </a:defRPr>
    </a:lvl3pPr>
    <a:lvl4pPr marL="1371600" algn="l" rtl="0" eaLnBrk="0" fontAlgn="base" hangingPunct="0">
      <a:spcBef>
        <a:spcPct val="30000"/>
      </a:spcBef>
      <a:spcAft>
        <a:spcPct val="0"/>
      </a:spcAft>
      <a:defRPr sz="1200" kern="1200">
        <a:solidFill>
          <a:schemeClr val="tx1"/>
        </a:solidFill>
        <a:latin typeface="Calibri" pitchFamily="34" charset="0"/>
        <a:ea typeface="+mn-ea"/>
        <a:cs typeface="+mn-cs"/>
      </a:defRPr>
    </a:lvl4pPr>
    <a:lvl5pPr marL="1828800" algn="l" rtl="0" eaLnBrk="0" fontAlgn="base" hangingPunct="0">
      <a:spcBef>
        <a:spcPct val="30000"/>
      </a:spcBef>
      <a:spcAft>
        <a:spcPct val="0"/>
      </a:spcAft>
      <a:defRPr sz="1200" kern="1200">
        <a:solidFill>
          <a:schemeClr val="tx1"/>
        </a:solidFill>
        <a:latin typeface="Calibri"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n-US"/>
              <a:t>Click to edit Master title style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pPr>
              <a:defRPr/>
            </a:pPr>
            <a:fld id="{96898A7E-7F3E-4D16-A892-FCE5079F3F12}" type="datetimeFigureOut">
              <a:rPr lang="bg-BG" smtClean="0"/>
              <a:pPr>
                <a:defRPr/>
              </a:pPr>
              <a:t>16.3.2021 г.</a:t>
            </a:fld>
            <a:endParaRPr lang="bg-BG"/>
          </a:p>
        </p:txBody>
      </p:sp>
      <p:sp>
        <p:nvSpPr>
          <p:cNvPr id="5" name="Footer Placeholder 4"/>
          <p:cNvSpPr>
            <a:spLocks noGrp="1"/>
          </p:cNvSpPr>
          <p:nvPr>
            <p:ph type="ftr" sz="quarter" idx="11"/>
          </p:nvPr>
        </p:nvSpPr>
        <p:spPr/>
        <p:txBody>
          <a:bodyPr/>
          <a:lstStyle/>
          <a:p>
            <a:pPr>
              <a:defRPr/>
            </a:pPr>
            <a:endParaRPr lang="bg-BG"/>
          </a:p>
        </p:txBody>
      </p:sp>
      <p:sp>
        <p:nvSpPr>
          <p:cNvPr id="6" name="Slide Number Placeholder 5"/>
          <p:cNvSpPr>
            <a:spLocks noGrp="1"/>
          </p:cNvSpPr>
          <p:nvPr>
            <p:ph type="sldNum" sz="quarter" idx="12"/>
          </p:nvPr>
        </p:nvSpPr>
        <p:spPr/>
        <p:txBody>
          <a:bodyPr/>
          <a:lstStyle/>
          <a:p>
            <a:pPr>
              <a:defRPr/>
            </a:pPr>
            <a:fld id="{ED164E14-E0DB-405C-A5A6-B72839F7EB77}" type="slidenum">
              <a:rPr lang="bg-BG" smtClean="0"/>
              <a:pPr>
                <a:defRPr/>
              </a:pPr>
              <a:t>‹#›</a:t>
            </a:fld>
            <a:endParaRPr lang="bg-BG"/>
          </a:p>
        </p:txBody>
      </p:sp>
    </p:spTree>
    <p:extLst>
      <p:ext uri="{BB962C8B-B14F-4D97-AF65-F5344CB8AC3E}">
        <p14:creationId xmlns:p14="http://schemas.microsoft.com/office/powerpoint/2010/main" val="10408893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a:defRPr/>
            </a:pPr>
            <a:fld id="{96898A7E-7F3E-4D16-A892-FCE5079F3F12}" type="datetimeFigureOut">
              <a:rPr lang="bg-BG" smtClean="0"/>
              <a:pPr>
                <a:defRPr/>
              </a:pPr>
              <a:t>16.3.2021 г.</a:t>
            </a:fld>
            <a:endParaRPr lang="bg-BG"/>
          </a:p>
        </p:txBody>
      </p:sp>
      <p:sp>
        <p:nvSpPr>
          <p:cNvPr id="5" name="Footer Placeholder 4"/>
          <p:cNvSpPr>
            <a:spLocks noGrp="1"/>
          </p:cNvSpPr>
          <p:nvPr>
            <p:ph type="ftr" sz="quarter" idx="11"/>
          </p:nvPr>
        </p:nvSpPr>
        <p:spPr/>
        <p:txBody>
          <a:bodyPr/>
          <a:lstStyle/>
          <a:p>
            <a:pPr>
              <a:defRPr/>
            </a:pPr>
            <a:endParaRPr lang="bg-BG"/>
          </a:p>
        </p:txBody>
      </p:sp>
      <p:sp>
        <p:nvSpPr>
          <p:cNvPr id="6" name="Slide Number Placeholder 5"/>
          <p:cNvSpPr>
            <a:spLocks noGrp="1"/>
          </p:cNvSpPr>
          <p:nvPr>
            <p:ph type="sldNum" sz="quarter" idx="12"/>
          </p:nvPr>
        </p:nvSpPr>
        <p:spPr/>
        <p:txBody>
          <a:bodyPr/>
          <a:lstStyle/>
          <a:p>
            <a:pPr>
              <a:defRPr/>
            </a:pPr>
            <a:fld id="{ED164E14-E0DB-405C-A5A6-B72839F7EB77}" type="slidenum">
              <a:rPr lang="bg-BG" smtClean="0"/>
              <a:pPr>
                <a:defRPr/>
              </a:pPr>
              <a:t>‹#›</a:t>
            </a:fld>
            <a:endParaRPr lang="bg-BG"/>
          </a:p>
        </p:txBody>
      </p:sp>
    </p:spTree>
    <p:extLst>
      <p:ext uri="{BB962C8B-B14F-4D97-AF65-F5344CB8AC3E}">
        <p14:creationId xmlns:p14="http://schemas.microsoft.com/office/powerpoint/2010/main" val="372477363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a:defRPr/>
            </a:pPr>
            <a:fld id="{96898A7E-7F3E-4D16-A892-FCE5079F3F12}" type="datetimeFigureOut">
              <a:rPr lang="bg-BG" smtClean="0"/>
              <a:pPr>
                <a:defRPr/>
              </a:pPr>
              <a:t>16.3.2021 г.</a:t>
            </a:fld>
            <a:endParaRPr lang="bg-BG"/>
          </a:p>
        </p:txBody>
      </p:sp>
      <p:sp>
        <p:nvSpPr>
          <p:cNvPr id="5" name="Footer Placeholder 4"/>
          <p:cNvSpPr>
            <a:spLocks noGrp="1"/>
          </p:cNvSpPr>
          <p:nvPr>
            <p:ph type="ftr" sz="quarter" idx="11"/>
          </p:nvPr>
        </p:nvSpPr>
        <p:spPr/>
        <p:txBody>
          <a:bodyPr/>
          <a:lstStyle/>
          <a:p>
            <a:pPr>
              <a:defRPr/>
            </a:pPr>
            <a:endParaRPr lang="bg-BG"/>
          </a:p>
        </p:txBody>
      </p:sp>
      <p:sp>
        <p:nvSpPr>
          <p:cNvPr id="6" name="Slide Number Placeholder 5"/>
          <p:cNvSpPr>
            <a:spLocks noGrp="1"/>
          </p:cNvSpPr>
          <p:nvPr>
            <p:ph type="sldNum" sz="quarter" idx="12"/>
          </p:nvPr>
        </p:nvSpPr>
        <p:spPr/>
        <p:txBody>
          <a:bodyPr/>
          <a:lstStyle/>
          <a:p>
            <a:pPr>
              <a:defRPr/>
            </a:pPr>
            <a:fld id="{ED164E14-E0DB-405C-A5A6-B72839F7EB77}" type="slidenum">
              <a:rPr lang="bg-BG" smtClean="0"/>
              <a:pPr>
                <a:defRPr/>
              </a:pPr>
              <a:t>‹#›</a:t>
            </a:fld>
            <a:endParaRPr lang="bg-BG"/>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latin typeface="Arial"/>
              </a:rPr>
              <a:t>”</a:t>
            </a:r>
            <a:endParaRPr lang="en-US" dirty="0">
              <a:solidFill>
                <a:schemeClr val="accent1">
                  <a:lumMod val="60000"/>
                  <a:lumOff val="40000"/>
                </a:schemeClr>
              </a:solidFill>
              <a:latin typeface="Arial"/>
            </a:endParaRPr>
          </a:p>
        </p:txBody>
      </p:sp>
    </p:spTree>
    <p:extLst>
      <p:ext uri="{BB962C8B-B14F-4D97-AF65-F5344CB8AC3E}">
        <p14:creationId xmlns:p14="http://schemas.microsoft.com/office/powerpoint/2010/main" val="419806752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a:defRPr/>
            </a:pPr>
            <a:fld id="{96898A7E-7F3E-4D16-A892-FCE5079F3F12}" type="datetimeFigureOut">
              <a:rPr lang="bg-BG" smtClean="0"/>
              <a:pPr>
                <a:defRPr/>
              </a:pPr>
              <a:t>16.3.2021 г.</a:t>
            </a:fld>
            <a:endParaRPr lang="bg-BG"/>
          </a:p>
        </p:txBody>
      </p:sp>
      <p:sp>
        <p:nvSpPr>
          <p:cNvPr id="5" name="Footer Placeholder 4"/>
          <p:cNvSpPr>
            <a:spLocks noGrp="1"/>
          </p:cNvSpPr>
          <p:nvPr>
            <p:ph type="ftr" sz="quarter" idx="11"/>
          </p:nvPr>
        </p:nvSpPr>
        <p:spPr/>
        <p:txBody>
          <a:bodyPr/>
          <a:lstStyle/>
          <a:p>
            <a:pPr>
              <a:defRPr/>
            </a:pPr>
            <a:endParaRPr lang="bg-BG"/>
          </a:p>
        </p:txBody>
      </p:sp>
      <p:sp>
        <p:nvSpPr>
          <p:cNvPr id="6" name="Slide Number Placeholder 5"/>
          <p:cNvSpPr>
            <a:spLocks noGrp="1"/>
          </p:cNvSpPr>
          <p:nvPr>
            <p:ph type="sldNum" sz="quarter" idx="12"/>
          </p:nvPr>
        </p:nvSpPr>
        <p:spPr/>
        <p:txBody>
          <a:bodyPr/>
          <a:lstStyle/>
          <a:p>
            <a:pPr>
              <a:defRPr/>
            </a:pPr>
            <a:fld id="{ED164E14-E0DB-405C-A5A6-B72839F7EB77}" type="slidenum">
              <a:rPr lang="bg-BG" smtClean="0"/>
              <a:pPr>
                <a:defRPr/>
              </a:pPr>
              <a:t>‹#›</a:t>
            </a:fld>
            <a:endParaRPr lang="bg-BG"/>
          </a:p>
        </p:txBody>
      </p:sp>
    </p:spTree>
    <p:extLst>
      <p:ext uri="{BB962C8B-B14F-4D97-AF65-F5344CB8AC3E}">
        <p14:creationId xmlns:p14="http://schemas.microsoft.com/office/powerpoint/2010/main" val="383603800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a:defRPr/>
            </a:pPr>
            <a:fld id="{96898A7E-7F3E-4D16-A892-FCE5079F3F12}" type="datetimeFigureOut">
              <a:rPr lang="bg-BG" smtClean="0"/>
              <a:pPr>
                <a:defRPr/>
              </a:pPr>
              <a:t>16.3.2021 г.</a:t>
            </a:fld>
            <a:endParaRPr lang="bg-BG"/>
          </a:p>
        </p:txBody>
      </p:sp>
      <p:sp>
        <p:nvSpPr>
          <p:cNvPr id="5" name="Footer Placeholder 4"/>
          <p:cNvSpPr>
            <a:spLocks noGrp="1"/>
          </p:cNvSpPr>
          <p:nvPr>
            <p:ph type="ftr" sz="quarter" idx="11"/>
          </p:nvPr>
        </p:nvSpPr>
        <p:spPr/>
        <p:txBody>
          <a:bodyPr/>
          <a:lstStyle/>
          <a:p>
            <a:pPr>
              <a:defRPr/>
            </a:pPr>
            <a:endParaRPr lang="bg-BG"/>
          </a:p>
        </p:txBody>
      </p:sp>
      <p:sp>
        <p:nvSpPr>
          <p:cNvPr id="6" name="Slide Number Placeholder 5"/>
          <p:cNvSpPr>
            <a:spLocks noGrp="1"/>
          </p:cNvSpPr>
          <p:nvPr>
            <p:ph type="sldNum" sz="quarter" idx="12"/>
          </p:nvPr>
        </p:nvSpPr>
        <p:spPr/>
        <p:txBody>
          <a:bodyPr/>
          <a:lstStyle/>
          <a:p>
            <a:pPr>
              <a:defRPr/>
            </a:pPr>
            <a:fld id="{ED164E14-E0DB-405C-A5A6-B72839F7EB77}" type="slidenum">
              <a:rPr lang="bg-BG" smtClean="0"/>
              <a:pPr>
                <a:defRPr/>
              </a:pPr>
              <a:t>‹#›</a:t>
            </a:fld>
            <a:endParaRPr lang="bg-BG"/>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89490940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a:defRPr/>
            </a:pPr>
            <a:fld id="{96898A7E-7F3E-4D16-A892-FCE5079F3F12}" type="datetimeFigureOut">
              <a:rPr lang="bg-BG" smtClean="0"/>
              <a:pPr>
                <a:defRPr/>
              </a:pPr>
              <a:t>16.3.2021 г.</a:t>
            </a:fld>
            <a:endParaRPr lang="bg-BG"/>
          </a:p>
        </p:txBody>
      </p:sp>
      <p:sp>
        <p:nvSpPr>
          <p:cNvPr id="5" name="Footer Placeholder 4"/>
          <p:cNvSpPr>
            <a:spLocks noGrp="1"/>
          </p:cNvSpPr>
          <p:nvPr>
            <p:ph type="ftr" sz="quarter" idx="11"/>
          </p:nvPr>
        </p:nvSpPr>
        <p:spPr/>
        <p:txBody>
          <a:bodyPr/>
          <a:lstStyle/>
          <a:p>
            <a:pPr>
              <a:defRPr/>
            </a:pPr>
            <a:endParaRPr lang="bg-BG"/>
          </a:p>
        </p:txBody>
      </p:sp>
      <p:sp>
        <p:nvSpPr>
          <p:cNvPr id="6" name="Slide Number Placeholder 5"/>
          <p:cNvSpPr>
            <a:spLocks noGrp="1"/>
          </p:cNvSpPr>
          <p:nvPr>
            <p:ph type="sldNum" sz="quarter" idx="12"/>
          </p:nvPr>
        </p:nvSpPr>
        <p:spPr/>
        <p:txBody>
          <a:bodyPr/>
          <a:lstStyle/>
          <a:p>
            <a:pPr>
              <a:defRPr/>
            </a:pPr>
            <a:fld id="{ED164E14-E0DB-405C-A5A6-B72839F7EB77}" type="slidenum">
              <a:rPr lang="bg-BG" smtClean="0"/>
              <a:pPr>
                <a:defRPr/>
              </a:pPr>
              <a:t>‹#›</a:t>
            </a:fld>
            <a:endParaRPr lang="bg-BG"/>
          </a:p>
        </p:txBody>
      </p:sp>
    </p:spTree>
    <p:extLst>
      <p:ext uri="{BB962C8B-B14F-4D97-AF65-F5344CB8AC3E}">
        <p14:creationId xmlns:p14="http://schemas.microsoft.com/office/powerpoint/2010/main" val="296892726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fld id="{96898A7E-7F3E-4D16-A892-FCE5079F3F12}" type="datetimeFigureOut">
              <a:rPr lang="bg-BG" smtClean="0"/>
              <a:pPr>
                <a:defRPr/>
              </a:pPr>
              <a:t>16.3.2021 г.</a:t>
            </a:fld>
            <a:endParaRPr lang="bg-BG"/>
          </a:p>
        </p:txBody>
      </p:sp>
      <p:sp>
        <p:nvSpPr>
          <p:cNvPr id="5" name="Footer Placeholder 4"/>
          <p:cNvSpPr>
            <a:spLocks noGrp="1"/>
          </p:cNvSpPr>
          <p:nvPr>
            <p:ph type="ftr" sz="quarter" idx="11"/>
          </p:nvPr>
        </p:nvSpPr>
        <p:spPr/>
        <p:txBody>
          <a:bodyPr/>
          <a:lstStyle/>
          <a:p>
            <a:pPr>
              <a:defRPr/>
            </a:pPr>
            <a:endParaRPr lang="bg-BG"/>
          </a:p>
        </p:txBody>
      </p:sp>
      <p:sp>
        <p:nvSpPr>
          <p:cNvPr id="6" name="Slide Number Placeholder 5"/>
          <p:cNvSpPr>
            <a:spLocks noGrp="1"/>
          </p:cNvSpPr>
          <p:nvPr>
            <p:ph type="sldNum" sz="quarter" idx="12"/>
          </p:nvPr>
        </p:nvSpPr>
        <p:spPr/>
        <p:txBody>
          <a:bodyPr/>
          <a:lstStyle/>
          <a:p>
            <a:pPr>
              <a:defRPr/>
            </a:pPr>
            <a:fld id="{ED164E14-E0DB-405C-A5A6-B72839F7EB77}" type="slidenum">
              <a:rPr lang="bg-BG" smtClean="0"/>
              <a:pPr>
                <a:defRPr/>
              </a:pPr>
              <a:t>‹#›</a:t>
            </a:fld>
            <a:endParaRPr lang="bg-BG"/>
          </a:p>
        </p:txBody>
      </p:sp>
    </p:spTree>
    <p:extLst>
      <p:ext uri="{BB962C8B-B14F-4D97-AF65-F5344CB8AC3E}">
        <p14:creationId xmlns:p14="http://schemas.microsoft.com/office/powerpoint/2010/main" val="269528942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fld id="{96898A7E-7F3E-4D16-A892-FCE5079F3F12}" type="datetimeFigureOut">
              <a:rPr lang="bg-BG" smtClean="0"/>
              <a:pPr>
                <a:defRPr/>
              </a:pPr>
              <a:t>16.3.2021 г.</a:t>
            </a:fld>
            <a:endParaRPr lang="bg-BG"/>
          </a:p>
        </p:txBody>
      </p:sp>
      <p:sp>
        <p:nvSpPr>
          <p:cNvPr id="5" name="Footer Placeholder 4"/>
          <p:cNvSpPr>
            <a:spLocks noGrp="1"/>
          </p:cNvSpPr>
          <p:nvPr>
            <p:ph type="ftr" sz="quarter" idx="11"/>
          </p:nvPr>
        </p:nvSpPr>
        <p:spPr/>
        <p:txBody>
          <a:bodyPr/>
          <a:lstStyle/>
          <a:p>
            <a:pPr>
              <a:defRPr/>
            </a:pPr>
            <a:endParaRPr lang="bg-BG"/>
          </a:p>
        </p:txBody>
      </p:sp>
      <p:sp>
        <p:nvSpPr>
          <p:cNvPr id="6" name="Slide Number Placeholder 5"/>
          <p:cNvSpPr>
            <a:spLocks noGrp="1"/>
          </p:cNvSpPr>
          <p:nvPr>
            <p:ph type="sldNum" sz="quarter" idx="12"/>
          </p:nvPr>
        </p:nvSpPr>
        <p:spPr/>
        <p:txBody>
          <a:bodyPr/>
          <a:lstStyle/>
          <a:p>
            <a:pPr>
              <a:defRPr/>
            </a:pPr>
            <a:fld id="{ED164E14-E0DB-405C-A5A6-B72839F7EB77}" type="slidenum">
              <a:rPr lang="bg-BG" smtClean="0"/>
              <a:pPr>
                <a:defRPr/>
              </a:pPr>
              <a:t>‹#›</a:t>
            </a:fld>
            <a:endParaRPr lang="bg-BG"/>
          </a:p>
        </p:txBody>
      </p:sp>
    </p:spTree>
    <p:extLst>
      <p:ext uri="{BB962C8B-B14F-4D97-AF65-F5344CB8AC3E}">
        <p14:creationId xmlns:p14="http://schemas.microsoft.com/office/powerpoint/2010/main" val="277711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fld id="{96898A7E-7F3E-4D16-A892-FCE5079F3F12}" type="datetimeFigureOut">
              <a:rPr lang="bg-BG" smtClean="0"/>
              <a:pPr>
                <a:defRPr/>
              </a:pPr>
              <a:t>16.3.2021 г.</a:t>
            </a:fld>
            <a:endParaRPr lang="bg-BG"/>
          </a:p>
        </p:txBody>
      </p:sp>
      <p:sp>
        <p:nvSpPr>
          <p:cNvPr id="5" name="Footer Placeholder 4"/>
          <p:cNvSpPr>
            <a:spLocks noGrp="1"/>
          </p:cNvSpPr>
          <p:nvPr>
            <p:ph type="ftr" sz="quarter" idx="11"/>
          </p:nvPr>
        </p:nvSpPr>
        <p:spPr/>
        <p:txBody>
          <a:bodyPr/>
          <a:lstStyle/>
          <a:p>
            <a:pPr>
              <a:defRPr/>
            </a:pPr>
            <a:endParaRPr lang="bg-BG"/>
          </a:p>
        </p:txBody>
      </p:sp>
      <p:sp>
        <p:nvSpPr>
          <p:cNvPr id="6" name="Slide Number Placeholder 5"/>
          <p:cNvSpPr>
            <a:spLocks noGrp="1"/>
          </p:cNvSpPr>
          <p:nvPr>
            <p:ph type="sldNum" sz="quarter" idx="12"/>
          </p:nvPr>
        </p:nvSpPr>
        <p:spPr/>
        <p:txBody>
          <a:bodyPr/>
          <a:lstStyle/>
          <a:p>
            <a:pPr>
              <a:defRPr/>
            </a:pPr>
            <a:fld id="{ED164E14-E0DB-405C-A5A6-B72839F7EB77}" type="slidenum">
              <a:rPr lang="bg-BG" smtClean="0"/>
              <a:pPr>
                <a:defRPr/>
              </a:pPr>
              <a:t>‹#›</a:t>
            </a:fld>
            <a:endParaRPr lang="bg-BG"/>
          </a:p>
        </p:txBody>
      </p:sp>
    </p:spTree>
    <p:extLst>
      <p:ext uri="{BB962C8B-B14F-4D97-AF65-F5344CB8AC3E}">
        <p14:creationId xmlns:p14="http://schemas.microsoft.com/office/powerpoint/2010/main" val="3049938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a:defRPr/>
            </a:pPr>
            <a:fld id="{96898A7E-7F3E-4D16-A892-FCE5079F3F12}" type="datetimeFigureOut">
              <a:rPr lang="bg-BG" smtClean="0"/>
              <a:pPr>
                <a:defRPr/>
              </a:pPr>
              <a:t>16.3.2021 г.</a:t>
            </a:fld>
            <a:endParaRPr lang="bg-BG"/>
          </a:p>
        </p:txBody>
      </p:sp>
      <p:sp>
        <p:nvSpPr>
          <p:cNvPr id="5" name="Footer Placeholder 4"/>
          <p:cNvSpPr>
            <a:spLocks noGrp="1"/>
          </p:cNvSpPr>
          <p:nvPr>
            <p:ph type="ftr" sz="quarter" idx="11"/>
          </p:nvPr>
        </p:nvSpPr>
        <p:spPr/>
        <p:txBody>
          <a:bodyPr/>
          <a:lstStyle/>
          <a:p>
            <a:pPr>
              <a:defRPr/>
            </a:pPr>
            <a:endParaRPr lang="bg-BG"/>
          </a:p>
        </p:txBody>
      </p:sp>
      <p:sp>
        <p:nvSpPr>
          <p:cNvPr id="6" name="Slide Number Placeholder 5"/>
          <p:cNvSpPr>
            <a:spLocks noGrp="1"/>
          </p:cNvSpPr>
          <p:nvPr>
            <p:ph type="sldNum" sz="quarter" idx="12"/>
          </p:nvPr>
        </p:nvSpPr>
        <p:spPr/>
        <p:txBody>
          <a:bodyPr/>
          <a:lstStyle/>
          <a:p>
            <a:pPr>
              <a:defRPr/>
            </a:pPr>
            <a:fld id="{ED164E14-E0DB-405C-A5A6-B72839F7EB77}" type="slidenum">
              <a:rPr lang="bg-BG" smtClean="0"/>
              <a:pPr>
                <a:defRPr/>
              </a:pPr>
              <a:t>‹#›</a:t>
            </a:fld>
            <a:endParaRPr lang="bg-BG"/>
          </a:p>
        </p:txBody>
      </p:sp>
    </p:spTree>
    <p:extLst>
      <p:ext uri="{BB962C8B-B14F-4D97-AF65-F5344CB8AC3E}">
        <p14:creationId xmlns:p14="http://schemas.microsoft.com/office/powerpoint/2010/main" val="5090207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pPr>
              <a:defRPr/>
            </a:pPr>
            <a:fld id="{96898A7E-7F3E-4D16-A892-FCE5079F3F12}" type="datetimeFigureOut">
              <a:rPr lang="bg-BG" smtClean="0"/>
              <a:pPr>
                <a:defRPr/>
              </a:pPr>
              <a:t>16.3.2021 г.</a:t>
            </a:fld>
            <a:endParaRPr lang="bg-BG"/>
          </a:p>
        </p:txBody>
      </p:sp>
      <p:sp>
        <p:nvSpPr>
          <p:cNvPr id="6" name="Footer Placeholder 5"/>
          <p:cNvSpPr>
            <a:spLocks noGrp="1"/>
          </p:cNvSpPr>
          <p:nvPr>
            <p:ph type="ftr" sz="quarter" idx="11"/>
          </p:nvPr>
        </p:nvSpPr>
        <p:spPr/>
        <p:txBody>
          <a:bodyPr/>
          <a:lstStyle/>
          <a:p>
            <a:pPr>
              <a:defRPr/>
            </a:pPr>
            <a:endParaRPr lang="bg-BG"/>
          </a:p>
        </p:txBody>
      </p:sp>
      <p:sp>
        <p:nvSpPr>
          <p:cNvPr id="7" name="Slide Number Placeholder 6"/>
          <p:cNvSpPr>
            <a:spLocks noGrp="1"/>
          </p:cNvSpPr>
          <p:nvPr>
            <p:ph type="sldNum" sz="quarter" idx="12"/>
          </p:nvPr>
        </p:nvSpPr>
        <p:spPr/>
        <p:txBody>
          <a:bodyPr/>
          <a:lstStyle/>
          <a:p>
            <a:pPr>
              <a:defRPr/>
            </a:pPr>
            <a:fld id="{ED164E14-E0DB-405C-A5A6-B72839F7EB77}" type="slidenum">
              <a:rPr lang="bg-BG" smtClean="0"/>
              <a:pPr>
                <a:defRPr/>
              </a:pPr>
              <a:t>‹#›</a:t>
            </a:fld>
            <a:endParaRPr lang="bg-BG"/>
          </a:p>
        </p:txBody>
      </p:sp>
    </p:spTree>
    <p:extLst>
      <p:ext uri="{BB962C8B-B14F-4D97-AF65-F5344CB8AC3E}">
        <p14:creationId xmlns:p14="http://schemas.microsoft.com/office/powerpoint/2010/main" val="22483183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pPr>
              <a:defRPr/>
            </a:pPr>
            <a:fld id="{96898A7E-7F3E-4D16-A892-FCE5079F3F12}" type="datetimeFigureOut">
              <a:rPr lang="bg-BG" smtClean="0"/>
              <a:pPr>
                <a:defRPr/>
              </a:pPr>
              <a:t>16.3.2021 г.</a:t>
            </a:fld>
            <a:endParaRPr lang="bg-BG"/>
          </a:p>
        </p:txBody>
      </p:sp>
      <p:sp>
        <p:nvSpPr>
          <p:cNvPr id="8" name="Footer Placeholder 7"/>
          <p:cNvSpPr>
            <a:spLocks noGrp="1"/>
          </p:cNvSpPr>
          <p:nvPr>
            <p:ph type="ftr" sz="quarter" idx="11"/>
          </p:nvPr>
        </p:nvSpPr>
        <p:spPr/>
        <p:txBody>
          <a:bodyPr/>
          <a:lstStyle/>
          <a:p>
            <a:pPr>
              <a:defRPr/>
            </a:pPr>
            <a:endParaRPr lang="bg-BG"/>
          </a:p>
        </p:txBody>
      </p:sp>
      <p:sp>
        <p:nvSpPr>
          <p:cNvPr id="9" name="Slide Number Placeholder 8"/>
          <p:cNvSpPr>
            <a:spLocks noGrp="1"/>
          </p:cNvSpPr>
          <p:nvPr>
            <p:ph type="sldNum" sz="quarter" idx="12"/>
          </p:nvPr>
        </p:nvSpPr>
        <p:spPr/>
        <p:txBody>
          <a:bodyPr/>
          <a:lstStyle/>
          <a:p>
            <a:pPr>
              <a:defRPr/>
            </a:pPr>
            <a:fld id="{ED164E14-E0DB-405C-A5A6-B72839F7EB77}" type="slidenum">
              <a:rPr lang="bg-BG" smtClean="0"/>
              <a:pPr>
                <a:defRPr/>
              </a:pPr>
              <a:t>‹#›</a:t>
            </a:fld>
            <a:endParaRPr lang="bg-BG"/>
          </a:p>
        </p:txBody>
      </p:sp>
    </p:spTree>
    <p:extLst>
      <p:ext uri="{BB962C8B-B14F-4D97-AF65-F5344CB8AC3E}">
        <p14:creationId xmlns:p14="http://schemas.microsoft.com/office/powerpoint/2010/main" val="221386169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pPr>
              <a:defRPr/>
            </a:pPr>
            <a:fld id="{96898A7E-7F3E-4D16-A892-FCE5079F3F12}" type="datetimeFigureOut">
              <a:rPr lang="bg-BG" smtClean="0"/>
              <a:pPr>
                <a:defRPr/>
              </a:pPr>
              <a:t>16.3.2021 г.</a:t>
            </a:fld>
            <a:endParaRPr lang="bg-BG"/>
          </a:p>
        </p:txBody>
      </p:sp>
      <p:sp>
        <p:nvSpPr>
          <p:cNvPr id="4" name="Footer Placeholder 3"/>
          <p:cNvSpPr>
            <a:spLocks noGrp="1"/>
          </p:cNvSpPr>
          <p:nvPr>
            <p:ph type="ftr" sz="quarter" idx="11"/>
          </p:nvPr>
        </p:nvSpPr>
        <p:spPr/>
        <p:txBody>
          <a:bodyPr/>
          <a:lstStyle/>
          <a:p>
            <a:pPr>
              <a:defRPr/>
            </a:pPr>
            <a:endParaRPr lang="bg-BG"/>
          </a:p>
        </p:txBody>
      </p:sp>
      <p:sp>
        <p:nvSpPr>
          <p:cNvPr id="5" name="Slide Number Placeholder 4"/>
          <p:cNvSpPr>
            <a:spLocks noGrp="1"/>
          </p:cNvSpPr>
          <p:nvPr>
            <p:ph type="sldNum" sz="quarter" idx="12"/>
          </p:nvPr>
        </p:nvSpPr>
        <p:spPr/>
        <p:txBody>
          <a:bodyPr/>
          <a:lstStyle/>
          <a:p>
            <a:pPr>
              <a:defRPr/>
            </a:pPr>
            <a:fld id="{ED164E14-E0DB-405C-A5A6-B72839F7EB77}" type="slidenum">
              <a:rPr lang="bg-BG" smtClean="0"/>
              <a:pPr>
                <a:defRPr/>
              </a:pPr>
              <a:t>‹#›</a:t>
            </a:fld>
            <a:endParaRPr lang="bg-BG"/>
          </a:p>
        </p:txBody>
      </p:sp>
    </p:spTree>
    <p:extLst>
      <p:ext uri="{BB962C8B-B14F-4D97-AF65-F5344CB8AC3E}">
        <p14:creationId xmlns:p14="http://schemas.microsoft.com/office/powerpoint/2010/main" val="300663747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fld id="{96898A7E-7F3E-4D16-A892-FCE5079F3F12}" type="datetimeFigureOut">
              <a:rPr lang="bg-BG" smtClean="0"/>
              <a:pPr>
                <a:defRPr/>
              </a:pPr>
              <a:t>16.3.2021 г.</a:t>
            </a:fld>
            <a:endParaRPr lang="bg-BG"/>
          </a:p>
        </p:txBody>
      </p:sp>
      <p:sp>
        <p:nvSpPr>
          <p:cNvPr id="3" name="Footer Placeholder 2"/>
          <p:cNvSpPr>
            <a:spLocks noGrp="1"/>
          </p:cNvSpPr>
          <p:nvPr>
            <p:ph type="ftr" sz="quarter" idx="11"/>
          </p:nvPr>
        </p:nvSpPr>
        <p:spPr/>
        <p:txBody>
          <a:bodyPr/>
          <a:lstStyle/>
          <a:p>
            <a:pPr>
              <a:defRPr/>
            </a:pPr>
            <a:endParaRPr lang="bg-BG"/>
          </a:p>
        </p:txBody>
      </p:sp>
      <p:sp>
        <p:nvSpPr>
          <p:cNvPr id="4" name="Slide Number Placeholder 3"/>
          <p:cNvSpPr>
            <a:spLocks noGrp="1"/>
          </p:cNvSpPr>
          <p:nvPr>
            <p:ph type="sldNum" sz="quarter" idx="12"/>
          </p:nvPr>
        </p:nvSpPr>
        <p:spPr/>
        <p:txBody>
          <a:bodyPr/>
          <a:lstStyle/>
          <a:p>
            <a:pPr>
              <a:defRPr/>
            </a:pPr>
            <a:fld id="{ED164E14-E0DB-405C-A5A6-B72839F7EB77}" type="slidenum">
              <a:rPr lang="bg-BG" smtClean="0"/>
              <a:pPr>
                <a:defRPr/>
              </a:pPr>
              <a:t>‹#›</a:t>
            </a:fld>
            <a:endParaRPr lang="bg-BG"/>
          </a:p>
        </p:txBody>
      </p:sp>
    </p:spTree>
    <p:extLst>
      <p:ext uri="{BB962C8B-B14F-4D97-AF65-F5344CB8AC3E}">
        <p14:creationId xmlns:p14="http://schemas.microsoft.com/office/powerpoint/2010/main" val="197435556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a:t>Click to edit Master title style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fld id="{96898A7E-7F3E-4D16-A892-FCE5079F3F12}" type="datetimeFigureOut">
              <a:rPr lang="bg-BG" smtClean="0"/>
              <a:pPr>
                <a:defRPr/>
              </a:pPr>
              <a:t>16.3.2021 г.</a:t>
            </a:fld>
            <a:endParaRPr lang="bg-BG"/>
          </a:p>
        </p:txBody>
      </p:sp>
      <p:sp>
        <p:nvSpPr>
          <p:cNvPr id="6" name="Footer Placeholder 5"/>
          <p:cNvSpPr>
            <a:spLocks noGrp="1"/>
          </p:cNvSpPr>
          <p:nvPr>
            <p:ph type="ftr" sz="quarter" idx="11"/>
          </p:nvPr>
        </p:nvSpPr>
        <p:spPr/>
        <p:txBody>
          <a:bodyPr/>
          <a:lstStyle/>
          <a:p>
            <a:pPr>
              <a:defRPr/>
            </a:pPr>
            <a:endParaRPr lang="bg-BG"/>
          </a:p>
        </p:txBody>
      </p:sp>
      <p:sp>
        <p:nvSpPr>
          <p:cNvPr id="7" name="Slide Number Placeholder 6"/>
          <p:cNvSpPr>
            <a:spLocks noGrp="1"/>
          </p:cNvSpPr>
          <p:nvPr>
            <p:ph type="sldNum" sz="quarter" idx="12"/>
          </p:nvPr>
        </p:nvSpPr>
        <p:spPr/>
        <p:txBody>
          <a:bodyPr/>
          <a:lstStyle/>
          <a:p>
            <a:pPr>
              <a:defRPr/>
            </a:pPr>
            <a:fld id="{ED164E14-E0DB-405C-A5A6-B72839F7EB77}" type="slidenum">
              <a:rPr lang="bg-BG" smtClean="0"/>
              <a:pPr>
                <a:defRPr/>
              </a:pPr>
              <a:t>‹#›</a:t>
            </a:fld>
            <a:endParaRPr lang="bg-BG"/>
          </a:p>
        </p:txBody>
      </p:sp>
    </p:spTree>
    <p:extLst>
      <p:ext uri="{BB962C8B-B14F-4D97-AF65-F5344CB8AC3E}">
        <p14:creationId xmlns:p14="http://schemas.microsoft.com/office/powerpoint/2010/main" val="102862274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fld id="{96898A7E-7F3E-4D16-A892-FCE5079F3F12}" type="datetimeFigureOut">
              <a:rPr lang="bg-BG" smtClean="0"/>
              <a:pPr>
                <a:defRPr/>
              </a:pPr>
              <a:t>16.3.2021 г.</a:t>
            </a:fld>
            <a:endParaRPr lang="bg-BG"/>
          </a:p>
        </p:txBody>
      </p:sp>
      <p:sp>
        <p:nvSpPr>
          <p:cNvPr id="6" name="Footer Placeholder 5"/>
          <p:cNvSpPr>
            <a:spLocks noGrp="1"/>
          </p:cNvSpPr>
          <p:nvPr>
            <p:ph type="ftr" sz="quarter" idx="11"/>
          </p:nvPr>
        </p:nvSpPr>
        <p:spPr/>
        <p:txBody>
          <a:bodyPr/>
          <a:lstStyle/>
          <a:p>
            <a:pPr>
              <a:defRPr/>
            </a:pPr>
            <a:endParaRPr lang="bg-BG"/>
          </a:p>
        </p:txBody>
      </p:sp>
      <p:sp>
        <p:nvSpPr>
          <p:cNvPr id="7" name="Slide Number Placeholder 6"/>
          <p:cNvSpPr>
            <a:spLocks noGrp="1"/>
          </p:cNvSpPr>
          <p:nvPr>
            <p:ph type="sldNum" sz="quarter" idx="12"/>
          </p:nvPr>
        </p:nvSpPr>
        <p:spPr/>
        <p:txBody>
          <a:bodyPr/>
          <a:lstStyle/>
          <a:p>
            <a:pPr>
              <a:defRPr/>
            </a:pPr>
            <a:fld id="{ED164E14-E0DB-405C-A5A6-B72839F7EB77}" type="slidenum">
              <a:rPr lang="bg-BG" smtClean="0"/>
              <a:pPr>
                <a:defRPr/>
              </a:pPr>
              <a:t>‹#›</a:t>
            </a:fld>
            <a:endParaRPr lang="bg-BG"/>
          </a:p>
        </p:txBody>
      </p:sp>
    </p:spTree>
    <p:extLst>
      <p:ext uri="{BB962C8B-B14F-4D97-AF65-F5344CB8AC3E}">
        <p14:creationId xmlns:p14="http://schemas.microsoft.com/office/powerpoint/2010/main" val="107842415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pPr>
              <a:defRPr/>
            </a:pPr>
            <a:fld id="{96898A7E-7F3E-4D16-A892-FCE5079F3F12}" type="datetimeFigureOut">
              <a:rPr lang="bg-BG" smtClean="0"/>
              <a:pPr>
                <a:defRPr/>
              </a:pPr>
              <a:t>16.3.2021 г.</a:t>
            </a:fld>
            <a:endParaRPr lang="bg-BG"/>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pPr>
              <a:defRPr/>
            </a:pPr>
            <a:endParaRPr lang="bg-BG"/>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pPr>
              <a:defRPr/>
            </a:pPr>
            <a:fld id="{ED164E14-E0DB-405C-A5A6-B72839F7EB77}" type="slidenum">
              <a:rPr lang="bg-BG" smtClean="0"/>
              <a:pPr>
                <a:defRPr/>
              </a:pPr>
              <a:t>‹#›</a:t>
            </a:fld>
            <a:endParaRPr lang="bg-BG"/>
          </a:p>
        </p:txBody>
      </p:sp>
    </p:spTree>
    <p:extLst>
      <p:ext uri="{BB962C8B-B14F-4D97-AF65-F5344CB8AC3E}">
        <p14:creationId xmlns:p14="http://schemas.microsoft.com/office/powerpoint/2010/main" val="1716841052"/>
      </p:ext>
    </p:extLst>
  </p:cSld>
  <p:clrMap bg1="lt1" tx1="dk1" bg2="lt2" tx2="dk2" accent1="accent1" accent2="accent2" accent3="accent3" accent4="accent4" accent5="accent5" accent6="accent6" hlink="hlink" folHlink="folHlink"/>
  <p:sldLayoutIdLst>
    <p:sldLayoutId id="2147483825" r:id="rId1"/>
    <p:sldLayoutId id="2147483826" r:id="rId2"/>
    <p:sldLayoutId id="2147483827" r:id="rId3"/>
    <p:sldLayoutId id="2147483828" r:id="rId4"/>
    <p:sldLayoutId id="2147483829" r:id="rId5"/>
    <p:sldLayoutId id="2147483830" r:id="rId6"/>
    <p:sldLayoutId id="2147483831" r:id="rId7"/>
    <p:sldLayoutId id="2147483832" r:id="rId8"/>
    <p:sldLayoutId id="2147483833" r:id="rId9"/>
    <p:sldLayoutId id="2147483834" r:id="rId10"/>
    <p:sldLayoutId id="2147483835" r:id="rId11"/>
    <p:sldLayoutId id="2147483836" r:id="rId12"/>
    <p:sldLayoutId id="2147483837" r:id="rId13"/>
    <p:sldLayoutId id="2147483838" r:id="rId14"/>
    <p:sldLayoutId id="2147483839" r:id="rId15"/>
    <p:sldLayoutId id="2147483840"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6.pn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png"/><Relationship Id="rId1" Type="http://schemas.openxmlformats.org/officeDocument/2006/relationships/slideLayout" Target="../slideLayouts/slideLayout1.xml"/><Relationship Id="rId4" Type="http://schemas.openxmlformats.org/officeDocument/2006/relationships/image" Target="../media/image5.jpeg"/></Relationships>
</file>

<file path=ppt/slides/_rels/slide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6.png"/><Relationship Id="rId1" Type="http://schemas.openxmlformats.org/officeDocument/2006/relationships/slideLayout" Target="../slideLayouts/slideLayout1.xml"/><Relationship Id="rId4" Type="http://schemas.openxmlformats.org/officeDocument/2006/relationships/image" Target="../media/image7.gif"/></Relationships>
</file>

<file path=ppt/slides/_rels/slide9.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6.png"/><Relationship Id="rId1" Type="http://schemas.openxmlformats.org/officeDocument/2006/relationships/slideLayout" Target="../slideLayouts/slideLayout1.xml"/><Relationship Id="rId4"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лавие 1"/>
          <p:cNvSpPr>
            <a:spLocks noGrp="1"/>
          </p:cNvSpPr>
          <p:nvPr>
            <p:ph type="ctrTitle"/>
          </p:nvPr>
        </p:nvSpPr>
        <p:spPr>
          <a:xfrm>
            <a:off x="774700" y="1323975"/>
            <a:ext cx="10545763" cy="2025650"/>
          </a:xfrm>
        </p:spPr>
        <p:txBody>
          <a:bodyPr wrap="square" numCol="1" anchor="ctr" anchorCtr="0" compatLnSpc="1">
            <a:prstTxWarp prst="textNoShape">
              <a:avLst/>
            </a:prstTxWarp>
          </a:bodyPr>
          <a:lstStyle/>
          <a:p>
            <a:pPr algn="ctr" eaLnBrk="1" hangingPunct="1">
              <a:lnSpc>
                <a:spcPct val="90000"/>
              </a:lnSpc>
              <a:defRPr/>
            </a:pPr>
            <a:r>
              <a:rPr lang="bg-BG" sz="4000" b="1" cap="none">
                <a:ln>
                  <a:noFill/>
                </a:ln>
                <a:solidFill>
                  <a:srgbClr val="274C6B"/>
                </a:solidFill>
                <a:effectLst>
                  <a:outerShdw blurRad="38100" dist="38100" dir="2700000" algn="tl">
                    <a:srgbClr val="000000"/>
                  </a:outerShdw>
                </a:effectLst>
                <a:latin typeface="Verdana" pitchFamily="34" charset="0"/>
              </a:rPr>
              <a:t>КВАЛИФИКАЦИЯ </a:t>
            </a:r>
            <a:br>
              <a:rPr lang="bg-BG" sz="4000" b="1" cap="none">
                <a:ln>
                  <a:noFill/>
                </a:ln>
                <a:solidFill>
                  <a:srgbClr val="274C6B"/>
                </a:solidFill>
                <a:effectLst>
                  <a:outerShdw blurRad="38100" dist="38100" dir="2700000" algn="tl">
                    <a:srgbClr val="000000"/>
                  </a:outerShdw>
                </a:effectLst>
                <a:latin typeface="Verdana" pitchFamily="34" charset="0"/>
              </a:rPr>
            </a:br>
            <a:r>
              <a:rPr lang="bg-BG" sz="4000" b="1" cap="none">
                <a:ln>
                  <a:noFill/>
                </a:ln>
                <a:solidFill>
                  <a:srgbClr val="274C6B"/>
                </a:solidFill>
                <a:effectLst>
                  <a:outerShdw blurRad="38100" dist="38100" dir="2700000" algn="tl">
                    <a:srgbClr val="000000"/>
                  </a:outerShdw>
                </a:effectLst>
                <a:latin typeface="Verdana" pitchFamily="34" charset="0"/>
              </a:rPr>
              <a:t>НА </a:t>
            </a:r>
            <a:br>
              <a:rPr lang="bg-BG" sz="4000" b="1" cap="none">
                <a:ln>
                  <a:noFill/>
                </a:ln>
                <a:solidFill>
                  <a:srgbClr val="274C6B"/>
                </a:solidFill>
                <a:effectLst>
                  <a:outerShdw blurRad="38100" dist="38100" dir="2700000" algn="tl">
                    <a:srgbClr val="000000"/>
                  </a:outerShdw>
                </a:effectLst>
                <a:latin typeface="Verdana" pitchFamily="34" charset="0"/>
              </a:rPr>
            </a:br>
            <a:r>
              <a:rPr lang="bg-BG" sz="4000" b="1" cap="none">
                <a:ln>
                  <a:noFill/>
                </a:ln>
                <a:solidFill>
                  <a:srgbClr val="274C6B"/>
                </a:solidFill>
                <a:effectLst>
                  <a:outerShdw blurRad="38100" dist="38100" dir="2700000" algn="tl">
                    <a:srgbClr val="000000"/>
                  </a:outerShdw>
                </a:effectLst>
                <a:latin typeface="Verdana" pitchFamily="34" charset="0"/>
              </a:rPr>
              <a:t>ПЕДАГОГИЧЕСКИТЕ СПЕЦИАЛИСТИ</a:t>
            </a:r>
          </a:p>
        </p:txBody>
      </p:sp>
      <p:sp>
        <p:nvSpPr>
          <p:cNvPr id="3" name="Подзаглавие 2"/>
          <p:cNvSpPr>
            <a:spLocks noGrp="1"/>
          </p:cNvSpPr>
          <p:nvPr>
            <p:ph type="subTitle" idx="1"/>
          </p:nvPr>
        </p:nvSpPr>
        <p:spPr>
          <a:xfrm>
            <a:off x="203200" y="4394200"/>
            <a:ext cx="8166100" cy="1636713"/>
          </a:xfrm>
        </p:spPr>
        <p:txBody>
          <a:bodyPr/>
          <a:lstStyle/>
          <a:p>
            <a:pPr eaLnBrk="1" hangingPunct="1">
              <a:spcBef>
                <a:spcPct val="10000"/>
              </a:spcBef>
              <a:spcAft>
                <a:spcPts val="100"/>
              </a:spcAft>
              <a:defRPr/>
            </a:pPr>
            <a:r>
              <a:rPr lang="bg-BG" sz="2800" b="1" i="1">
                <a:solidFill>
                  <a:srgbClr val="0F496F"/>
                </a:solidFill>
                <a:effectLst>
                  <a:outerShdw blurRad="38100" dist="38100" dir="2700000" algn="tl">
                    <a:srgbClr val="000000"/>
                  </a:outerShdw>
                </a:effectLst>
              </a:rPr>
              <a:t>Д.ИК.Н. ЯНКА ТАКЕВА</a:t>
            </a:r>
          </a:p>
          <a:p>
            <a:pPr eaLnBrk="1" hangingPunct="1">
              <a:spcBef>
                <a:spcPct val="10000"/>
              </a:spcBef>
              <a:spcAft>
                <a:spcPts val="100"/>
              </a:spcAft>
              <a:defRPr/>
            </a:pPr>
            <a:r>
              <a:rPr lang="bg-BG" sz="2800" b="1" i="1">
                <a:solidFill>
                  <a:srgbClr val="0F496F"/>
                </a:solidFill>
                <a:effectLst>
                  <a:outerShdw blurRad="38100" dist="38100" dir="2700000" algn="tl">
                    <a:srgbClr val="000000"/>
                  </a:outerShdw>
                </a:effectLst>
              </a:rPr>
              <a:t>ПРЕДСЕДАТЕЛ </a:t>
            </a:r>
          </a:p>
          <a:p>
            <a:pPr eaLnBrk="1" hangingPunct="1">
              <a:spcBef>
                <a:spcPct val="10000"/>
              </a:spcBef>
              <a:spcAft>
                <a:spcPts val="100"/>
              </a:spcAft>
              <a:defRPr/>
            </a:pPr>
            <a:r>
              <a:rPr lang="bg-BG" sz="2800" b="1" i="1">
                <a:solidFill>
                  <a:srgbClr val="0F496F"/>
                </a:solidFill>
                <a:effectLst>
                  <a:outerShdw blurRad="38100" dist="38100" dir="2700000" algn="tl">
                    <a:srgbClr val="000000"/>
                  </a:outerShdw>
                </a:effectLst>
              </a:rPr>
              <a:t>НА СИНДИКАТА НА БЪЛГАРСКИТЕ УЧИТЕЛИ</a:t>
            </a:r>
          </a:p>
        </p:txBody>
      </p:sp>
      <p:pic>
        <p:nvPicPr>
          <p:cNvPr id="21507" name="Картина 4"/>
          <p:cNvPicPr>
            <a:picLocks noChangeAspect="1"/>
          </p:cNvPicPr>
          <p:nvPr/>
        </p:nvPicPr>
        <p:blipFill>
          <a:blip r:embed="rId2"/>
          <a:srcRect t="13120" b="13373"/>
          <a:stretch>
            <a:fillRect/>
          </a:stretch>
        </p:blipFill>
        <p:spPr bwMode="auto">
          <a:xfrm>
            <a:off x="38100" y="88900"/>
            <a:ext cx="1590675" cy="1090613"/>
          </a:xfrm>
          <a:prstGeom prst="rect">
            <a:avLst/>
          </a:prstGeom>
          <a:noFill/>
          <a:ln w="57150" cmpd="thickThin">
            <a:noFill/>
            <a:miter lim="800000"/>
            <a:headEnd/>
            <a:tailEnd/>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Rectangle 3"/>
          <p:cNvSpPr>
            <a:spLocks noGrp="1"/>
          </p:cNvSpPr>
          <p:nvPr>
            <p:ph type="subTitle" idx="1"/>
          </p:nvPr>
        </p:nvSpPr>
        <p:spPr>
          <a:xfrm>
            <a:off x="1029689" y="374650"/>
            <a:ext cx="8541822" cy="4071938"/>
          </a:xfrm>
        </p:spPr>
        <p:txBody>
          <a:bodyPr/>
          <a:lstStyle/>
          <a:p>
            <a:pPr eaLnBrk="1" hangingPunct="1">
              <a:buFont typeface="Wingdings 3" pitchFamily="18" charset="2"/>
              <a:buBlip>
                <a:blip r:embed="rId2"/>
              </a:buBlip>
            </a:pPr>
            <a:r>
              <a:rPr lang="bg-BG" b="1" dirty="0">
                <a:solidFill>
                  <a:schemeClr val="tx1"/>
                </a:solidFill>
                <a:latin typeface="Verdana" pitchFamily="34" charset="0"/>
              </a:rPr>
              <a:t>Перманентна квалификация на учителите – обуславя се от:</a:t>
            </a:r>
          </a:p>
          <a:p>
            <a:pPr lvl="1" eaLnBrk="1" hangingPunct="1">
              <a:buClr>
                <a:schemeClr val="bg2"/>
              </a:buClr>
              <a:buFont typeface="Wingdings 3" pitchFamily="18" charset="2"/>
              <a:buChar char=""/>
            </a:pPr>
            <a:r>
              <a:rPr lang="bg-BG" b="1" dirty="0">
                <a:solidFill>
                  <a:schemeClr val="tx1"/>
                </a:solidFill>
                <a:latin typeface="Verdana" pitchFamily="34" charset="0"/>
              </a:rPr>
              <a:t>Динамика в развитието на научните знания и променящите се условия на външната среда</a:t>
            </a:r>
          </a:p>
          <a:p>
            <a:pPr lvl="1" eaLnBrk="1" hangingPunct="1">
              <a:buClr>
                <a:schemeClr val="bg2"/>
              </a:buClr>
              <a:buFont typeface="Wingdings 3" pitchFamily="18" charset="2"/>
              <a:buChar char=""/>
            </a:pPr>
            <a:r>
              <a:rPr lang="bg-BG" b="1" dirty="0">
                <a:solidFill>
                  <a:schemeClr val="tx1"/>
                </a:solidFill>
                <a:latin typeface="Verdana" pitchFamily="34" charset="0"/>
              </a:rPr>
              <a:t>Процесите на световна и европейска интеграция</a:t>
            </a:r>
          </a:p>
          <a:p>
            <a:pPr lvl="1" eaLnBrk="1" hangingPunct="1">
              <a:buClr>
                <a:schemeClr val="bg2"/>
              </a:buClr>
              <a:buFont typeface="Wingdings 3" pitchFamily="18" charset="2"/>
              <a:buChar char=""/>
            </a:pPr>
            <a:r>
              <a:rPr lang="bg-BG" b="1" dirty="0">
                <a:solidFill>
                  <a:schemeClr val="tx1"/>
                </a:solidFill>
                <a:latin typeface="Verdana" pitchFamily="34" charset="0"/>
              </a:rPr>
              <a:t>Масовото навлизане на ИКТ в училище </a:t>
            </a:r>
          </a:p>
          <a:p>
            <a:pPr lvl="1" eaLnBrk="1" hangingPunct="1">
              <a:buClr>
                <a:schemeClr val="bg2"/>
              </a:buClr>
              <a:buFont typeface="Wingdings 3" pitchFamily="18" charset="2"/>
              <a:buChar char=""/>
            </a:pPr>
            <a:r>
              <a:rPr lang="bg-BG" b="1" dirty="0">
                <a:solidFill>
                  <a:schemeClr val="tx1"/>
                </a:solidFill>
                <a:latin typeface="Verdana" pitchFamily="34" charset="0"/>
              </a:rPr>
              <a:t>Промените в учебното съдържание</a:t>
            </a:r>
          </a:p>
          <a:p>
            <a:pPr lvl="1" eaLnBrk="1" hangingPunct="1">
              <a:buClr>
                <a:schemeClr val="bg2"/>
              </a:buClr>
              <a:buFont typeface="Wingdings 3" pitchFamily="18" charset="2"/>
              <a:buChar char=""/>
            </a:pPr>
            <a:r>
              <a:rPr lang="bg-BG" b="1" dirty="0">
                <a:solidFill>
                  <a:schemeClr val="tx1"/>
                </a:solidFill>
                <a:latin typeface="Verdana" pitchFamily="34" charset="0"/>
              </a:rPr>
              <a:t>Въвеждането на нова структура на образованието</a:t>
            </a:r>
          </a:p>
          <a:p>
            <a:pPr lvl="1" eaLnBrk="1" hangingPunct="1">
              <a:buClr>
                <a:schemeClr val="bg2"/>
              </a:buClr>
              <a:buFont typeface="Wingdings 3" pitchFamily="18" charset="2"/>
              <a:buChar char=""/>
            </a:pPr>
            <a:r>
              <a:rPr lang="bg-BG" b="1" dirty="0">
                <a:solidFill>
                  <a:schemeClr val="tx1"/>
                </a:solidFill>
                <a:latin typeface="Verdana" pitchFamily="34" charset="0"/>
              </a:rPr>
              <a:t>възникването на специфични възпитателни и дидактически проблеми, обусловени от променената ситуация</a:t>
            </a:r>
            <a:r>
              <a:rPr lang="bg-BG" dirty="0">
                <a:solidFill>
                  <a:schemeClr val="tx1"/>
                </a:solidFill>
                <a:latin typeface="Verdana" pitchFamily="34" charset="0"/>
              </a:rPr>
              <a:t> </a:t>
            </a:r>
          </a:p>
        </p:txBody>
      </p:sp>
      <p:sp>
        <p:nvSpPr>
          <p:cNvPr id="30722" name="Rectangle 4"/>
          <p:cNvSpPr>
            <a:spLocks noChangeArrowheads="1"/>
          </p:cNvSpPr>
          <p:nvPr/>
        </p:nvSpPr>
        <p:spPr bwMode="auto">
          <a:xfrm>
            <a:off x="130175" y="4262438"/>
            <a:ext cx="7131050" cy="2057400"/>
          </a:xfrm>
          <a:prstGeom prst="rect">
            <a:avLst/>
          </a:prstGeom>
          <a:noFill/>
          <a:ln w="9525">
            <a:noFill/>
            <a:miter lim="800000"/>
            <a:headEnd/>
            <a:tailEnd/>
          </a:ln>
        </p:spPr>
        <p:txBody>
          <a:bodyPr anchor="ctr">
            <a:spAutoFit/>
          </a:bodyPr>
          <a:lstStyle/>
          <a:p>
            <a:pPr marL="2820988" lvl="1" indent="-1028700" algn="ctr">
              <a:buFont typeface="Wingdings" pitchFamily="2" charset="2"/>
              <a:buChar char="ü"/>
              <a:tabLst>
                <a:tab pos="228600" algn="l"/>
                <a:tab pos="1028700" algn="l"/>
                <a:tab pos="1485900" algn="l"/>
              </a:tabLst>
            </a:pPr>
            <a:r>
              <a:rPr lang="bg-BG" sz="2000" b="1" dirty="0">
                <a:latin typeface="Verdana" pitchFamily="34" charset="0"/>
              </a:rPr>
              <a:t>   Квалификацията се осъществява на ниво:</a:t>
            </a:r>
            <a:endParaRPr lang="bg-BG" sz="2000" b="1" dirty="0"/>
          </a:p>
          <a:p>
            <a:pPr marL="2820988" lvl="1" indent="-1028700" algn="ctr">
              <a:buFont typeface="Wingdings" pitchFamily="2" charset="2"/>
              <a:buNone/>
              <a:tabLst>
                <a:tab pos="228600" algn="l"/>
                <a:tab pos="1028700" algn="l"/>
                <a:tab pos="1485900" algn="l"/>
              </a:tabLst>
            </a:pPr>
            <a:endParaRPr lang="bg-BG" sz="900" b="1" dirty="0"/>
          </a:p>
          <a:p>
            <a:pPr marL="2820988" lvl="1" indent="-1028700" algn="ctr">
              <a:buFont typeface="Wingdings" pitchFamily="2" charset="2"/>
              <a:buNone/>
              <a:tabLst>
                <a:tab pos="228600" algn="l"/>
                <a:tab pos="1028700" algn="l"/>
                <a:tab pos="1485900" algn="l"/>
              </a:tabLst>
            </a:pPr>
            <a:r>
              <a:rPr lang="bg-BG" sz="2000" b="1" dirty="0"/>
              <a:t>         </a:t>
            </a:r>
            <a:r>
              <a:rPr lang="en-US" sz="2000" b="1" dirty="0"/>
              <a:t>	- </a:t>
            </a:r>
            <a:r>
              <a:rPr lang="bg-BG" sz="2000" b="1" dirty="0">
                <a:latin typeface="Verdana" pitchFamily="34" charset="0"/>
              </a:rPr>
              <a:t>национално </a:t>
            </a:r>
            <a:endParaRPr lang="bg-BG" sz="2000" dirty="0">
              <a:latin typeface="Verdana" pitchFamily="34" charset="0"/>
            </a:endParaRPr>
          </a:p>
          <a:p>
            <a:pPr marL="317500" indent="1295400">
              <a:tabLst>
                <a:tab pos="228600" algn="l"/>
                <a:tab pos="1028700" algn="l"/>
                <a:tab pos="1485900" algn="l"/>
              </a:tabLst>
            </a:pPr>
            <a:r>
              <a:rPr lang="bg-BG" sz="2000" b="1" dirty="0">
                <a:latin typeface="Verdana" pitchFamily="34" charset="0"/>
              </a:rPr>
              <a:t>                          - регионално </a:t>
            </a:r>
            <a:endParaRPr lang="bg-BG" sz="2000" dirty="0">
              <a:latin typeface="Verdana" pitchFamily="34" charset="0"/>
            </a:endParaRPr>
          </a:p>
          <a:p>
            <a:pPr marL="317500" indent="1295400">
              <a:tabLst>
                <a:tab pos="228600" algn="l"/>
                <a:tab pos="1028700" algn="l"/>
                <a:tab pos="1485900" algn="l"/>
              </a:tabLst>
            </a:pPr>
            <a:r>
              <a:rPr lang="bg-BG" sz="2000" b="1" dirty="0">
                <a:latin typeface="Verdana" pitchFamily="34" charset="0"/>
              </a:rPr>
              <a:t>                          - общинско </a:t>
            </a:r>
            <a:endParaRPr lang="bg-BG" sz="2000" dirty="0">
              <a:latin typeface="Verdana" pitchFamily="34" charset="0"/>
            </a:endParaRPr>
          </a:p>
          <a:p>
            <a:pPr marL="317500" indent="1295400">
              <a:tabLst>
                <a:tab pos="228600" algn="l"/>
                <a:tab pos="1028700" algn="l"/>
                <a:tab pos="1485900" algn="l"/>
              </a:tabLst>
            </a:pPr>
            <a:r>
              <a:rPr lang="bg-BG" sz="2000" b="1" dirty="0">
                <a:latin typeface="Verdana" pitchFamily="34" charset="0"/>
              </a:rPr>
              <a:t>                          - институционално</a:t>
            </a:r>
            <a:r>
              <a:rPr lang="bg-BG" sz="2000" dirty="0">
                <a:solidFill>
                  <a:schemeClr val="bg2"/>
                </a:solidFill>
                <a:latin typeface="Verdana" pitchFamily="34" charset="0"/>
              </a:rPr>
              <a:t> </a:t>
            </a:r>
          </a:p>
        </p:txBody>
      </p:sp>
      <p:pic>
        <p:nvPicPr>
          <p:cNvPr id="30723" name="Picture 6" descr="Гифки для презентации. Большая коллекция GIF для Powerpoint"/>
          <p:cNvPicPr>
            <a:picLocks noChangeAspect="1" noChangeArrowheads="1"/>
          </p:cNvPicPr>
          <p:nvPr/>
        </p:nvPicPr>
        <p:blipFill>
          <a:blip r:embed="rId3"/>
          <a:srcRect/>
          <a:stretch>
            <a:fillRect/>
          </a:stretch>
        </p:blipFill>
        <p:spPr bwMode="auto">
          <a:xfrm>
            <a:off x="9213850" y="4692650"/>
            <a:ext cx="2551113" cy="1790700"/>
          </a:xfrm>
          <a:prstGeom prst="rect">
            <a:avLst/>
          </a:prstGeom>
          <a:noFill/>
          <a:ln w="9525">
            <a:noFill/>
            <a:miter lim="800000"/>
            <a:headEnd/>
            <a:tailEnd/>
          </a:ln>
        </p:spPr>
      </p:pic>
      <p:pic>
        <p:nvPicPr>
          <p:cNvPr id="30724" name="Картина 4"/>
          <p:cNvPicPr>
            <a:picLocks noChangeAspect="1"/>
          </p:cNvPicPr>
          <p:nvPr/>
        </p:nvPicPr>
        <p:blipFill>
          <a:blip r:embed="rId4"/>
          <a:srcRect t="13120" b="13373"/>
          <a:stretch>
            <a:fillRect/>
          </a:stretch>
        </p:blipFill>
        <p:spPr bwMode="auto">
          <a:xfrm>
            <a:off x="-241300" y="0"/>
            <a:ext cx="1590675" cy="1090613"/>
          </a:xfrm>
          <a:prstGeom prst="rect">
            <a:avLst/>
          </a:prstGeom>
          <a:noFill/>
          <a:ln w="57150" cmpd="thickThin">
            <a:noFill/>
            <a:miter lim="800000"/>
            <a:headEnd/>
            <a:tailEnd/>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Rectangle 3"/>
          <p:cNvSpPr>
            <a:spLocks noGrp="1"/>
          </p:cNvSpPr>
          <p:nvPr>
            <p:ph type="subTitle" idx="1"/>
          </p:nvPr>
        </p:nvSpPr>
        <p:spPr>
          <a:xfrm>
            <a:off x="1166813" y="381000"/>
            <a:ext cx="5150860" cy="3924300"/>
          </a:xfrm>
          <a:ln cap="flat">
            <a:solidFill>
              <a:schemeClr val="accent2"/>
            </a:solidFill>
            <a:prstDash val="dash"/>
          </a:ln>
        </p:spPr>
        <p:txBody>
          <a:bodyPr>
            <a:normAutofit lnSpcReduction="10000"/>
          </a:bodyPr>
          <a:lstStyle/>
          <a:p>
            <a:pPr lvl="1" eaLnBrk="1" hangingPunct="1">
              <a:spcAft>
                <a:spcPts val="200"/>
              </a:spcAft>
              <a:buClr>
                <a:schemeClr val="accent2"/>
              </a:buClr>
              <a:buFont typeface="Wingdings" pitchFamily="2" charset="2"/>
              <a:buChar char="q"/>
            </a:pPr>
            <a:r>
              <a:rPr lang="bg-BG" sz="2000" b="1" dirty="0">
                <a:solidFill>
                  <a:schemeClr val="tx1"/>
                </a:solidFill>
                <a:latin typeface="Verdana" pitchFamily="34" charset="0"/>
              </a:rPr>
              <a:t>Целеви групи:</a:t>
            </a:r>
            <a:endParaRPr lang="bg-BG" sz="2000" dirty="0">
              <a:solidFill>
                <a:schemeClr val="tx1"/>
              </a:solidFill>
              <a:latin typeface="Verdana" pitchFamily="34" charset="0"/>
            </a:endParaRPr>
          </a:p>
          <a:p>
            <a:pPr algn="l" eaLnBrk="1" hangingPunct="1">
              <a:spcAft>
                <a:spcPts val="200"/>
              </a:spcAft>
              <a:buFont typeface="Wingdings 3" pitchFamily="18" charset="2"/>
              <a:buNone/>
            </a:pPr>
            <a:r>
              <a:rPr lang="bg-BG" dirty="0">
                <a:solidFill>
                  <a:schemeClr val="tx1"/>
                </a:solidFill>
                <a:latin typeface="Verdana" pitchFamily="34" charset="0"/>
              </a:rPr>
              <a:t>- </a:t>
            </a:r>
            <a:r>
              <a:rPr lang="bg-BG" b="1" dirty="0">
                <a:solidFill>
                  <a:schemeClr val="tx1"/>
                </a:solidFill>
                <a:latin typeface="Verdana" pitchFamily="34" charset="0"/>
              </a:rPr>
              <a:t>детски учители и учители от всички видове и степени общообразователни и професионални училища </a:t>
            </a:r>
          </a:p>
          <a:p>
            <a:pPr algn="l" eaLnBrk="1" hangingPunct="1">
              <a:spcAft>
                <a:spcPts val="200"/>
              </a:spcAft>
              <a:buFont typeface="Wingdings 3" pitchFamily="18" charset="2"/>
              <a:buNone/>
            </a:pPr>
            <a:r>
              <a:rPr lang="bg-BG" b="1" dirty="0">
                <a:solidFill>
                  <a:schemeClr val="tx1"/>
                </a:solidFill>
                <a:latin typeface="Verdana" pitchFamily="34" charset="0"/>
              </a:rPr>
              <a:t>- учители в училищни и извънучилищни организации за деца със СОП </a:t>
            </a:r>
          </a:p>
          <a:p>
            <a:pPr algn="l" eaLnBrk="1" hangingPunct="1">
              <a:spcAft>
                <a:spcPts val="200"/>
              </a:spcAft>
              <a:buFont typeface="Wingdings 3" pitchFamily="18" charset="2"/>
              <a:buNone/>
            </a:pPr>
            <a:r>
              <a:rPr lang="bg-BG" b="1" dirty="0">
                <a:solidFill>
                  <a:schemeClr val="tx1"/>
                </a:solidFill>
                <a:latin typeface="Verdana" pitchFamily="34" charset="0"/>
              </a:rPr>
              <a:t>- възпитатели, педагогически съветници, училищни психолози </a:t>
            </a:r>
          </a:p>
          <a:p>
            <a:pPr algn="l" eaLnBrk="1" hangingPunct="1">
              <a:spcAft>
                <a:spcPts val="200"/>
              </a:spcAft>
              <a:buFont typeface="Wingdings 3" pitchFamily="18" charset="2"/>
              <a:buNone/>
            </a:pPr>
            <a:r>
              <a:rPr lang="bg-BG" b="1" dirty="0">
                <a:solidFill>
                  <a:schemeClr val="tx1"/>
                </a:solidFill>
                <a:latin typeface="Verdana" pitchFamily="34" charset="0"/>
              </a:rPr>
              <a:t>- директори и заместник-директори </a:t>
            </a:r>
          </a:p>
          <a:p>
            <a:pPr algn="l" eaLnBrk="1" hangingPunct="1">
              <a:spcAft>
                <a:spcPts val="200"/>
              </a:spcAft>
              <a:buFont typeface="Wingdings 3" pitchFamily="18" charset="2"/>
              <a:buNone/>
            </a:pPr>
            <a:r>
              <a:rPr lang="bg-BG" b="1" dirty="0">
                <a:solidFill>
                  <a:schemeClr val="tx1"/>
                </a:solidFill>
                <a:latin typeface="Verdana" pitchFamily="34" charset="0"/>
              </a:rPr>
              <a:t>- експерти в </a:t>
            </a:r>
            <a:r>
              <a:rPr lang="bg-BG" b="1" dirty="0" err="1">
                <a:solidFill>
                  <a:schemeClr val="tx1"/>
                </a:solidFill>
                <a:latin typeface="Verdana" pitchFamily="34" charset="0"/>
              </a:rPr>
              <a:t>РУО</a:t>
            </a:r>
            <a:r>
              <a:rPr lang="bg-BG" b="1" dirty="0">
                <a:solidFill>
                  <a:schemeClr val="tx1"/>
                </a:solidFill>
                <a:latin typeface="Verdana" pitchFamily="34" charset="0"/>
              </a:rPr>
              <a:t> и др.</a:t>
            </a:r>
          </a:p>
        </p:txBody>
      </p:sp>
      <p:sp>
        <p:nvSpPr>
          <p:cNvPr id="31746" name="Rectangle 4"/>
          <p:cNvSpPr>
            <a:spLocks noChangeArrowheads="1"/>
          </p:cNvSpPr>
          <p:nvPr/>
        </p:nvSpPr>
        <p:spPr bwMode="auto">
          <a:xfrm>
            <a:off x="6534943" y="371475"/>
            <a:ext cx="4176599" cy="3696397"/>
          </a:xfrm>
          <a:prstGeom prst="rect">
            <a:avLst/>
          </a:prstGeom>
          <a:noFill/>
          <a:ln w="9525">
            <a:solidFill>
              <a:srgbClr val="FF00FF"/>
            </a:solidFill>
            <a:prstDash val="dash"/>
            <a:miter lim="800000"/>
            <a:headEnd/>
            <a:tailEnd/>
          </a:ln>
        </p:spPr>
        <p:txBody>
          <a:bodyPr wrap="square">
            <a:spAutoFit/>
          </a:bodyPr>
          <a:lstStyle/>
          <a:p>
            <a:pPr lvl="1" defTabSz="914400">
              <a:buClr>
                <a:schemeClr val="accent2"/>
              </a:buClr>
              <a:buFont typeface="Wingdings" pitchFamily="2" charset="2"/>
              <a:buChar char="q"/>
            </a:pPr>
            <a:r>
              <a:rPr lang="bg-BG" sz="2000" b="1" dirty="0">
                <a:latin typeface="Verdana" pitchFamily="34" charset="0"/>
              </a:rPr>
              <a:t>  </a:t>
            </a:r>
            <a:r>
              <a:rPr lang="bg-BG" b="1" dirty="0">
                <a:latin typeface="Verdana" pitchFamily="34" charset="0"/>
              </a:rPr>
              <a:t>Квалификационен минимум:</a:t>
            </a:r>
          </a:p>
          <a:p>
            <a:pPr defTabSz="914400">
              <a:spcBef>
                <a:spcPct val="30000"/>
              </a:spcBef>
              <a:spcAft>
                <a:spcPct val="30000"/>
              </a:spcAft>
            </a:pPr>
            <a:r>
              <a:rPr lang="bg-BG" b="1" dirty="0">
                <a:latin typeface="Verdana" pitchFamily="34" charset="0"/>
              </a:rPr>
              <a:t>- Минимум квалификационни кредити (3 бр., равни на 48 академични часа)</a:t>
            </a:r>
          </a:p>
          <a:p>
            <a:pPr defTabSz="914400">
              <a:spcBef>
                <a:spcPct val="30000"/>
              </a:spcBef>
              <a:spcAft>
                <a:spcPct val="30000"/>
              </a:spcAft>
            </a:pPr>
            <a:r>
              <a:rPr lang="bg-BG" b="1" dirty="0">
                <a:latin typeface="Verdana" pitchFamily="34" charset="0"/>
              </a:rPr>
              <a:t>- Държавата поема отговорност към квалификацията на учителите, като осигурява квалификационния минимум за всеки атестационен период (на 4 години)</a:t>
            </a:r>
            <a:r>
              <a:rPr lang="bg-BG" dirty="0">
                <a:latin typeface="Verdana" pitchFamily="34" charset="0"/>
              </a:rPr>
              <a:t> </a:t>
            </a:r>
          </a:p>
        </p:txBody>
      </p:sp>
      <p:sp>
        <p:nvSpPr>
          <p:cNvPr id="31747" name="Rectangle 5"/>
          <p:cNvSpPr>
            <a:spLocks noChangeArrowheads="1"/>
          </p:cNvSpPr>
          <p:nvPr/>
        </p:nvSpPr>
        <p:spPr bwMode="auto">
          <a:xfrm>
            <a:off x="1222375" y="4787900"/>
            <a:ext cx="10625138" cy="1545551"/>
          </a:xfrm>
          <a:prstGeom prst="rect">
            <a:avLst/>
          </a:prstGeom>
          <a:noFill/>
          <a:ln w="9525">
            <a:solidFill>
              <a:srgbClr val="333399"/>
            </a:solidFill>
            <a:prstDash val="dash"/>
            <a:miter lim="800000"/>
            <a:headEnd/>
            <a:tailEnd/>
          </a:ln>
        </p:spPr>
        <p:txBody>
          <a:bodyPr>
            <a:spAutoFit/>
          </a:bodyPr>
          <a:lstStyle/>
          <a:p>
            <a:pPr lvl="1" defTabSz="914400">
              <a:spcBef>
                <a:spcPct val="20000"/>
              </a:spcBef>
              <a:spcAft>
                <a:spcPts val="100"/>
              </a:spcAft>
              <a:buClr>
                <a:schemeClr val="accent2"/>
              </a:buClr>
              <a:buSzPct val="80000"/>
              <a:buFont typeface="Wingdings" pitchFamily="2" charset="2"/>
              <a:buChar char="q"/>
            </a:pPr>
            <a:r>
              <a:rPr lang="bg-BG" b="1" dirty="0">
                <a:solidFill>
                  <a:srgbClr val="0F496F"/>
                </a:solidFill>
              </a:rPr>
              <a:t>   </a:t>
            </a:r>
            <a:r>
              <a:rPr lang="bg-BG" b="1" dirty="0">
                <a:latin typeface="Verdana" pitchFamily="34" charset="0"/>
              </a:rPr>
              <a:t>Квалификацията се осъществява от: </a:t>
            </a:r>
          </a:p>
          <a:p>
            <a:pPr lvl="1" defTabSz="914400">
              <a:spcBef>
                <a:spcPct val="20000"/>
              </a:spcBef>
              <a:spcAft>
                <a:spcPts val="100"/>
              </a:spcAft>
              <a:buClr>
                <a:schemeClr val="accent2"/>
              </a:buClr>
              <a:buSzPct val="80000"/>
              <a:buFont typeface="Wingdings" pitchFamily="2" charset="2"/>
              <a:buNone/>
            </a:pPr>
            <a:r>
              <a:rPr lang="bg-BG" b="1" dirty="0">
                <a:latin typeface="Verdana" pitchFamily="34" charset="0"/>
              </a:rPr>
              <a:t>    висши училища, научни организации, специализирани обслужващи звена или обучителни организации, чиито програми са одобрени от министъра на образованието и науката или от оправомощено от него длъжностно лице и са включени в Информационния регистър на МОН.</a:t>
            </a:r>
          </a:p>
        </p:txBody>
      </p:sp>
      <p:pic>
        <p:nvPicPr>
          <p:cNvPr id="31748" name="Картина 4"/>
          <p:cNvPicPr>
            <a:picLocks noChangeAspect="1"/>
          </p:cNvPicPr>
          <p:nvPr/>
        </p:nvPicPr>
        <p:blipFill>
          <a:blip r:embed="rId2"/>
          <a:srcRect t="13120" b="13373"/>
          <a:stretch>
            <a:fillRect/>
          </a:stretch>
        </p:blipFill>
        <p:spPr bwMode="auto">
          <a:xfrm>
            <a:off x="-241300" y="0"/>
            <a:ext cx="1590675" cy="1090613"/>
          </a:xfrm>
          <a:prstGeom prst="rect">
            <a:avLst/>
          </a:prstGeom>
          <a:noFill/>
          <a:ln w="57150" cmpd="thickThin">
            <a:noFill/>
            <a:miter lim="800000"/>
            <a:headEnd/>
            <a:tailEnd/>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5"/>
          <p:cNvSpPr>
            <a:spLocks noGrp="1"/>
          </p:cNvSpPr>
          <p:nvPr>
            <p:ph type="subTitle" idx="1"/>
          </p:nvPr>
        </p:nvSpPr>
        <p:spPr>
          <a:xfrm>
            <a:off x="1166813" y="355600"/>
            <a:ext cx="4953000" cy="5811838"/>
          </a:xfrm>
        </p:spPr>
        <p:txBody>
          <a:bodyPr>
            <a:normAutofit lnSpcReduction="10000"/>
          </a:bodyPr>
          <a:lstStyle/>
          <a:p>
            <a:pPr algn="l" eaLnBrk="1" hangingPunct="1">
              <a:buClr>
                <a:srgbClr val="FF0000"/>
              </a:buClr>
              <a:buFont typeface="Wingdings" pitchFamily="2" charset="2"/>
              <a:buChar char="q"/>
            </a:pPr>
            <a:r>
              <a:rPr lang="bg-BG" b="1" dirty="0">
                <a:solidFill>
                  <a:schemeClr val="tx1"/>
                </a:solidFill>
                <a:latin typeface="Verdana" pitchFamily="34" charset="0"/>
              </a:rPr>
              <a:t>Квалификацията влияе за:</a:t>
            </a:r>
          </a:p>
          <a:p>
            <a:pPr lvl="1" algn="l" eaLnBrk="1" hangingPunct="1">
              <a:buClr>
                <a:srgbClr val="FF0000"/>
              </a:buClr>
              <a:buFontTx/>
              <a:buChar char="•"/>
            </a:pPr>
            <a:r>
              <a:rPr lang="bg-BG" sz="1900" b="1" dirty="0">
                <a:solidFill>
                  <a:schemeClr val="tx1"/>
                </a:solidFill>
                <a:latin typeface="Verdana" pitchFamily="34" charset="0"/>
              </a:rPr>
              <a:t>заемане на длъжностите „учител”, ”старши учител”, „главен учител”, не се поставя акцент на педагогическия стаж – </a:t>
            </a:r>
            <a:br>
              <a:rPr lang="bg-BG" sz="1900" b="1" dirty="0">
                <a:solidFill>
                  <a:schemeClr val="tx1"/>
                </a:solidFill>
                <a:latin typeface="Verdana" pitchFamily="34" charset="0"/>
              </a:rPr>
            </a:br>
            <a:r>
              <a:rPr lang="bg-BG" sz="1900" b="1" dirty="0">
                <a:solidFill>
                  <a:schemeClr val="tx1"/>
                </a:solidFill>
                <a:latin typeface="Verdana" pitchFamily="34" charset="0"/>
              </a:rPr>
              <a:t>не е необходим дълъг период от време за преминаване към по-висока длъжност – например от „учител” в „старши учител” </a:t>
            </a:r>
          </a:p>
          <a:p>
            <a:pPr lvl="1" algn="l" eaLnBrk="1" hangingPunct="1">
              <a:buClr>
                <a:srgbClr val="FF0000"/>
              </a:buClr>
              <a:buFontTx/>
              <a:buChar char="•"/>
            </a:pPr>
            <a:r>
              <a:rPr lang="bg-BG" sz="1900" b="1" dirty="0">
                <a:solidFill>
                  <a:schemeClr val="tx1"/>
                </a:solidFill>
                <a:latin typeface="Verdana" pitchFamily="34" charset="0"/>
              </a:rPr>
              <a:t>кариерното израстване </a:t>
            </a:r>
            <a:br>
              <a:rPr lang="bg-BG" sz="1900" b="1" dirty="0">
                <a:solidFill>
                  <a:schemeClr val="tx1"/>
                </a:solidFill>
                <a:latin typeface="Verdana" pitchFamily="34" charset="0"/>
              </a:rPr>
            </a:br>
            <a:r>
              <a:rPr lang="bg-BG" sz="1900" b="1" dirty="0">
                <a:solidFill>
                  <a:schemeClr val="tx1"/>
                </a:solidFill>
                <a:latin typeface="Verdana" pitchFamily="34" charset="0"/>
              </a:rPr>
              <a:t>на педагогическите специалисти </a:t>
            </a:r>
          </a:p>
          <a:p>
            <a:pPr lvl="1" algn="l" eaLnBrk="1" hangingPunct="1">
              <a:buClr>
                <a:srgbClr val="FF0000"/>
              </a:buClr>
              <a:buFontTx/>
              <a:buChar char="•"/>
            </a:pPr>
            <a:r>
              <a:rPr lang="bg-BG" sz="1900" b="1" dirty="0">
                <a:solidFill>
                  <a:schemeClr val="tx1"/>
                </a:solidFill>
                <a:latin typeface="Verdana" pitchFamily="34" charset="0"/>
              </a:rPr>
              <a:t>на придобилите </a:t>
            </a:r>
            <a:r>
              <a:rPr lang="bg-BG" sz="1900" b="1" dirty="0" err="1">
                <a:solidFill>
                  <a:schemeClr val="tx1"/>
                </a:solidFill>
                <a:latin typeface="Verdana" pitchFamily="34" charset="0"/>
              </a:rPr>
              <a:t>ПКС</a:t>
            </a:r>
            <a:r>
              <a:rPr lang="bg-BG" sz="1900" b="1" dirty="0">
                <a:solidFill>
                  <a:schemeClr val="tx1"/>
                </a:solidFill>
                <a:latin typeface="Verdana" pitchFamily="34" charset="0"/>
              </a:rPr>
              <a:t> </a:t>
            </a:r>
            <a:br>
              <a:rPr lang="bg-BG" sz="1900" b="1" dirty="0">
                <a:solidFill>
                  <a:schemeClr val="tx1"/>
                </a:solidFill>
                <a:latin typeface="Verdana" pitchFamily="34" charset="0"/>
              </a:rPr>
            </a:br>
            <a:r>
              <a:rPr lang="bg-BG" sz="1900" b="1" dirty="0">
                <a:solidFill>
                  <a:schemeClr val="tx1"/>
                </a:solidFill>
                <a:latin typeface="Verdana" pitchFamily="34" charset="0"/>
              </a:rPr>
              <a:t>се признава по-високо професионално равнище при оценяването и заплащането на труда</a:t>
            </a:r>
            <a:r>
              <a:rPr lang="bg-BG" sz="1900" dirty="0">
                <a:solidFill>
                  <a:schemeClr val="tx1"/>
                </a:solidFill>
                <a:latin typeface="Verdana" pitchFamily="34" charset="0"/>
              </a:rPr>
              <a:t> </a:t>
            </a:r>
          </a:p>
        </p:txBody>
      </p:sp>
      <p:pic>
        <p:nvPicPr>
          <p:cNvPr id="32771" name="Картина 4"/>
          <p:cNvPicPr>
            <a:picLocks noChangeAspect="1"/>
          </p:cNvPicPr>
          <p:nvPr/>
        </p:nvPicPr>
        <p:blipFill>
          <a:blip r:embed="rId2"/>
          <a:srcRect t="13120" b="13373"/>
          <a:stretch>
            <a:fillRect/>
          </a:stretch>
        </p:blipFill>
        <p:spPr bwMode="auto">
          <a:xfrm>
            <a:off x="-241300" y="0"/>
            <a:ext cx="1590675" cy="1090613"/>
          </a:xfrm>
          <a:prstGeom prst="rect">
            <a:avLst/>
          </a:prstGeom>
          <a:noFill/>
          <a:ln w="57150" cmpd="thickThin">
            <a:noFill/>
            <a:miter lim="800000"/>
            <a:headEnd/>
            <a:tailEnd/>
          </a:ln>
        </p:spPr>
      </p:pic>
      <p:sp>
        <p:nvSpPr>
          <p:cNvPr id="32772" name="Rectangle 21"/>
          <p:cNvSpPr>
            <a:spLocks noChangeArrowheads="1"/>
          </p:cNvSpPr>
          <p:nvPr/>
        </p:nvSpPr>
        <p:spPr bwMode="auto">
          <a:xfrm>
            <a:off x="6230938" y="259645"/>
            <a:ext cx="5764212" cy="6186309"/>
          </a:xfrm>
          <a:prstGeom prst="rect">
            <a:avLst/>
          </a:prstGeom>
          <a:noFill/>
          <a:ln w="15875">
            <a:solidFill>
              <a:schemeClr val="accent2"/>
            </a:solidFill>
            <a:miter lim="800000"/>
            <a:headEnd/>
            <a:tailEnd/>
          </a:ln>
        </p:spPr>
        <p:txBody>
          <a:bodyPr anchor="ctr">
            <a:spAutoFit/>
          </a:bodyPr>
          <a:lstStyle/>
          <a:p>
            <a:pPr algn="ctr"/>
            <a:r>
              <a:rPr lang="en-US" b="1" dirty="0">
                <a:latin typeface="Verdana" pitchFamily="34" charset="0"/>
              </a:rPr>
              <a:t>III</a:t>
            </a:r>
            <a:r>
              <a:rPr lang="bg-BG" b="1" dirty="0">
                <a:latin typeface="Verdana" pitchFamily="34" charset="0"/>
              </a:rPr>
              <a:t>. ФИНАНСИРАНЕ </a:t>
            </a:r>
          </a:p>
          <a:p>
            <a:pPr algn="ctr"/>
            <a:r>
              <a:rPr lang="bg-BG" b="1" dirty="0">
                <a:latin typeface="Verdana" pitchFamily="34" charset="0"/>
              </a:rPr>
              <a:t>НА ПРОФЕСИОНАЛНАТА КВАЛИФИКАЦИЯ </a:t>
            </a:r>
            <a:br>
              <a:rPr lang="bg-BG" b="1" dirty="0">
                <a:latin typeface="Verdana" pitchFamily="34" charset="0"/>
              </a:rPr>
            </a:br>
            <a:r>
              <a:rPr lang="bg-BG" b="1" dirty="0">
                <a:latin typeface="Verdana" pitchFamily="34" charset="0"/>
              </a:rPr>
              <a:t>НА ПЕДАГОГИЧЕСКИТЕ СПЕЦИАЛИСТИ</a:t>
            </a:r>
          </a:p>
          <a:p>
            <a:pPr algn="ctr"/>
            <a:endParaRPr lang="bg-BG" b="1" dirty="0">
              <a:latin typeface="Verdana" pitchFamily="34" charset="0"/>
            </a:endParaRPr>
          </a:p>
          <a:p>
            <a:pPr algn="just">
              <a:buFont typeface="Wingdings" pitchFamily="2" charset="2"/>
              <a:buChar char="ü"/>
            </a:pPr>
            <a:r>
              <a:rPr lang="bg-BG" b="1" dirty="0">
                <a:latin typeface="Verdana" pitchFamily="34" charset="0"/>
              </a:rPr>
              <a:t> Чл. 229.</a:t>
            </a:r>
            <a:r>
              <a:rPr lang="bg-BG" dirty="0">
                <a:latin typeface="Verdana" pitchFamily="34" charset="0"/>
              </a:rPr>
              <a:t>  КТ -</a:t>
            </a:r>
            <a:r>
              <a:rPr lang="bg-BG" b="1" dirty="0">
                <a:latin typeface="Verdana" pitchFamily="34" charset="0"/>
              </a:rPr>
              <a:t> </a:t>
            </a:r>
            <a:r>
              <a:rPr lang="bg-BG" dirty="0">
                <a:latin typeface="Verdana" pitchFamily="34" charset="0"/>
              </a:rPr>
              <a:t>Работодателят може да сключи договор </a:t>
            </a:r>
            <a:r>
              <a:rPr lang="bg-BG" b="1" dirty="0">
                <a:latin typeface="Verdana" pitchFamily="34" charset="0"/>
              </a:rPr>
              <a:t>за придобиване на квалификация</a:t>
            </a:r>
            <a:r>
              <a:rPr lang="bg-BG" dirty="0">
                <a:latin typeface="Verdana" pitchFamily="34" charset="0"/>
              </a:rPr>
              <a:t> с лице, което постъпва или е постъпило в учебно заведение за придобиване на квалификация.</a:t>
            </a:r>
            <a:r>
              <a:rPr lang="bg-BG" b="1" dirty="0">
                <a:latin typeface="Verdana" pitchFamily="34" charset="0"/>
              </a:rPr>
              <a:t> </a:t>
            </a:r>
            <a:r>
              <a:rPr lang="bg-BG" dirty="0">
                <a:latin typeface="Verdana" pitchFamily="34" charset="0"/>
              </a:rPr>
              <a:t>С договора работодателят се задължава:</a:t>
            </a:r>
          </a:p>
          <a:p>
            <a:r>
              <a:rPr lang="bg-BG" dirty="0">
                <a:latin typeface="Verdana" pitchFamily="34" charset="0"/>
              </a:rPr>
              <a:t>   1. да осигурява на обучаващия се издръжка и други условия във връзка с обучението;</a:t>
            </a:r>
          </a:p>
          <a:p>
            <a:r>
              <a:rPr lang="bg-BG" dirty="0">
                <a:latin typeface="Verdana" pitchFamily="34" charset="0"/>
              </a:rPr>
              <a:t>   2. след завършване на обучението да приеме обучаващия се на работа по придобитата квалификация за уговорения от страните срок, който не може да бъде по-дълъг от 6 години.</a:t>
            </a:r>
          </a:p>
          <a:p>
            <a:r>
              <a:rPr lang="bg-BG" dirty="0">
                <a:latin typeface="Verdana" pitchFamily="34" charset="0"/>
              </a:rPr>
              <a:t>    С договора обучаващият се задължава:</a:t>
            </a:r>
          </a:p>
          <a:p>
            <a:r>
              <a:rPr lang="bg-BG" dirty="0">
                <a:latin typeface="Verdana" pitchFamily="34" charset="0"/>
              </a:rPr>
              <a:t>         1. да завърши в срок обучението си по уговорената квалификация;</a:t>
            </a:r>
          </a:p>
          <a:p>
            <a:r>
              <a:rPr lang="bg-BG" dirty="0">
                <a:latin typeface="Verdana" pitchFamily="34" charset="0"/>
              </a:rPr>
              <a:t>         2. да работи при работодателя в уговорения срок.</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Rectangle 2"/>
          <p:cNvSpPr>
            <a:spLocks noGrp="1"/>
          </p:cNvSpPr>
          <p:nvPr>
            <p:ph type="ctrTitle"/>
          </p:nvPr>
        </p:nvSpPr>
        <p:spPr bwMode="auto">
          <a:xfrm>
            <a:off x="1382713" y="296863"/>
            <a:ext cx="10553700" cy="1239837"/>
          </a:xfrm>
          <a:noFill/>
        </p:spPr>
        <p:txBody>
          <a:bodyPr wrap="square" numCol="1" anchorCtr="0" compatLnSpc="1">
            <a:prstTxWarp prst="textNoShape">
              <a:avLst/>
            </a:prstTxWarp>
          </a:bodyPr>
          <a:lstStyle/>
          <a:p>
            <a:pPr algn="ctr" eaLnBrk="1" hangingPunct="1"/>
            <a:r>
              <a:rPr lang="en-US" sz="2400" b="1" cap="none" dirty="0">
                <a:ln>
                  <a:noFill/>
                </a:ln>
                <a:solidFill>
                  <a:schemeClr val="tx1"/>
                </a:solidFill>
                <a:latin typeface="Verdana" pitchFamily="34" charset="0"/>
              </a:rPr>
              <a:t>III</a:t>
            </a:r>
            <a:r>
              <a:rPr lang="bg-BG" sz="2400" b="1" cap="none" dirty="0">
                <a:ln>
                  <a:noFill/>
                </a:ln>
                <a:solidFill>
                  <a:schemeClr val="tx1"/>
                </a:solidFill>
                <a:latin typeface="Verdana" pitchFamily="34" charset="0"/>
              </a:rPr>
              <a:t>. ФИНАНСИРАНЕ НА ПРОФЕСИОНАЛНАТА КВАЛИФИКАЦИЯ НА ПЕДАГОГИЧЕСКИТЕ СПЕЦИАЛИСТИ:</a:t>
            </a:r>
            <a:br>
              <a:rPr lang="bg-BG" sz="2400" b="1" cap="none" dirty="0">
                <a:ln>
                  <a:noFill/>
                </a:ln>
                <a:solidFill>
                  <a:schemeClr val="tx1"/>
                </a:solidFill>
                <a:latin typeface="Verdana" pitchFamily="34" charset="0"/>
              </a:rPr>
            </a:br>
            <a:endParaRPr lang="bg-BG" sz="2400" b="1" cap="none" dirty="0">
              <a:ln>
                <a:noFill/>
              </a:ln>
              <a:solidFill>
                <a:schemeClr val="tx1"/>
              </a:solidFill>
              <a:latin typeface="Verdana" pitchFamily="34" charset="0"/>
            </a:endParaRPr>
          </a:p>
        </p:txBody>
      </p:sp>
      <p:sp>
        <p:nvSpPr>
          <p:cNvPr id="33794" name="Rectangle 3"/>
          <p:cNvSpPr>
            <a:spLocks noGrp="1"/>
          </p:cNvSpPr>
          <p:nvPr>
            <p:ph type="subTitle" idx="1"/>
          </p:nvPr>
        </p:nvSpPr>
        <p:spPr>
          <a:xfrm>
            <a:off x="684213" y="1409700"/>
            <a:ext cx="11150600" cy="4656138"/>
          </a:xfrm>
        </p:spPr>
        <p:txBody>
          <a:bodyPr/>
          <a:lstStyle/>
          <a:p>
            <a:pPr algn="l" eaLnBrk="1" hangingPunct="1">
              <a:buClr>
                <a:schemeClr val="folHlink"/>
              </a:buClr>
              <a:buFont typeface="Wingdings 3" pitchFamily="18" charset="2"/>
              <a:buChar char=""/>
            </a:pPr>
            <a:r>
              <a:rPr lang="bg-BG" sz="2200" b="1" dirty="0">
                <a:solidFill>
                  <a:schemeClr val="tx1"/>
                </a:solidFill>
                <a:latin typeface="Verdana" pitchFamily="34" charset="0"/>
              </a:rPr>
              <a:t>Национална програма „Квалификация”</a:t>
            </a:r>
            <a:endParaRPr lang="ru-RU" sz="2200" b="1" dirty="0">
              <a:solidFill>
                <a:schemeClr val="tx1"/>
              </a:solidFill>
              <a:latin typeface="Verdana" pitchFamily="34" charset="0"/>
            </a:endParaRPr>
          </a:p>
          <a:p>
            <a:pPr algn="l" eaLnBrk="1" hangingPunct="1">
              <a:buClr>
                <a:schemeClr val="folHlink"/>
              </a:buClr>
              <a:buFont typeface="Wingdings 3" pitchFamily="18" charset="2"/>
              <a:buChar char=""/>
            </a:pPr>
            <a:r>
              <a:rPr lang="bg-BG" sz="2200" b="1" dirty="0">
                <a:solidFill>
                  <a:schemeClr val="tx1"/>
                </a:solidFill>
                <a:latin typeface="Verdana" pitchFamily="34" charset="0"/>
              </a:rPr>
              <a:t>Национална програма „Мотивирани учители”</a:t>
            </a:r>
          </a:p>
          <a:p>
            <a:pPr algn="l" eaLnBrk="1" hangingPunct="1">
              <a:buClr>
                <a:schemeClr val="folHlink"/>
              </a:buClr>
              <a:buFont typeface="Wingdings 3" pitchFamily="18" charset="2"/>
              <a:buChar char=""/>
            </a:pPr>
            <a:r>
              <a:rPr lang="bg-BG" sz="2200" b="1" dirty="0">
                <a:solidFill>
                  <a:schemeClr val="tx1"/>
                </a:solidFill>
                <a:latin typeface="Verdana" pitchFamily="34" charset="0"/>
              </a:rPr>
              <a:t>Оперативна програма „Наука и образование за интелигентен растеж”</a:t>
            </a:r>
          </a:p>
          <a:p>
            <a:pPr algn="l" eaLnBrk="1" hangingPunct="1">
              <a:buClr>
                <a:schemeClr val="folHlink"/>
              </a:buClr>
              <a:buFont typeface="Wingdings 3" pitchFamily="18" charset="2"/>
              <a:buChar char=""/>
            </a:pPr>
            <a:r>
              <a:rPr lang="bg-BG" sz="2200" b="1" dirty="0">
                <a:solidFill>
                  <a:schemeClr val="tx1"/>
                </a:solidFill>
                <a:latin typeface="Verdana" pitchFamily="34" charset="0"/>
              </a:rPr>
              <a:t>Наука и образование с подкрепата на Европейските структурни фондове</a:t>
            </a:r>
          </a:p>
          <a:p>
            <a:pPr algn="l" eaLnBrk="1" hangingPunct="1">
              <a:buClr>
                <a:schemeClr val="folHlink"/>
              </a:buClr>
              <a:buFont typeface="Wingdings 3" pitchFamily="18" charset="2"/>
              <a:buChar char=""/>
            </a:pPr>
            <a:r>
              <a:rPr lang="bg-BG" sz="2200" b="1" dirty="0">
                <a:solidFill>
                  <a:schemeClr val="tx1"/>
                </a:solidFill>
                <a:latin typeface="Verdana" pitchFamily="34" charset="0"/>
              </a:rPr>
              <a:t>При промяна на учебното съдържание при различните дисциплини и въвеждане на нови такива</a:t>
            </a:r>
          </a:p>
          <a:p>
            <a:pPr algn="l" eaLnBrk="1" hangingPunct="1">
              <a:buClr>
                <a:schemeClr val="folHlink"/>
              </a:buClr>
              <a:buFont typeface="Wingdings 3" pitchFamily="18" charset="2"/>
              <a:buChar char=""/>
            </a:pPr>
            <a:r>
              <a:rPr lang="bg-BG" sz="2200" b="1" dirty="0">
                <a:solidFill>
                  <a:schemeClr val="tx1"/>
                </a:solidFill>
                <a:latin typeface="Verdana" pitchFamily="34" charset="0"/>
              </a:rPr>
              <a:t>Квалификация, която се заплаща от лицето, което иска да надгражда собствените си компетенции и личностно развитие</a:t>
            </a:r>
          </a:p>
        </p:txBody>
      </p:sp>
      <p:pic>
        <p:nvPicPr>
          <p:cNvPr id="33795" name="Картина 4"/>
          <p:cNvPicPr>
            <a:picLocks noChangeAspect="1"/>
          </p:cNvPicPr>
          <p:nvPr/>
        </p:nvPicPr>
        <p:blipFill>
          <a:blip r:embed="rId2"/>
          <a:srcRect t="13120" b="13373"/>
          <a:stretch>
            <a:fillRect/>
          </a:stretch>
        </p:blipFill>
        <p:spPr bwMode="auto">
          <a:xfrm>
            <a:off x="-241300" y="0"/>
            <a:ext cx="1590675" cy="1090613"/>
          </a:xfrm>
          <a:prstGeom prst="rect">
            <a:avLst/>
          </a:prstGeom>
          <a:noFill/>
          <a:ln w="57150" cmpd="thickThin">
            <a:noFill/>
            <a:miter lim="800000"/>
            <a:headEnd/>
            <a:tailEnd/>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Rectangle 3"/>
          <p:cNvSpPr>
            <a:spLocks noGrp="1"/>
          </p:cNvSpPr>
          <p:nvPr>
            <p:ph type="subTitle" idx="1"/>
          </p:nvPr>
        </p:nvSpPr>
        <p:spPr>
          <a:xfrm>
            <a:off x="950913" y="261257"/>
            <a:ext cx="5426136" cy="6299881"/>
          </a:xfrm>
        </p:spPr>
        <p:txBody>
          <a:bodyPr>
            <a:normAutofit lnSpcReduction="10000"/>
          </a:bodyPr>
          <a:lstStyle/>
          <a:p>
            <a:pPr algn="just" eaLnBrk="1" hangingPunct="1">
              <a:lnSpc>
                <a:spcPct val="90000"/>
              </a:lnSpc>
              <a:buClr>
                <a:schemeClr val="accent2"/>
              </a:buClr>
              <a:buFont typeface="Wingdings 3" pitchFamily="18" charset="2"/>
              <a:buChar char=""/>
            </a:pPr>
            <a:r>
              <a:rPr lang="bg-BG" b="1" dirty="0">
                <a:solidFill>
                  <a:schemeClr val="tx1"/>
                </a:solidFill>
                <a:latin typeface="Verdana" pitchFamily="34" charset="0"/>
              </a:rPr>
              <a:t>В КТД – с постоянен характер:</a:t>
            </a:r>
            <a:endParaRPr lang="bg-BG" dirty="0">
              <a:solidFill>
                <a:schemeClr val="tx1"/>
              </a:solidFill>
              <a:latin typeface="Verdana" pitchFamily="34" charset="0"/>
            </a:endParaRPr>
          </a:p>
          <a:p>
            <a:pPr algn="just" eaLnBrk="1" hangingPunct="1">
              <a:lnSpc>
                <a:spcPct val="90000"/>
              </a:lnSpc>
              <a:buClr>
                <a:schemeClr val="bg2"/>
              </a:buClr>
              <a:buFontTx/>
              <a:buChar char="•"/>
            </a:pPr>
            <a:r>
              <a:rPr lang="bg-BG" sz="1900" dirty="0">
                <a:solidFill>
                  <a:schemeClr val="tx1"/>
                </a:solidFill>
                <a:latin typeface="Verdana" pitchFamily="34" charset="0"/>
              </a:rPr>
              <a:t>Годишните средства за квалификация са в размер, не по-малък от 1,2 на сто от годишните средства за работна заплата на педагогическия персонал. </a:t>
            </a:r>
            <a:r>
              <a:rPr lang="ru-RU" sz="1900" dirty="0">
                <a:solidFill>
                  <a:schemeClr val="tx1"/>
                </a:solidFill>
                <a:latin typeface="Verdana" pitchFamily="34" charset="0"/>
              </a:rPr>
              <a:t>(</a:t>
            </a:r>
            <a:r>
              <a:rPr lang="bg-BG" sz="1900" dirty="0">
                <a:solidFill>
                  <a:schemeClr val="tx1"/>
                </a:solidFill>
                <a:latin typeface="Verdana" pitchFamily="34" charset="0"/>
              </a:rPr>
              <a:t>В резултат на активните протестни и стачни действия на Синдиката на българските учители през 2004 г. бяха създадени Националните</a:t>
            </a:r>
            <a:r>
              <a:rPr lang="en-US" sz="1900" dirty="0">
                <a:solidFill>
                  <a:schemeClr val="tx1"/>
                </a:solidFill>
                <a:latin typeface="Verdana" pitchFamily="34" charset="0"/>
              </a:rPr>
              <a:t> </a:t>
            </a:r>
            <a:r>
              <a:rPr lang="bg-BG" sz="1900" dirty="0">
                <a:solidFill>
                  <a:schemeClr val="tx1"/>
                </a:solidFill>
                <a:latin typeface="Verdana" pitchFamily="34" charset="0"/>
              </a:rPr>
              <a:t>програми за развитие на средното образование, които стартираха от 2005 г., включително и НП „Квалификация”. </a:t>
            </a:r>
            <a:br>
              <a:rPr lang="bg-BG" sz="1900" dirty="0">
                <a:solidFill>
                  <a:schemeClr val="tx1"/>
                </a:solidFill>
                <a:latin typeface="Verdana" pitchFamily="34" charset="0"/>
              </a:rPr>
            </a:br>
            <a:endParaRPr lang="en-US" sz="1900" dirty="0">
              <a:solidFill>
                <a:schemeClr val="tx1"/>
              </a:solidFill>
              <a:latin typeface="Verdana" pitchFamily="34" charset="0"/>
            </a:endParaRPr>
          </a:p>
          <a:p>
            <a:pPr algn="just" eaLnBrk="1" hangingPunct="1">
              <a:lnSpc>
                <a:spcPct val="90000"/>
              </a:lnSpc>
              <a:buClr>
                <a:schemeClr val="bg2"/>
              </a:buClr>
              <a:buFontTx/>
              <a:buChar char="•"/>
            </a:pPr>
            <a:r>
              <a:rPr lang="bg-BG" sz="1900" dirty="0">
                <a:solidFill>
                  <a:schemeClr val="tx1"/>
                </a:solidFill>
                <a:latin typeface="Verdana" pitchFamily="34" charset="0"/>
              </a:rPr>
              <a:t>С Колективния трудов договор за системата на предучилищното и училищното образование СБУ извоюва 0,8% от средствата за работна заплата да бъдат изразходвани за квалификация на педагогическите специалисти, като с годините този процент нарасна до 1,2%, което изключително подпомага професионалното усъвършенстване </a:t>
            </a:r>
            <a:br>
              <a:rPr lang="bg-BG" sz="1900" dirty="0">
                <a:solidFill>
                  <a:schemeClr val="tx1"/>
                </a:solidFill>
                <a:latin typeface="Verdana" pitchFamily="34" charset="0"/>
              </a:rPr>
            </a:br>
            <a:r>
              <a:rPr lang="bg-BG" sz="1900" dirty="0">
                <a:solidFill>
                  <a:schemeClr val="tx1"/>
                </a:solidFill>
                <a:latin typeface="Verdana" pitchFamily="34" charset="0"/>
              </a:rPr>
              <a:t>и развитие на българските учители.</a:t>
            </a:r>
            <a:r>
              <a:rPr lang="ru-RU" sz="1900" dirty="0">
                <a:solidFill>
                  <a:schemeClr val="tx1"/>
                </a:solidFill>
                <a:latin typeface="Verdana" pitchFamily="34" charset="0"/>
              </a:rPr>
              <a:t>)</a:t>
            </a:r>
            <a:endParaRPr lang="bg-BG" sz="1900" dirty="0">
              <a:solidFill>
                <a:schemeClr val="tx1"/>
              </a:solidFill>
              <a:latin typeface="Verdana" pitchFamily="34" charset="0"/>
            </a:endParaRPr>
          </a:p>
        </p:txBody>
      </p:sp>
      <p:pic>
        <p:nvPicPr>
          <p:cNvPr id="34818" name="Картина 4"/>
          <p:cNvPicPr>
            <a:picLocks noChangeAspect="1"/>
          </p:cNvPicPr>
          <p:nvPr/>
        </p:nvPicPr>
        <p:blipFill>
          <a:blip r:embed="rId2"/>
          <a:srcRect t="13120" b="13373"/>
          <a:stretch>
            <a:fillRect/>
          </a:stretch>
        </p:blipFill>
        <p:spPr bwMode="auto">
          <a:xfrm>
            <a:off x="-292100" y="0"/>
            <a:ext cx="1590675" cy="1090613"/>
          </a:xfrm>
          <a:prstGeom prst="rect">
            <a:avLst/>
          </a:prstGeom>
          <a:noFill/>
          <a:ln w="57150" cmpd="thickThin">
            <a:noFill/>
            <a:miter lim="800000"/>
            <a:headEnd/>
            <a:tailEnd/>
          </a:ln>
        </p:spPr>
      </p:pic>
      <p:pic>
        <p:nvPicPr>
          <p:cNvPr id="34819" name="Picture 5" descr="23-oktd_2020-2"/>
          <p:cNvPicPr>
            <a:picLocks noChangeAspect="1" noChangeArrowheads="1"/>
          </p:cNvPicPr>
          <p:nvPr/>
        </p:nvPicPr>
        <p:blipFill>
          <a:blip r:embed="rId3"/>
          <a:srcRect/>
          <a:stretch>
            <a:fillRect/>
          </a:stretch>
        </p:blipFill>
        <p:spPr bwMode="auto">
          <a:xfrm>
            <a:off x="6865938" y="88900"/>
            <a:ext cx="5172075" cy="2451100"/>
          </a:xfrm>
          <a:prstGeom prst="rect">
            <a:avLst/>
          </a:prstGeom>
          <a:noFill/>
          <a:ln w="9525">
            <a:noFill/>
            <a:miter lim="800000"/>
            <a:headEnd/>
            <a:tailEnd/>
          </a:ln>
        </p:spPr>
      </p:pic>
      <p:sp>
        <p:nvSpPr>
          <p:cNvPr id="34820" name="Rectangle 6"/>
          <p:cNvSpPr>
            <a:spLocks noChangeArrowheads="1"/>
          </p:cNvSpPr>
          <p:nvPr/>
        </p:nvSpPr>
        <p:spPr bwMode="auto">
          <a:xfrm>
            <a:off x="6856413" y="2941677"/>
            <a:ext cx="5154612" cy="3570208"/>
          </a:xfrm>
          <a:prstGeom prst="rect">
            <a:avLst/>
          </a:prstGeom>
          <a:noFill/>
          <a:ln w="9525">
            <a:noFill/>
            <a:miter lim="800000"/>
            <a:headEnd/>
            <a:tailEnd/>
          </a:ln>
        </p:spPr>
        <p:txBody>
          <a:bodyPr anchor="ctr">
            <a:spAutoFit/>
          </a:bodyPr>
          <a:lstStyle/>
          <a:p>
            <a:pPr>
              <a:buFont typeface="Symbol" pitchFamily="18" charset="2"/>
              <a:buChar char=""/>
              <a:tabLst>
                <a:tab pos="679450" algn="l"/>
              </a:tabLst>
            </a:pPr>
            <a:r>
              <a:rPr lang="bg-BG" dirty="0">
                <a:latin typeface="Verdana" pitchFamily="34" charset="0"/>
              </a:rPr>
              <a:t> </a:t>
            </a:r>
            <a:r>
              <a:rPr lang="bg-BG" sz="1600" dirty="0">
                <a:latin typeface="Verdana" pitchFamily="34" charset="0"/>
              </a:rPr>
              <a:t>Образователните институции планират минимум 50 на сто от годишните средства за квалификация за </a:t>
            </a:r>
            <a:r>
              <a:rPr lang="bg-BG" sz="1600" dirty="0" err="1">
                <a:latin typeface="Verdana" pitchFamily="34" charset="0"/>
              </a:rPr>
              <a:t>вътрешноинституцио-нални</a:t>
            </a:r>
            <a:r>
              <a:rPr lang="bg-BG" sz="1600" dirty="0">
                <a:latin typeface="Verdana" pitchFamily="34" charset="0"/>
              </a:rPr>
              <a:t> и междуинституционални </a:t>
            </a:r>
            <a:r>
              <a:rPr lang="bg-BG" sz="1600" dirty="0" err="1">
                <a:latin typeface="Verdana" pitchFamily="34" charset="0"/>
              </a:rPr>
              <a:t>квалифи-кации</a:t>
            </a:r>
            <a:r>
              <a:rPr lang="bg-BG" sz="1600" dirty="0">
                <a:latin typeface="Verdana" pitchFamily="34" charset="0"/>
              </a:rPr>
              <a:t>, провеждани под формата на методически семинари, лектории, дискусионни форуми, открити практики, презентации на творчески проекти, резултати и анализи на проведени педагогически изследвания и други, с цел обмяна на добри практики, взаимно учене, споделяне и насърчаване на иновации и повишаване на общото ниво на квалификация на педагогическите специалисти.</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Rectangle 3"/>
          <p:cNvSpPr>
            <a:spLocks noGrp="1"/>
          </p:cNvSpPr>
          <p:nvPr>
            <p:ph type="subTitle" idx="1"/>
          </p:nvPr>
        </p:nvSpPr>
        <p:spPr>
          <a:xfrm>
            <a:off x="684213" y="685800"/>
            <a:ext cx="4864100" cy="5672138"/>
          </a:xfrm>
        </p:spPr>
        <p:txBody>
          <a:bodyPr/>
          <a:lstStyle/>
          <a:p>
            <a:pPr algn="just" eaLnBrk="1" hangingPunct="1">
              <a:buClr>
                <a:schemeClr val="bg2"/>
              </a:buClr>
              <a:buFontTx/>
              <a:buChar char="•"/>
            </a:pPr>
            <a:r>
              <a:rPr lang="bg-BG" sz="1800" dirty="0">
                <a:solidFill>
                  <a:schemeClr val="tx1"/>
                </a:solidFill>
                <a:latin typeface="Verdana" pitchFamily="34" charset="0"/>
              </a:rPr>
              <a:t>Според действащия КТД за системата на предучилищното и училищното образование педагог с не по-малко от V </a:t>
            </a:r>
            <a:r>
              <a:rPr lang="bg-BG" sz="1800" dirty="0" err="1">
                <a:solidFill>
                  <a:schemeClr val="tx1"/>
                </a:solidFill>
                <a:latin typeface="Verdana" pitchFamily="34" charset="0"/>
              </a:rPr>
              <a:t>ПКС</a:t>
            </a:r>
            <a:r>
              <a:rPr lang="bg-BG" sz="1800" dirty="0">
                <a:solidFill>
                  <a:schemeClr val="tx1"/>
                </a:solidFill>
                <a:latin typeface="Verdana" pitchFamily="34" charset="0"/>
              </a:rPr>
              <a:t> ще получава допълнително 30 лв., за IV </a:t>
            </a:r>
            <a:r>
              <a:rPr lang="bg-BG" sz="1800" dirty="0" err="1">
                <a:solidFill>
                  <a:schemeClr val="tx1"/>
                </a:solidFill>
                <a:latin typeface="Verdana" pitchFamily="34" charset="0"/>
              </a:rPr>
              <a:t>ПКС</a:t>
            </a:r>
            <a:r>
              <a:rPr lang="bg-BG" sz="1800" dirty="0">
                <a:solidFill>
                  <a:schemeClr val="tx1"/>
                </a:solidFill>
                <a:latin typeface="Verdana" pitchFamily="34" charset="0"/>
              </a:rPr>
              <a:t> – 35 лв., за III </a:t>
            </a:r>
            <a:r>
              <a:rPr lang="bg-BG" sz="1800" dirty="0" err="1">
                <a:solidFill>
                  <a:schemeClr val="tx1"/>
                </a:solidFill>
                <a:latin typeface="Verdana" pitchFamily="34" charset="0"/>
              </a:rPr>
              <a:t>ПКС</a:t>
            </a:r>
            <a:r>
              <a:rPr lang="bg-BG" sz="1800" dirty="0">
                <a:solidFill>
                  <a:schemeClr val="tx1"/>
                </a:solidFill>
                <a:latin typeface="Verdana" pitchFamily="34" charset="0"/>
              </a:rPr>
              <a:t> – 50 лв., за II </a:t>
            </a:r>
            <a:r>
              <a:rPr lang="bg-BG" sz="1800" dirty="0" err="1">
                <a:solidFill>
                  <a:schemeClr val="tx1"/>
                </a:solidFill>
                <a:latin typeface="Verdana" pitchFamily="34" charset="0"/>
              </a:rPr>
              <a:t>ПКС</a:t>
            </a:r>
            <a:r>
              <a:rPr lang="bg-BG" sz="1800" dirty="0">
                <a:solidFill>
                  <a:schemeClr val="tx1"/>
                </a:solidFill>
                <a:latin typeface="Verdana" pitchFamily="34" charset="0"/>
              </a:rPr>
              <a:t> – 70 лв., за I </a:t>
            </a:r>
            <a:r>
              <a:rPr lang="bg-BG" sz="1800" dirty="0" err="1">
                <a:solidFill>
                  <a:schemeClr val="tx1"/>
                </a:solidFill>
                <a:latin typeface="Verdana" pitchFamily="34" charset="0"/>
              </a:rPr>
              <a:t>ПКС</a:t>
            </a:r>
            <a:r>
              <a:rPr lang="bg-BG" sz="1800" dirty="0">
                <a:solidFill>
                  <a:schemeClr val="tx1"/>
                </a:solidFill>
                <a:latin typeface="Verdana" pitchFamily="34" charset="0"/>
              </a:rPr>
              <a:t> – 90 лв. За научната и образователна степен „доктор“ добавката е от 130 лв., а за „доктор на науките“ – 160 </a:t>
            </a:r>
            <a:r>
              <a:rPr lang="bg-BG" sz="1800" dirty="0" err="1">
                <a:solidFill>
                  <a:schemeClr val="tx1"/>
                </a:solidFill>
                <a:latin typeface="Verdana" pitchFamily="34" charset="0"/>
              </a:rPr>
              <a:t>лв.Настоящият</a:t>
            </a:r>
            <a:r>
              <a:rPr lang="bg-BG" sz="1800" dirty="0">
                <a:solidFill>
                  <a:schemeClr val="tx1"/>
                </a:solidFill>
                <a:latin typeface="Verdana" pitchFamily="34" charset="0"/>
              </a:rPr>
              <a:t> КТД влиза в сила от 26.11.2020 г. и е валиден за две години от подписването му. </a:t>
            </a:r>
          </a:p>
          <a:p>
            <a:pPr algn="just" eaLnBrk="1" hangingPunct="1">
              <a:buClr>
                <a:schemeClr val="bg2"/>
              </a:buClr>
              <a:buFontTx/>
              <a:buChar char="•"/>
            </a:pPr>
            <a:r>
              <a:rPr lang="bg-BG" sz="1800" dirty="0">
                <a:solidFill>
                  <a:schemeClr val="tx1"/>
                </a:solidFill>
                <a:latin typeface="Verdana" pitchFamily="34" charset="0"/>
              </a:rPr>
              <a:t>С колективни трудови договори на равнище, по-ниско от отраслово, могат да се договарят само по-благоприятни условия за работниците и служителите от установените в Отрасловия КТД.</a:t>
            </a:r>
          </a:p>
        </p:txBody>
      </p:sp>
      <p:pic>
        <p:nvPicPr>
          <p:cNvPr id="35842" name="Картина 4"/>
          <p:cNvPicPr>
            <a:picLocks noChangeAspect="1"/>
          </p:cNvPicPr>
          <p:nvPr/>
        </p:nvPicPr>
        <p:blipFill>
          <a:blip r:embed="rId2"/>
          <a:srcRect t="13120" b="13373"/>
          <a:stretch>
            <a:fillRect/>
          </a:stretch>
        </p:blipFill>
        <p:spPr bwMode="auto">
          <a:xfrm>
            <a:off x="-292100" y="0"/>
            <a:ext cx="1590675" cy="1090613"/>
          </a:xfrm>
          <a:prstGeom prst="rect">
            <a:avLst/>
          </a:prstGeom>
          <a:noFill/>
          <a:ln w="57150" cmpd="thickThin">
            <a:noFill/>
            <a:miter lim="800000"/>
            <a:headEnd/>
            <a:tailEnd/>
          </a:ln>
        </p:spPr>
      </p:pic>
      <p:sp>
        <p:nvSpPr>
          <p:cNvPr id="35843" name="Rectangle 6"/>
          <p:cNvSpPr>
            <a:spLocks/>
          </p:cNvSpPr>
          <p:nvPr/>
        </p:nvSpPr>
        <p:spPr bwMode="auto">
          <a:xfrm>
            <a:off x="6183313" y="381000"/>
            <a:ext cx="5676900" cy="6307138"/>
          </a:xfrm>
          <a:prstGeom prst="rect">
            <a:avLst/>
          </a:prstGeom>
          <a:noFill/>
          <a:ln w="12700">
            <a:solidFill>
              <a:srgbClr val="0000FF"/>
            </a:solidFill>
            <a:prstDash val="dash"/>
            <a:miter lim="800000"/>
            <a:headEnd/>
            <a:tailEnd/>
          </a:ln>
        </p:spPr>
        <p:txBody>
          <a:bodyPr anchor="ctr"/>
          <a:lstStyle/>
          <a:p>
            <a:pPr marL="285750" indent="-285750" algn="ctr">
              <a:spcBef>
                <a:spcPct val="20000"/>
              </a:spcBef>
              <a:spcAft>
                <a:spcPts val="600"/>
              </a:spcAft>
              <a:buClr>
                <a:schemeClr val="tx1"/>
              </a:buClr>
              <a:buSzPct val="80000"/>
              <a:buFont typeface="Wingdings 3" pitchFamily="18" charset="2"/>
              <a:buNone/>
            </a:pPr>
            <a:r>
              <a:rPr lang="en-US" sz="2000" b="1" dirty="0">
                <a:latin typeface="Verdana" pitchFamily="34" charset="0"/>
              </a:rPr>
              <a:t>IV</a:t>
            </a:r>
            <a:r>
              <a:rPr lang="ru-RU" sz="2000" b="1" dirty="0">
                <a:latin typeface="Verdana" pitchFamily="34" charset="0"/>
              </a:rPr>
              <a:t>. </a:t>
            </a:r>
            <a:r>
              <a:rPr lang="bg-BG" sz="2000" b="1" dirty="0">
                <a:latin typeface="Verdana" pitchFamily="34" charset="0"/>
              </a:rPr>
              <a:t>ОСНОВНИ ИЗВОДИ:</a:t>
            </a:r>
            <a:endParaRPr lang="bg-BG" sz="2000" dirty="0">
              <a:latin typeface="Verdana" pitchFamily="34" charset="0"/>
            </a:endParaRPr>
          </a:p>
          <a:p>
            <a:pPr marL="285750" indent="-285750">
              <a:spcBef>
                <a:spcPct val="20000"/>
              </a:spcBef>
              <a:spcAft>
                <a:spcPts val="600"/>
              </a:spcAft>
              <a:buClr>
                <a:schemeClr val="accent2"/>
              </a:buClr>
              <a:buSzPct val="80000"/>
              <a:buFont typeface="Wingdings 3" pitchFamily="18" charset="2"/>
              <a:buChar char=""/>
            </a:pPr>
            <a:r>
              <a:rPr lang="bg-BG" sz="2000" dirty="0">
                <a:latin typeface="Verdana" pitchFamily="34" charset="0"/>
              </a:rPr>
              <a:t>Повишаването на професионалната квалификация допринася за:</a:t>
            </a:r>
          </a:p>
          <a:p>
            <a:pPr marL="285750" indent="-285750">
              <a:spcBef>
                <a:spcPct val="20000"/>
              </a:spcBef>
              <a:spcAft>
                <a:spcPts val="600"/>
              </a:spcAft>
              <a:buClr>
                <a:schemeClr val="accent2"/>
              </a:buClr>
              <a:buSzPct val="80000"/>
              <a:buFont typeface="Wingdings 3" pitchFamily="18" charset="2"/>
              <a:buChar char=""/>
            </a:pPr>
            <a:r>
              <a:rPr lang="bg-BG" sz="2000" dirty="0">
                <a:latin typeface="Verdana" pitchFamily="34" charset="0"/>
              </a:rPr>
              <a:t>Увеличаване на възможностите на педагогическите специалисти да повишат своите компетентности съобразно професионалния си профил, личния си избор и стратегията за развитие на образователната институция</a:t>
            </a:r>
          </a:p>
          <a:p>
            <a:pPr marL="285750" indent="-285750">
              <a:spcBef>
                <a:spcPct val="20000"/>
              </a:spcBef>
              <a:spcAft>
                <a:spcPts val="600"/>
              </a:spcAft>
              <a:buClr>
                <a:schemeClr val="accent2"/>
              </a:buClr>
              <a:buSzPct val="80000"/>
              <a:buFont typeface="Wingdings 3" pitchFamily="18" charset="2"/>
              <a:buChar char=""/>
            </a:pPr>
            <a:r>
              <a:rPr lang="bg-BG" sz="2000" dirty="0">
                <a:latin typeface="Verdana" pitchFamily="34" charset="0"/>
              </a:rPr>
              <a:t>Подобряване на мотивацията за участие на учителите в различни квалификационни дейности</a:t>
            </a:r>
          </a:p>
          <a:p>
            <a:pPr marL="285750" indent="-285750">
              <a:spcBef>
                <a:spcPct val="20000"/>
              </a:spcBef>
              <a:spcAft>
                <a:spcPts val="600"/>
              </a:spcAft>
              <a:buClr>
                <a:schemeClr val="accent2"/>
              </a:buClr>
              <a:buSzPct val="80000"/>
              <a:buFont typeface="Wingdings 3" pitchFamily="18" charset="2"/>
              <a:buChar char=""/>
            </a:pPr>
            <a:r>
              <a:rPr lang="bg-BG" sz="2000" dirty="0">
                <a:latin typeface="Verdana" pitchFamily="34" charset="0"/>
              </a:rPr>
              <a:t>Провокира креативността и създаването на иновативни политики от самите учители за развитие на класа, образователната институция </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Rectangle 2"/>
          <p:cNvSpPr>
            <a:spLocks noGrp="1"/>
          </p:cNvSpPr>
          <p:nvPr>
            <p:ph type="ctrTitle"/>
          </p:nvPr>
        </p:nvSpPr>
        <p:spPr bwMode="auto">
          <a:xfrm>
            <a:off x="1585913" y="457200"/>
            <a:ext cx="9944100" cy="414338"/>
          </a:xfrm>
          <a:noFill/>
        </p:spPr>
        <p:txBody>
          <a:bodyPr wrap="square" numCol="1" anchorCtr="0" compatLnSpc="1">
            <a:prstTxWarp prst="textNoShape">
              <a:avLst/>
            </a:prstTxWarp>
          </a:bodyPr>
          <a:lstStyle/>
          <a:p>
            <a:pPr algn="ctr" eaLnBrk="1" hangingPunct="1"/>
            <a:r>
              <a:rPr lang="en-US" b="1" cap="none">
                <a:ln>
                  <a:noFill/>
                </a:ln>
                <a:solidFill>
                  <a:schemeClr val="folHlink"/>
                </a:solidFill>
                <a:latin typeface="Verdana" pitchFamily="34" charset="0"/>
              </a:rPr>
              <a:t>IV</a:t>
            </a:r>
            <a:r>
              <a:rPr lang="ru-RU" b="1" cap="none">
                <a:ln>
                  <a:noFill/>
                </a:ln>
                <a:solidFill>
                  <a:schemeClr val="folHlink"/>
                </a:solidFill>
                <a:latin typeface="Verdana" pitchFamily="34" charset="0"/>
              </a:rPr>
              <a:t>. </a:t>
            </a:r>
            <a:r>
              <a:rPr lang="bg-BG" b="1" cap="none">
                <a:ln>
                  <a:noFill/>
                </a:ln>
                <a:solidFill>
                  <a:schemeClr val="folHlink"/>
                </a:solidFill>
                <a:latin typeface="Verdana" pitchFamily="34" charset="0"/>
              </a:rPr>
              <a:t>ОСНОВНИ ИЗВОДИ</a:t>
            </a:r>
            <a:r>
              <a:rPr lang="bg-BG" b="1" cap="none">
                <a:ln>
                  <a:noFill/>
                </a:ln>
                <a:solidFill>
                  <a:schemeClr val="hlink"/>
                </a:solidFill>
                <a:latin typeface="Verdana" pitchFamily="34" charset="0"/>
              </a:rPr>
              <a:t>:</a:t>
            </a:r>
            <a:br>
              <a:rPr lang="bg-BG" cap="none">
                <a:ln>
                  <a:noFill/>
                </a:ln>
                <a:solidFill>
                  <a:schemeClr val="hlink"/>
                </a:solidFill>
                <a:latin typeface="Verdana" pitchFamily="34" charset="0"/>
              </a:rPr>
            </a:br>
            <a:endParaRPr lang="bg-BG" cap="none">
              <a:ln>
                <a:noFill/>
              </a:ln>
              <a:solidFill>
                <a:schemeClr val="hlink"/>
              </a:solidFill>
              <a:latin typeface="Verdana" pitchFamily="34" charset="0"/>
            </a:endParaRPr>
          </a:p>
        </p:txBody>
      </p:sp>
      <p:sp>
        <p:nvSpPr>
          <p:cNvPr id="36866" name="Rectangle 3"/>
          <p:cNvSpPr>
            <a:spLocks noGrp="1"/>
          </p:cNvSpPr>
          <p:nvPr>
            <p:ph type="subTitle" idx="1"/>
          </p:nvPr>
        </p:nvSpPr>
        <p:spPr>
          <a:xfrm>
            <a:off x="722313" y="1079500"/>
            <a:ext cx="11188700" cy="5075238"/>
          </a:xfrm>
        </p:spPr>
        <p:txBody>
          <a:bodyPr>
            <a:normAutofit lnSpcReduction="10000"/>
          </a:bodyPr>
          <a:lstStyle/>
          <a:p>
            <a:pPr algn="just" eaLnBrk="1" hangingPunct="1">
              <a:buClr>
                <a:schemeClr val="folHlink"/>
              </a:buClr>
              <a:buFontTx/>
              <a:buChar char="•"/>
            </a:pPr>
            <a:r>
              <a:rPr lang="bg-BG" sz="1900" dirty="0">
                <a:solidFill>
                  <a:schemeClr val="tx1"/>
                </a:solidFill>
                <a:latin typeface="Verdana" pitchFamily="34" charset="0"/>
              </a:rPr>
              <a:t>Повишаване на мотивацията за получаване на магистърска степен</a:t>
            </a:r>
          </a:p>
          <a:p>
            <a:pPr algn="just" eaLnBrk="1" hangingPunct="1">
              <a:buClr>
                <a:schemeClr val="folHlink"/>
              </a:buClr>
              <a:buFontTx/>
              <a:buChar char="•"/>
            </a:pPr>
            <a:r>
              <a:rPr lang="bg-BG" sz="1900" dirty="0">
                <a:solidFill>
                  <a:schemeClr val="tx1"/>
                </a:solidFill>
                <a:latin typeface="Verdana" pitchFamily="34" charset="0"/>
              </a:rPr>
              <a:t>Създаване на възможности за непрекъснато личностно развитие на педагогическата колегия</a:t>
            </a:r>
          </a:p>
          <a:p>
            <a:pPr algn="just" eaLnBrk="1" hangingPunct="1">
              <a:buClr>
                <a:schemeClr val="folHlink"/>
              </a:buClr>
              <a:buFontTx/>
              <a:buChar char="•"/>
            </a:pPr>
            <a:r>
              <a:rPr lang="bg-BG" sz="1900" dirty="0">
                <a:solidFill>
                  <a:schemeClr val="tx1"/>
                </a:solidFill>
                <a:latin typeface="Verdana" pitchFamily="34" charset="0"/>
              </a:rPr>
              <a:t>Подобряване на комуникацията между субектите на образователната система </a:t>
            </a:r>
          </a:p>
          <a:p>
            <a:pPr algn="just" eaLnBrk="1" hangingPunct="1">
              <a:buClr>
                <a:schemeClr val="folHlink"/>
              </a:buClr>
              <a:buFontTx/>
              <a:buChar char="•"/>
            </a:pPr>
            <a:r>
              <a:rPr lang="bg-BG" sz="1900" dirty="0">
                <a:solidFill>
                  <a:schemeClr val="tx1"/>
                </a:solidFill>
                <a:latin typeface="Verdana" pitchFamily="34" charset="0"/>
              </a:rPr>
              <a:t>По-добри взаимодействия, обмяна на опит и връзки между образователните институции вътре и извън страната;</a:t>
            </a:r>
          </a:p>
          <a:p>
            <a:pPr algn="just" eaLnBrk="1" hangingPunct="1">
              <a:buClr>
                <a:schemeClr val="folHlink"/>
              </a:buClr>
              <a:buFontTx/>
              <a:buChar char="•"/>
            </a:pPr>
            <a:r>
              <a:rPr lang="bg-BG" sz="1900" dirty="0">
                <a:solidFill>
                  <a:schemeClr val="tx1"/>
                </a:solidFill>
                <a:latin typeface="Verdana" pitchFamily="34" charset="0"/>
              </a:rPr>
              <a:t>Набраният международен опит оказа положително въздействие за издигане авторитета на българските учители, на техните компетенции, умения и креативност, които показаха по време на пандемията и продължават да доказват</a:t>
            </a:r>
          </a:p>
          <a:p>
            <a:pPr algn="just" eaLnBrk="1" hangingPunct="1">
              <a:buClr>
                <a:schemeClr val="folHlink"/>
              </a:buClr>
              <a:buFontTx/>
              <a:buChar char="•"/>
            </a:pPr>
            <a:r>
              <a:rPr lang="bg-BG" sz="1900" dirty="0">
                <a:solidFill>
                  <a:schemeClr val="tx1"/>
                </a:solidFill>
                <a:latin typeface="Verdana" pitchFamily="34" charset="0"/>
              </a:rPr>
              <a:t>Мотивиране за педагогическата професия – за избора й и за оставането в нея</a:t>
            </a:r>
          </a:p>
          <a:p>
            <a:pPr algn="just" eaLnBrk="1" hangingPunct="1">
              <a:buClr>
                <a:schemeClr val="folHlink"/>
              </a:buClr>
              <a:buFontTx/>
              <a:buChar char="•"/>
            </a:pPr>
            <a:r>
              <a:rPr lang="bg-BG" sz="1900" dirty="0">
                <a:solidFill>
                  <a:schemeClr val="tx1"/>
                </a:solidFill>
                <a:latin typeface="Verdana" pitchFamily="34" charset="0"/>
              </a:rPr>
              <a:t>Повишаване качеството на образователната система</a:t>
            </a:r>
          </a:p>
          <a:p>
            <a:pPr algn="just" eaLnBrk="1" hangingPunct="1">
              <a:buClr>
                <a:schemeClr val="folHlink"/>
              </a:buClr>
              <a:buFontTx/>
              <a:buChar char="•"/>
            </a:pPr>
            <a:r>
              <a:rPr lang="bg-BG" sz="1900" dirty="0">
                <a:solidFill>
                  <a:schemeClr val="tx1"/>
                </a:solidFill>
                <a:latin typeface="Verdana" pitchFamily="34" charset="0"/>
              </a:rPr>
              <a:t>Осигуряване на съответствие между социалната практика, потребностите на образователната система и равнището на професионална компетентност </a:t>
            </a:r>
          </a:p>
          <a:p>
            <a:pPr algn="just" eaLnBrk="1" hangingPunct="1">
              <a:buClr>
                <a:schemeClr val="folHlink"/>
              </a:buClr>
              <a:buFontTx/>
              <a:buChar char="•"/>
            </a:pPr>
            <a:r>
              <a:rPr lang="bg-BG" sz="1900" dirty="0">
                <a:solidFill>
                  <a:schemeClr val="tx1"/>
                </a:solidFill>
                <a:latin typeface="Verdana" pitchFamily="34" charset="0"/>
              </a:rPr>
              <a:t>Задоволяване на професионалните интереси и на кариерните стремежи на учителите </a:t>
            </a:r>
          </a:p>
        </p:txBody>
      </p:sp>
      <p:pic>
        <p:nvPicPr>
          <p:cNvPr id="36867" name="Картина 4"/>
          <p:cNvPicPr>
            <a:picLocks noChangeAspect="1"/>
          </p:cNvPicPr>
          <p:nvPr/>
        </p:nvPicPr>
        <p:blipFill>
          <a:blip r:embed="rId2"/>
          <a:srcRect t="13120" b="13373"/>
          <a:stretch>
            <a:fillRect/>
          </a:stretch>
        </p:blipFill>
        <p:spPr bwMode="auto">
          <a:xfrm>
            <a:off x="-292100" y="0"/>
            <a:ext cx="1590675" cy="1090613"/>
          </a:xfrm>
          <a:prstGeom prst="rect">
            <a:avLst/>
          </a:prstGeom>
          <a:noFill/>
          <a:ln w="57150" cmpd="thickThin">
            <a:noFill/>
            <a:miter lim="800000"/>
            <a:headEnd/>
            <a:tailEnd/>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ctangle 2"/>
          <p:cNvSpPr>
            <a:spLocks noGrp="1"/>
          </p:cNvSpPr>
          <p:nvPr>
            <p:ph type="ctrTitle"/>
          </p:nvPr>
        </p:nvSpPr>
        <p:spPr bwMode="auto">
          <a:xfrm>
            <a:off x="1052513" y="207963"/>
            <a:ext cx="10629900" cy="1189037"/>
          </a:xfrm>
          <a:noFill/>
        </p:spPr>
        <p:txBody>
          <a:bodyPr wrap="square" numCol="1" anchorCtr="0" compatLnSpc="1">
            <a:prstTxWarp prst="textNoShape">
              <a:avLst/>
            </a:prstTxWarp>
          </a:bodyPr>
          <a:lstStyle/>
          <a:p>
            <a:pPr algn="ctr" eaLnBrk="1" hangingPunct="1"/>
            <a:r>
              <a:rPr lang="en-US" sz="2500" b="1" cap="none" dirty="0">
                <a:ln>
                  <a:noFill/>
                </a:ln>
                <a:solidFill>
                  <a:schemeClr val="tx1"/>
                </a:solidFill>
                <a:latin typeface="Verdana" pitchFamily="34" charset="0"/>
              </a:rPr>
              <a:t>V</a:t>
            </a:r>
            <a:r>
              <a:rPr lang="bg-BG" sz="2500" b="1" cap="none" dirty="0">
                <a:ln>
                  <a:noFill/>
                </a:ln>
                <a:solidFill>
                  <a:schemeClr val="tx1"/>
                </a:solidFill>
                <a:latin typeface="Verdana" pitchFamily="34" charset="0"/>
              </a:rPr>
              <a:t>. ПРЕПОРЪКИ НА СБУ С ЦЕЛ РАЗВИТИЕ </a:t>
            </a:r>
            <a:br>
              <a:rPr lang="bg-BG" sz="2500" b="1" cap="none" dirty="0">
                <a:ln>
                  <a:noFill/>
                </a:ln>
                <a:solidFill>
                  <a:schemeClr val="tx1"/>
                </a:solidFill>
                <a:latin typeface="Verdana" pitchFamily="34" charset="0"/>
              </a:rPr>
            </a:br>
            <a:r>
              <a:rPr lang="bg-BG" sz="2500" b="1" cap="none" dirty="0">
                <a:ln>
                  <a:noFill/>
                </a:ln>
                <a:solidFill>
                  <a:schemeClr val="tx1"/>
                </a:solidFill>
                <a:latin typeface="Verdana" pitchFamily="34" charset="0"/>
              </a:rPr>
              <a:t>И НАДГРАЖДАНЕ НА ПРОФЕСИОНАЛНАТА КВАЛИФИКАЦИЯ НА ПЕДАГОГИЧЕСКИТЕ СПЕЦИАЛИСТИ:</a:t>
            </a:r>
          </a:p>
        </p:txBody>
      </p:sp>
      <p:sp>
        <p:nvSpPr>
          <p:cNvPr id="37890" name="Rectangle 3"/>
          <p:cNvSpPr>
            <a:spLocks noGrp="1"/>
          </p:cNvSpPr>
          <p:nvPr>
            <p:ph type="subTitle" idx="1"/>
          </p:nvPr>
        </p:nvSpPr>
        <p:spPr>
          <a:xfrm>
            <a:off x="646113" y="1981200"/>
            <a:ext cx="11074400" cy="4554538"/>
          </a:xfrm>
        </p:spPr>
        <p:txBody>
          <a:bodyPr>
            <a:normAutofit lnSpcReduction="10000"/>
          </a:bodyPr>
          <a:lstStyle/>
          <a:p>
            <a:pPr marL="342900" indent="-342900" algn="just" eaLnBrk="1" hangingPunct="1">
              <a:lnSpc>
                <a:spcPct val="90000"/>
              </a:lnSpc>
              <a:buClr>
                <a:srgbClr val="00B050"/>
              </a:buClr>
              <a:buFont typeface="Arial" panose="020B0604020202020204" pitchFamily="34" charset="0"/>
              <a:buChar char="•"/>
            </a:pPr>
            <a:r>
              <a:rPr lang="bg-BG" sz="1900" dirty="0">
                <a:solidFill>
                  <a:schemeClr val="tx1"/>
                </a:solidFill>
                <a:latin typeface="Verdana" pitchFamily="34" charset="0"/>
              </a:rPr>
              <a:t>Да се създава възможност чрез финансово обезпечаване между образователните институции на регионално, национално и европейско равнище</a:t>
            </a:r>
          </a:p>
          <a:p>
            <a:pPr marL="342900" indent="-342900" algn="just" eaLnBrk="1" hangingPunct="1">
              <a:lnSpc>
                <a:spcPct val="90000"/>
              </a:lnSpc>
              <a:buClr>
                <a:srgbClr val="00B050"/>
              </a:buClr>
              <a:buFont typeface="Arial" panose="020B0604020202020204" pitchFamily="34" charset="0"/>
              <a:buChar char="•"/>
            </a:pPr>
            <a:r>
              <a:rPr lang="bg-BG" sz="1900" dirty="0">
                <a:solidFill>
                  <a:schemeClr val="tx1"/>
                </a:solidFill>
                <a:latin typeface="Verdana" pitchFamily="34" charset="0"/>
              </a:rPr>
              <a:t>Увеличаване на средствата, които педагогическите специалисти получават за придобитата квалификационна степен</a:t>
            </a:r>
          </a:p>
          <a:p>
            <a:pPr marL="342900" indent="-342900" algn="just" eaLnBrk="1" hangingPunct="1">
              <a:lnSpc>
                <a:spcPct val="90000"/>
              </a:lnSpc>
              <a:buClr>
                <a:srgbClr val="00B050"/>
              </a:buClr>
              <a:buFont typeface="Arial" panose="020B0604020202020204" pitchFamily="34" charset="0"/>
              <a:buChar char="•"/>
            </a:pPr>
            <a:r>
              <a:rPr lang="bg-BG" sz="1900" dirty="0">
                <a:solidFill>
                  <a:schemeClr val="tx1"/>
                </a:solidFill>
                <a:latin typeface="Verdana" pitchFamily="34" charset="0"/>
              </a:rPr>
              <a:t>Разширяване на възможностите учителите да придобиват научни степени във висшите училища, като част от заплащането за научните степени да бъде финансирано по националните програми за развитие на образованието от Министерството на образованието и науката</a:t>
            </a:r>
          </a:p>
          <a:p>
            <a:pPr marL="342900" indent="-342900" algn="just" eaLnBrk="1" hangingPunct="1">
              <a:lnSpc>
                <a:spcPct val="90000"/>
              </a:lnSpc>
              <a:buClr>
                <a:srgbClr val="00B050"/>
              </a:buClr>
              <a:buFont typeface="Arial" panose="020B0604020202020204" pitchFamily="34" charset="0"/>
              <a:buChar char="•"/>
            </a:pPr>
            <a:r>
              <a:rPr lang="bg-BG" sz="1900" dirty="0">
                <a:solidFill>
                  <a:schemeClr val="tx1"/>
                </a:solidFill>
                <a:latin typeface="Verdana" pitchFamily="34" charset="0"/>
              </a:rPr>
              <a:t>Атестирането на педагогическите специалисти да се осъществява чрез разработване на онлайн платформи с цел неговото усъвършенстване и облекчаване / редакция</a:t>
            </a:r>
          </a:p>
          <a:p>
            <a:pPr marL="342900" indent="-342900" algn="just" eaLnBrk="1" hangingPunct="1">
              <a:lnSpc>
                <a:spcPct val="90000"/>
              </a:lnSpc>
              <a:buClr>
                <a:srgbClr val="00B050"/>
              </a:buClr>
              <a:buFont typeface="Arial" panose="020B0604020202020204" pitchFamily="34" charset="0"/>
              <a:buChar char="•"/>
            </a:pPr>
            <a:r>
              <a:rPr lang="bg-BG" sz="1900" dirty="0">
                <a:solidFill>
                  <a:schemeClr val="tx1"/>
                </a:solidFill>
                <a:latin typeface="Verdana" pitchFamily="34" charset="0"/>
              </a:rPr>
              <a:t>Създаване на нормативна уредба на мониторинг и обратна връзка с цел повишаване на качеството на образователно-възпитателния процес при провеждането на различните форми на квалификация</a:t>
            </a:r>
          </a:p>
          <a:p>
            <a:pPr marL="342900" indent="-342900" algn="just" eaLnBrk="1" hangingPunct="1">
              <a:lnSpc>
                <a:spcPct val="90000"/>
              </a:lnSpc>
              <a:buClr>
                <a:srgbClr val="00B050"/>
              </a:buClr>
              <a:buFont typeface="Arial" panose="020B0604020202020204" pitchFamily="34" charset="0"/>
              <a:buChar char="•"/>
            </a:pPr>
            <a:r>
              <a:rPr lang="bg-BG" sz="1900" dirty="0">
                <a:solidFill>
                  <a:schemeClr val="tx1"/>
                </a:solidFill>
                <a:latin typeface="Verdana" pitchFamily="34" charset="0"/>
              </a:rPr>
              <a:t>Висшите училища да усъвършенстват критериите си за присъждане на </a:t>
            </a:r>
            <a:r>
              <a:rPr lang="en-US" sz="1900" dirty="0">
                <a:solidFill>
                  <a:schemeClr val="tx1"/>
                </a:solidFill>
                <a:latin typeface="Verdana" pitchFamily="34" charset="0"/>
              </a:rPr>
              <a:t>I</a:t>
            </a:r>
            <a:r>
              <a:rPr lang="bg-BG" sz="1900" dirty="0">
                <a:solidFill>
                  <a:schemeClr val="tx1"/>
                </a:solidFill>
                <a:latin typeface="Verdana" pitchFamily="34" charset="0"/>
              </a:rPr>
              <a:t> и </a:t>
            </a:r>
            <a:r>
              <a:rPr lang="en-US" sz="1900" dirty="0">
                <a:solidFill>
                  <a:schemeClr val="tx1"/>
                </a:solidFill>
                <a:latin typeface="Verdana" pitchFamily="34" charset="0"/>
              </a:rPr>
              <a:t>II</a:t>
            </a:r>
            <a:r>
              <a:rPr lang="bg-BG" sz="1900" dirty="0">
                <a:solidFill>
                  <a:schemeClr val="tx1"/>
                </a:solidFill>
                <a:latin typeface="Verdana" pitchFamily="34" charset="0"/>
              </a:rPr>
              <a:t> </a:t>
            </a:r>
            <a:r>
              <a:rPr lang="bg-BG" sz="1900" dirty="0" err="1">
                <a:solidFill>
                  <a:schemeClr val="tx1"/>
                </a:solidFill>
                <a:latin typeface="Verdana" pitchFamily="34" charset="0"/>
              </a:rPr>
              <a:t>ПКС</a:t>
            </a:r>
            <a:endParaRPr lang="bg-BG" sz="1900" dirty="0">
              <a:solidFill>
                <a:schemeClr val="tx1"/>
              </a:solidFill>
              <a:latin typeface="Verdana" pitchFamily="34" charset="0"/>
            </a:endParaRPr>
          </a:p>
        </p:txBody>
      </p:sp>
      <p:pic>
        <p:nvPicPr>
          <p:cNvPr id="37891" name="Картина 4"/>
          <p:cNvPicPr>
            <a:picLocks noChangeAspect="1"/>
          </p:cNvPicPr>
          <p:nvPr/>
        </p:nvPicPr>
        <p:blipFill>
          <a:blip r:embed="rId2"/>
          <a:srcRect t="13120" b="13373"/>
          <a:stretch>
            <a:fillRect/>
          </a:stretch>
        </p:blipFill>
        <p:spPr bwMode="auto">
          <a:xfrm>
            <a:off x="-292100" y="0"/>
            <a:ext cx="1590675" cy="1090613"/>
          </a:xfrm>
          <a:prstGeom prst="rect">
            <a:avLst/>
          </a:prstGeom>
          <a:noFill/>
          <a:ln w="57150" cmpd="thickThin">
            <a:noFill/>
            <a:miter lim="800000"/>
            <a:headEnd/>
            <a:tailEnd/>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Rectangle 3"/>
          <p:cNvSpPr>
            <a:spLocks noGrp="1"/>
          </p:cNvSpPr>
          <p:nvPr>
            <p:ph type="subTitle" idx="1"/>
          </p:nvPr>
        </p:nvSpPr>
        <p:spPr>
          <a:xfrm>
            <a:off x="1966913" y="1257300"/>
            <a:ext cx="8534400" cy="3614738"/>
          </a:xfrm>
        </p:spPr>
        <p:txBody>
          <a:bodyPr/>
          <a:lstStyle/>
          <a:p>
            <a:pPr algn="ctr" eaLnBrk="1" hangingPunct="1">
              <a:buFont typeface="Wingdings 3" pitchFamily="18" charset="2"/>
              <a:buNone/>
            </a:pPr>
            <a:r>
              <a:rPr lang="bg-BG" sz="2400" b="1" dirty="0">
                <a:solidFill>
                  <a:schemeClr val="tx1"/>
                </a:solidFill>
                <a:latin typeface="Verdana" pitchFamily="34" charset="0"/>
              </a:rPr>
              <a:t>Благодаря за вниманието!</a:t>
            </a:r>
          </a:p>
          <a:p>
            <a:pPr algn="ctr" eaLnBrk="1" hangingPunct="1">
              <a:buFont typeface="Wingdings 3" pitchFamily="18" charset="2"/>
              <a:buNone/>
            </a:pPr>
            <a:endParaRPr lang="bg-BG" sz="2400" b="1" dirty="0">
              <a:solidFill>
                <a:schemeClr val="tx1"/>
              </a:solidFill>
              <a:latin typeface="Verdana" pitchFamily="34" charset="0"/>
            </a:endParaRPr>
          </a:p>
          <a:p>
            <a:pPr algn="ctr" eaLnBrk="1" hangingPunct="1">
              <a:buFont typeface="Wingdings 3" pitchFamily="18" charset="2"/>
              <a:buNone/>
            </a:pPr>
            <a:r>
              <a:rPr lang="bg-BG" sz="2400" b="1" dirty="0" err="1">
                <a:solidFill>
                  <a:schemeClr val="tx1"/>
                </a:solidFill>
                <a:latin typeface="Verdana" pitchFamily="34" charset="0"/>
              </a:rPr>
              <a:t>д.ик.н</a:t>
            </a:r>
            <a:r>
              <a:rPr lang="bg-BG" sz="2400" b="1" dirty="0">
                <a:solidFill>
                  <a:schemeClr val="tx1"/>
                </a:solidFill>
                <a:latin typeface="Verdana" pitchFamily="34" charset="0"/>
              </a:rPr>
              <a:t>. Янка Такева,</a:t>
            </a:r>
          </a:p>
          <a:p>
            <a:pPr algn="ctr" eaLnBrk="1" hangingPunct="1">
              <a:buFont typeface="Wingdings 3" pitchFamily="18" charset="2"/>
              <a:buNone/>
            </a:pPr>
            <a:r>
              <a:rPr lang="bg-BG" sz="2400" b="1" dirty="0">
                <a:solidFill>
                  <a:schemeClr val="tx1"/>
                </a:solidFill>
                <a:latin typeface="Verdana" pitchFamily="34" charset="0"/>
              </a:rPr>
              <a:t>председател на СБУ</a:t>
            </a:r>
          </a:p>
          <a:p>
            <a:pPr algn="ctr" eaLnBrk="1" hangingPunct="1">
              <a:buFont typeface="Wingdings 3" pitchFamily="18" charset="2"/>
              <a:buNone/>
            </a:pPr>
            <a:endParaRPr lang="en-US" sz="2400" b="1" dirty="0">
              <a:solidFill>
                <a:schemeClr val="tx1"/>
              </a:solidFill>
              <a:latin typeface="Verdana" pitchFamily="34" charset="0"/>
            </a:endParaRPr>
          </a:p>
          <a:p>
            <a:pPr algn="ctr" eaLnBrk="1" hangingPunct="1">
              <a:buFont typeface="Wingdings 3" pitchFamily="18" charset="2"/>
              <a:buNone/>
            </a:pPr>
            <a:r>
              <a:rPr lang="en-US" sz="2400" b="1" dirty="0">
                <a:solidFill>
                  <a:schemeClr val="tx1"/>
                </a:solidFill>
                <a:latin typeface="Verdana" pitchFamily="34" charset="0"/>
              </a:rPr>
              <a:t>e</a:t>
            </a:r>
            <a:r>
              <a:rPr lang="ru-RU" sz="2400" b="1" dirty="0">
                <a:solidFill>
                  <a:schemeClr val="tx1"/>
                </a:solidFill>
                <a:latin typeface="Verdana" pitchFamily="34" charset="0"/>
              </a:rPr>
              <a:t>-</a:t>
            </a:r>
            <a:r>
              <a:rPr lang="en-US" sz="2400" b="1" dirty="0">
                <a:solidFill>
                  <a:schemeClr val="tx1"/>
                </a:solidFill>
                <a:latin typeface="Verdana" pitchFamily="34" charset="0"/>
              </a:rPr>
              <a:t>mail</a:t>
            </a:r>
            <a:r>
              <a:rPr lang="bg-BG" sz="2400" b="1" dirty="0">
                <a:solidFill>
                  <a:schemeClr val="tx1"/>
                </a:solidFill>
                <a:latin typeface="Verdana" pitchFamily="34" charset="0"/>
              </a:rPr>
              <a:t>:</a:t>
            </a:r>
            <a:r>
              <a:rPr lang="ru-RU" sz="2400" b="1" dirty="0">
                <a:solidFill>
                  <a:schemeClr val="tx1"/>
                </a:solidFill>
                <a:latin typeface="Verdana" pitchFamily="34" charset="0"/>
              </a:rPr>
              <a:t> </a:t>
            </a:r>
            <a:r>
              <a:rPr lang="en-US" sz="2400" b="1" dirty="0" err="1">
                <a:solidFill>
                  <a:schemeClr val="tx1"/>
                </a:solidFill>
                <a:latin typeface="Verdana" pitchFamily="34" charset="0"/>
              </a:rPr>
              <a:t>sbu</a:t>
            </a:r>
            <a:r>
              <a:rPr lang="ru-RU" sz="2400" b="1" dirty="0">
                <a:solidFill>
                  <a:schemeClr val="tx1"/>
                </a:solidFill>
                <a:latin typeface="Verdana" pitchFamily="34" charset="0"/>
              </a:rPr>
              <a:t>_</a:t>
            </a:r>
            <a:r>
              <a:rPr lang="en-US" sz="2400" b="1" dirty="0" err="1">
                <a:solidFill>
                  <a:schemeClr val="tx1"/>
                </a:solidFill>
                <a:latin typeface="Verdana" pitchFamily="34" charset="0"/>
              </a:rPr>
              <a:t>centrala</a:t>
            </a:r>
            <a:r>
              <a:rPr lang="ru-RU" sz="2400" b="1" dirty="0">
                <a:solidFill>
                  <a:schemeClr val="tx1"/>
                </a:solidFill>
                <a:latin typeface="Verdana" pitchFamily="34" charset="0"/>
              </a:rPr>
              <a:t>@</a:t>
            </a:r>
            <a:r>
              <a:rPr lang="en-US" sz="2400" b="1" dirty="0">
                <a:solidFill>
                  <a:schemeClr val="tx1"/>
                </a:solidFill>
                <a:latin typeface="Verdana" pitchFamily="34" charset="0"/>
              </a:rPr>
              <a:t>abv</a:t>
            </a:r>
            <a:r>
              <a:rPr lang="ru-RU" sz="2400" b="1" dirty="0">
                <a:solidFill>
                  <a:schemeClr val="tx1"/>
                </a:solidFill>
                <a:latin typeface="Verdana" pitchFamily="34" charset="0"/>
              </a:rPr>
              <a:t>.</a:t>
            </a:r>
            <a:r>
              <a:rPr lang="en-US" sz="2400" b="1" dirty="0" err="1">
                <a:solidFill>
                  <a:schemeClr val="tx1"/>
                </a:solidFill>
                <a:latin typeface="Verdana" pitchFamily="34" charset="0"/>
              </a:rPr>
              <a:t>bg</a:t>
            </a:r>
            <a:endParaRPr lang="bg-BG" sz="2400" b="1" dirty="0">
              <a:solidFill>
                <a:schemeClr val="tx1"/>
              </a:solidFill>
              <a:latin typeface="Verdana" pitchFamily="34" charset="0"/>
            </a:endParaRPr>
          </a:p>
        </p:txBody>
      </p:sp>
      <p:pic>
        <p:nvPicPr>
          <p:cNvPr id="38914" name="Картина 4"/>
          <p:cNvPicPr>
            <a:picLocks noChangeAspect="1"/>
          </p:cNvPicPr>
          <p:nvPr/>
        </p:nvPicPr>
        <p:blipFill>
          <a:blip r:embed="rId2"/>
          <a:srcRect t="13120" b="13373"/>
          <a:stretch>
            <a:fillRect/>
          </a:stretch>
        </p:blipFill>
        <p:spPr bwMode="auto">
          <a:xfrm>
            <a:off x="-292100" y="0"/>
            <a:ext cx="1590675" cy="1090613"/>
          </a:xfrm>
          <a:prstGeom prst="rect">
            <a:avLst/>
          </a:prstGeom>
          <a:noFill/>
          <a:ln w="57150" cmpd="thickThin">
            <a:noFill/>
            <a:miter lim="800000"/>
            <a:headEnd/>
            <a:tailEnd/>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8" name="Rectangle 8"/>
          <p:cNvSpPr>
            <a:spLocks noGrp="1"/>
          </p:cNvSpPr>
          <p:nvPr>
            <p:ph type="ctrTitle"/>
          </p:nvPr>
        </p:nvSpPr>
        <p:spPr bwMode="auto">
          <a:xfrm>
            <a:off x="1433513" y="271463"/>
            <a:ext cx="10045700" cy="706437"/>
          </a:xfrm>
        </p:spPr>
        <p:txBody>
          <a:bodyPr wrap="square" numCol="1" anchorCtr="0" compatLnSpc="1">
            <a:prstTxWarp prst="textNoShape">
              <a:avLst/>
            </a:prstTxWarp>
          </a:bodyPr>
          <a:lstStyle/>
          <a:p>
            <a:pPr algn="ctr" eaLnBrk="1" hangingPunct="1">
              <a:defRPr/>
            </a:pPr>
            <a:r>
              <a:rPr lang="en-US" b="1" cap="none">
                <a:ln>
                  <a:noFill/>
                </a:ln>
                <a:solidFill>
                  <a:schemeClr val="folHlink"/>
                </a:solidFill>
                <a:effectLst>
                  <a:outerShdw blurRad="38100" dist="38100" dir="2700000" algn="tl">
                    <a:srgbClr val="000000"/>
                  </a:outerShdw>
                </a:effectLst>
              </a:rPr>
              <a:t>I</a:t>
            </a:r>
            <a:r>
              <a:rPr lang="ru-RU" b="1" cap="none">
                <a:ln>
                  <a:noFill/>
                </a:ln>
                <a:solidFill>
                  <a:schemeClr val="folHlink"/>
                </a:solidFill>
                <a:effectLst>
                  <a:outerShdw blurRad="38100" dist="38100" dir="2700000" algn="tl">
                    <a:srgbClr val="000000"/>
                  </a:outerShdw>
                </a:effectLst>
              </a:rPr>
              <a:t>.</a:t>
            </a:r>
            <a:r>
              <a:rPr lang="ru-RU" b="1" cap="none">
                <a:ln>
                  <a:noFill/>
                </a:ln>
                <a:effectLst>
                  <a:outerShdw blurRad="38100" dist="38100" dir="2700000" algn="tl">
                    <a:srgbClr val="000000"/>
                  </a:outerShdw>
                </a:effectLst>
              </a:rPr>
              <a:t> </a:t>
            </a:r>
            <a:r>
              <a:rPr lang="bg-BG" b="1" cap="none">
                <a:ln>
                  <a:noFill/>
                </a:ln>
                <a:solidFill>
                  <a:schemeClr val="folHlink"/>
                </a:solidFill>
                <a:effectLst>
                  <a:outerShdw blurRad="38100" dist="38100" dir="2700000" algn="tl">
                    <a:srgbClr val="000000"/>
                  </a:outerShdw>
                </a:effectLst>
              </a:rPr>
              <a:t>ЗАКОНОДАТЕЛНА УРЕДБА:</a:t>
            </a:r>
          </a:p>
        </p:txBody>
      </p:sp>
      <p:sp>
        <p:nvSpPr>
          <p:cNvPr id="22529" name="Rectangle 7"/>
          <p:cNvSpPr>
            <a:spLocks noGrp="1"/>
          </p:cNvSpPr>
          <p:nvPr>
            <p:ph type="subTitle" idx="1"/>
          </p:nvPr>
        </p:nvSpPr>
        <p:spPr>
          <a:xfrm>
            <a:off x="747713" y="1409700"/>
            <a:ext cx="10820400" cy="5291138"/>
          </a:xfrm>
        </p:spPr>
        <p:txBody>
          <a:bodyPr/>
          <a:lstStyle/>
          <a:p>
            <a:pPr algn="l" eaLnBrk="1" hangingPunct="1">
              <a:buClr>
                <a:schemeClr val="accent2"/>
              </a:buClr>
              <a:buFont typeface="Wingdings 3" pitchFamily="18" charset="2"/>
              <a:buChar char=""/>
            </a:pPr>
            <a:r>
              <a:rPr lang="bg-BG" sz="2200" b="1" dirty="0">
                <a:solidFill>
                  <a:schemeClr val="tx1"/>
                </a:solidFill>
                <a:latin typeface="Verdana" pitchFamily="34" charset="0"/>
              </a:rPr>
              <a:t>Кодекс на труда:</a:t>
            </a:r>
          </a:p>
          <a:p>
            <a:pPr algn="l" eaLnBrk="1" hangingPunct="1">
              <a:buClr>
                <a:schemeClr val="accent2"/>
              </a:buClr>
              <a:buFont typeface="Wingdings 3" pitchFamily="18" charset="2"/>
              <a:buNone/>
            </a:pPr>
            <a:r>
              <a:rPr lang="bg-BG" sz="2200" b="1" dirty="0">
                <a:solidFill>
                  <a:schemeClr val="tx1"/>
                </a:solidFill>
                <a:latin typeface="Verdana" pitchFamily="34" charset="0"/>
              </a:rPr>
              <a:t>          - В</a:t>
            </a:r>
            <a:r>
              <a:rPr lang="bg-BG" sz="2200" dirty="0">
                <a:solidFill>
                  <a:schemeClr val="tx1"/>
                </a:solidFill>
                <a:latin typeface="Verdana" pitchFamily="34" charset="0"/>
              </a:rPr>
              <a:t> </a:t>
            </a:r>
            <a:r>
              <a:rPr lang="bg-BG" sz="2200" b="1" dirty="0">
                <a:solidFill>
                  <a:schemeClr val="tx1"/>
                </a:solidFill>
                <a:latin typeface="Verdana" pitchFamily="34" charset="0"/>
              </a:rPr>
              <a:t>чл. </a:t>
            </a:r>
            <a:r>
              <a:rPr lang="bg-BG" sz="2200" b="1" dirty="0" err="1">
                <a:solidFill>
                  <a:schemeClr val="tx1"/>
                </a:solidFill>
                <a:latin typeface="Verdana" pitchFamily="34" charset="0"/>
              </a:rPr>
              <a:t>228а</a:t>
            </a:r>
            <a:r>
              <a:rPr lang="bg-BG" sz="2200" b="1" dirty="0">
                <a:solidFill>
                  <a:schemeClr val="tx1"/>
                </a:solidFill>
                <a:latin typeface="Verdana" pitchFamily="34" charset="0"/>
              </a:rPr>
              <a:t>.</a:t>
            </a:r>
            <a:r>
              <a:rPr lang="bg-BG" sz="2200" dirty="0">
                <a:solidFill>
                  <a:schemeClr val="tx1"/>
                </a:solidFill>
                <a:latin typeface="Verdana" pitchFamily="34" charset="0"/>
              </a:rPr>
              <a:t> се регламентира </a:t>
            </a:r>
            <a:r>
              <a:rPr lang="bg-BG" sz="2200" b="1" dirty="0">
                <a:solidFill>
                  <a:schemeClr val="tx1"/>
                </a:solidFill>
                <a:latin typeface="Verdana" pitchFamily="34" charset="0"/>
              </a:rPr>
              <a:t>задължението на  работодателя да осигурява условия за поддържане и повишаване професионалната квалификация</a:t>
            </a:r>
            <a:r>
              <a:rPr lang="bg-BG" sz="2200" dirty="0">
                <a:solidFill>
                  <a:schemeClr val="tx1"/>
                </a:solidFill>
                <a:latin typeface="Verdana" pitchFamily="34" charset="0"/>
              </a:rPr>
              <a:t> на работниците и служителите;</a:t>
            </a:r>
          </a:p>
          <a:p>
            <a:pPr algn="l" eaLnBrk="1" hangingPunct="1">
              <a:buFont typeface="Wingdings 3" pitchFamily="18" charset="2"/>
              <a:buNone/>
            </a:pPr>
            <a:r>
              <a:rPr lang="bg-BG" sz="2200" dirty="0">
                <a:solidFill>
                  <a:schemeClr val="tx1"/>
                </a:solidFill>
                <a:latin typeface="Verdana" pitchFamily="34" charset="0"/>
              </a:rPr>
              <a:t>          </a:t>
            </a:r>
            <a:r>
              <a:rPr lang="bg-BG" sz="2200" b="1" dirty="0">
                <a:solidFill>
                  <a:schemeClr val="tx1"/>
                </a:solidFill>
                <a:latin typeface="Verdana" pitchFamily="34" charset="0"/>
              </a:rPr>
              <a:t> -</a:t>
            </a:r>
            <a:r>
              <a:rPr lang="bg-BG" sz="2200" dirty="0">
                <a:solidFill>
                  <a:schemeClr val="tx1"/>
                </a:solidFill>
                <a:latin typeface="Verdana" pitchFamily="34" charset="0"/>
              </a:rPr>
              <a:t> </a:t>
            </a:r>
            <a:r>
              <a:rPr lang="bg-BG" sz="2200" b="1" dirty="0">
                <a:solidFill>
                  <a:schemeClr val="tx1"/>
                </a:solidFill>
                <a:latin typeface="Verdana" pitchFamily="34" charset="0"/>
              </a:rPr>
              <a:t>В</a:t>
            </a:r>
            <a:r>
              <a:rPr lang="bg-BG" sz="2200" dirty="0">
                <a:solidFill>
                  <a:schemeClr val="tx1"/>
                </a:solidFill>
                <a:latin typeface="Verdana" pitchFamily="34" charset="0"/>
              </a:rPr>
              <a:t> </a:t>
            </a:r>
            <a:r>
              <a:rPr lang="bg-BG" sz="2200" b="1" dirty="0">
                <a:solidFill>
                  <a:schemeClr val="tx1"/>
                </a:solidFill>
                <a:latin typeface="Verdana" pitchFamily="34" charset="0"/>
              </a:rPr>
              <a:t>чл. </a:t>
            </a:r>
            <a:r>
              <a:rPr lang="bg-BG" sz="2200" b="1" dirty="0" err="1">
                <a:solidFill>
                  <a:schemeClr val="tx1"/>
                </a:solidFill>
                <a:latin typeface="Verdana" pitchFamily="34" charset="0"/>
              </a:rPr>
              <a:t>228б</a:t>
            </a:r>
            <a:r>
              <a:rPr lang="bg-BG" sz="2200" b="1" dirty="0">
                <a:solidFill>
                  <a:schemeClr val="tx1"/>
                </a:solidFill>
                <a:latin typeface="Verdana" pitchFamily="34" charset="0"/>
              </a:rPr>
              <a:t>.</a:t>
            </a:r>
            <a:r>
              <a:rPr lang="bg-BG" sz="2200" dirty="0">
                <a:solidFill>
                  <a:schemeClr val="tx1"/>
                </a:solidFill>
                <a:latin typeface="Verdana" pitchFamily="34" charset="0"/>
              </a:rPr>
              <a:t>  се регламентира </a:t>
            </a:r>
            <a:r>
              <a:rPr lang="bg-BG" sz="2200" b="1" dirty="0">
                <a:solidFill>
                  <a:schemeClr val="tx1"/>
                </a:solidFill>
                <a:latin typeface="Verdana" pitchFamily="34" charset="0"/>
              </a:rPr>
              <a:t>задължението работникът или служителят да участва в организираните или финансираните от работодателя форми на обучение за поддържане и повишаване на професионалната си квалификация</a:t>
            </a:r>
            <a:r>
              <a:rPr lang="bg-BG" sz="2200" dirty="0">
                <a:solidFill>
                  <a:schemeClr val="tx1"/>
                </a:solidFill>
                <a:latin typeface="Verdana" pitchFamily="34" charset="0"/>
              </a:rPr>
              <a:t>;</a:t>
            </a:r>
            <a:endParaRPr lang="bg-BG" sz="2200" b="1" dirty="0">
              <a:solidFill>
                <a:schemeClr val="tx1"/>
              </a:solidFill>
              <a:latin typeface="Verdana" pitchFamily="34" charset="0"/>
            </a:endParaRPr>
          </a:p>
          <a:p>
            <a:pPr algn="l" eaLnBrk="1" hangingPunct="1">
              <a:buFont typeface="Wingdings 3" pitchFamily="18" charset="2"/>
              <a:buNone/>
            </a:pPr>
            <a:r>
              <a:rPr lang="bg-BG" sz="2200" b="1" dirty="0">
                <a:solidFill>
                  <a:schemeClr val="tx1"/>
                </a:solidFill>
                <a:latin typeface="Verdana" pitchFamily="34" charset="0"/>
              </a:rPr>
              <a:t>           - В чл. 229.</a:t>
            </a:r>
            <a:r>
              <a:rPr lang="bg-BG" sz="2200" dirty="0">
                <a:solidFill>
                  <a:schemeClr val="tx1"/>
                </a:solidFill>
                <a:latin typeface="Verdana" pitchFamily="34" charset="0"/>
              </a:rPr>
              <a:t>  се регламентира </a:t>
            </a:r>
            <a:r>
              <a:rPr lang="bg-BG" sz="2200" b="1" dirty="0">
                <a:solidFill>
                  <a:schemeClr val="tx1"/>
                </a:solidFill>
                <a:latin typeface="Verdana" pitchFamily="34" charset="0"/>
              </a:rPr>
              <a:t>сключването на</a:t>
            </a:r>
            <a:r>
              <a:rPr lang="bg-BG" sz="2200" dirty="0">
                <a:solidFill>
                  <a:schemeClr val="tx1"/>
                </a:solidFill>
                <a:latin typeface="Verdana" pitchFamily="34" charset="0"/>
              </a:rPr>
              <a:t> </a:t>
            </a:r>
            <a:r>
              <a:rPr lang="bg-BG" sz="2200" b="1" dirty="0">
                <a:solidFill>
                  <a:schemeClr val="tx1"/>
                </a:solidFill>
                <a:latin typeface="Verdana" pitchFamily="34" charset="0"/>
              </a:rPr>
              <a:t>Договор за придобиване на квалификация.</a:t>
            </a:r>
            <a:r>
              <a:rPr lang="bg-BG" sz="2200" dirty="0">
                <a:solidFill>
                  <a:schemeClr val="tx1"/>
                </a:solidFill>
                <a:latin typeface="Verdana" pitchFamily="34" charset="0"/>
              </a:rPr>
              <a:t> </a:t>
            </a:r>
          </a:p>
          <a:p>
            <a:pPr eaLnBrk="1" hangingPunct="1">
              <a:buFont typeface="Wingdings 3" pitchFamily="18" charset="2"/>
              <a:buNone/>
            </a:pPr>
            <a:endParaRPr lang="bg-BG" sz="2200" dirty="0">
              <a:latin typeface="Verdana" pitchFamily="34" charset="0"/>
            </a:endParaRPr>
          </a:p>
        </p:txBody>
      </p:sp>
      <p:pic>
        <p:nvPicPr>
          <p:cNvPr id="22531" name="Картина 4"/>
          <p:cNvPicPr>
            <a:picLocks noChangeAspect="1"/>
          </p:cNvPicPr>
          <p:nvPr/>
        </p:nvPicPr>
        <p:blipFill>
          <a:blip r:embed="rId2"/>
          <a:srcRect t="13120" b="13373"/>
          <a:stretch>
            <a:fillRect/>
          </a:stretch>
        </p:blipFill>
        <p:spPr bwMode="auto">
          <a:xfrm>
            <a:off x="0" y="38100"/>
            <a:ext cx="1590675" cy="1090613"/>
          </a:xfrm>
          <a:prstGeom prst="rect">
            <a:avLst/>
          </a:prstGeom>
          <a:noFill/>
          <a:ln w="57150" cmpd="thickThin">
            <a:noFill/>
            <a:miter lim="800000"/>
            <a:headEnd/>
            <a:tailEnd/>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Rectangle 2"/>
          <p:cNvSpPr>
            <a:spLocks noGrp="1"/>
          </p:cNvSpPr>
          <p:nvPr>
            <p:ph type="subTitle" idx="1"/>
          </p:nvPr>
        </p:nvSpPr>
        <p:spPr>
          <a:xfrm>
            <a:off x="1700213" y="457200"/>
            <a:ext cx="10045700" cy="5976938"/>
          </a:xfrm>
        </p:spPr>
        <p:txBody>
          <a:bodyPr/>
          <a:lstStyle/>
          <a:p>
            <a:pPr algn="l" eaLnBrk="1" hangingPunct="1">
              <a:spcBef>
                <a:spcPct val="50000"/>
              </a:spcBef>
              <a:buClr>
                <a:schemeClr val="accent2"/>
              </a:buClr>
              <a:buFont typeface="Wingdings 3" pitchFamily="18" charset="2"/>
              <a:buChar char=""/>
            </a:pPr>
            <a:r>
              <a:rPr lang="bg-BG" sz="2200" b="1" dirty="0">
                <a:solidFill>
                  <a:schemeClr val="tx1"/>
                </a:solidFill>
                <a:latin typeface="Verdana" pitchFamily="34" charset="0"/>
              </a:rPr>
              <a:t>Закон за предучилищното и училищното образование </a:t>
            </a:r>
            <a:r>
              <a:rPr lang="ru-RU" sz="2200" b="1" dirty="0">
                <a:solidFill>
                  <a:schemeClr val="tx1"/>
                </a:solidFill>
                <a:latin typeface="Verdana" pitchFamily="34" charset="0"/>
              </a:rPr>
              <a:t>(</a:t>
            </a:r>
            <a:r>
              <a:rPr lang="ru-RU" sz="2200" b="1" dirty="0" err="1">
                <a:solidFill>
                  <a:schemeClr val="tx1"/>
                </a:solidFill>
                <a:latin typeface="Verdana" pitchFamily="34" charset="0"/>
              </a:rPr>
              <a:t>ЗПУО</a:t>
            </a:r>
            <a:r>
              <a:rPr lang="ru-RU" sz="2200" b="1" dirty="0">
                <a:solidFill>
                  <a:schemeClr val="tx1"/>
                </a:solidFill>
                <a:latin typeface="Verdana" pitchFamily="34" charset="0"/>
              </a:rPr>
              <a:t>)</a:t>
            </a:r>
            <a:endParaRPr lang="bg-BG" sz="2200" b="1" dirty="0">
              <a:solidFill>
                <a:schemeClr val="tx1"/>
              </a:solidFill>
              <a:latin typeface="Verdana" pitchFamily="34" charset="0"/>
            </a:endParaRPr>
          </a:p>
          <a:p>
            <a:pPr algn="l" eaLnBrk="1" hangingPunct="1">
              <a:spcBef>
                <a:spcPct val="50000"/>
              </a:spcBef>
              <a:buClr>
                <a:schemeClr val="accent2"/>
              </a:buClr>
              <a:buFont typeface="Wingdings 3" pitchFamily="18" charset="2"/>
              <a:buChar char=""/>
            </a:pPr>
            <a:r>
              <a:rPr lang="bg-BG" sz="2200" b="1" dirty="0">
                <a:solidFill>
                  <a:schemeClr val="tx1"/>
                </a:solidFill>
                <a:latin typeface="Verdana" pitchFamily="34" charset="0"/>
              </a:rPr>
              <a:t>Наредба за държавните изисквания за придобиване на професионална квалификация „учител"</a:t>
            </a:r>
          </a:p>
          <a:p>
            <a:pPr algn="l" eaLnBrk="1" hangingPunct="1">
              <a:spcBef>
                <a:spcPct val="50000"/>
              </a:spcBef>
              <a:buClr>
                <a:schemeClr val="accent2"/>
              </a:buClr>
              <a:buFont typeface="Wingdings 3" pitchFamily="18" charset="2"/>
              <a:buChar char=""/>
            </a:pPr>
            <a:r>
              <a:rPr lang="bg-BG" sz="2200" b="1" dirty="0">
                <a:solidFill>
                  <a:schemeClr val="tx1"/>
                </a:solidFill>
                <a:latin typeface="Verdana" pitchFamily="34" charset="0"/>
              </a:rPr>
              <a:t>Наредба № 15 от 22 юли 2019 г. за статута и професионалното развитие на учителите, директорите и другите педагогически специалисти - урежда въпросите за условията и реда за повишаване на квалификацията</a:t>
            </a:r>
          </a:p>
          <a:p>
            <a:pPr algn="l" eaLnBrk="1" hangingPunct="1">
              <a:spcBef>
                <a:spcPct val="50000"/>
              </a:spcBef>
              <a:buClr>
                <a:schemeClr val="accent2"/>
              </a:buClr>
              <a:buFont typeface="Wingdings 3" pitchFamily="18" charset="2"/>
              <a:buChar char=""/>
            </a:pPr>
            <a:r>
              <a:rPr lang="bg-BG" sz="2200" b="1" dirty="0">
                <a:solidFill>
                  <a:schemeClr val="tx1"/>
                </a:solidFill>
                <a:latin typeface="Verdana" pitchFamily="34" charset="0"/>
              </a:rPr>
              <a:t>Всички вътрешноучилищни разпоредби и актове, засягащи квалификацията на педагогическите специалисти</a:t>
            </a:r>
          </a:p>
          <a:p>
            <a:pPr algn="l" eaLnBrk="1" hangingPunct="1">
              <a:spcBef>
                <a:spcPct val="50000"/>
              </a:spcBef>
              <a:buClr>
                <a:schemeClr val="accent2"/>
              </a:buClr>
              <a:buFont typeface="Wingdings 3" pitchFamily="18" charset="2"/>
              <a:buChar char=""/>
            </a:pPr>
            <a:r>
              <a:rPr lang="bg-BG" sz="2200" b="1" dirty="0">
                <a:solidFill>
                  <a:schemeClr val="tx1"/>
                </a:solidFill>
                <a:latin typeface="Verdana" pitchFamily="34" charset="0"/>
              </a:rPr>
              <a:t>Препоръки на ЕК</a:t>
            </a:r>
          </a:p>
          <a:p>
            <a:pPr eaLnBrk="1" hangingPunct="1">
              <a:buClr>
                <a:schemeClr val="accent2"/>
              </a:buClr>
              <a:buFont typeface="Wingdings 3" pitchFamily="18" charset="2"/>
              <a:buNone/>
            </a:pPr>
            <a:endParaRPr lang="bg-BG" sz="2200" b="1" dirty="0">
              <a:latin typeface="Verdana" pitchFamily="34" charset="0"/>
            </a:endParaRPr>
          </a:p>
        </p:txBody>
      </p:sp>
      <p:pic>
        <p:nvPicPr>
          <p:cNvPr id="23554" name="Картина 4"/>
          <p:cNvPicPr>
            <a:picLocks noChangeAspect="1"/>
          </p:cNvPicPr>
          <p:nvPr/>
        </p:nvPicPr>
        <p:blipFill>
          <a:blip r:embed="rId2"/>
          <a:srcRect t="13120" b="13373"/>
          <a:stretch>
            <a:fillRect/>
          </a:stretch>
        </p:blipFill>
        <p:spPr bwMode="auto">
          <a:xfrm>
            <a:off x="177800" y="190500"/>
            <a:ext cx="1382713" cy="946150"/>
          </a:xfrm>
          <a:prstGeom prst="rect">
            <a:avLst/>
          </a:prstGeom>
          <a:noFill/>
          <a:ln w="57150" cmpd="thickThin">
            <a:noFill/>
            <a:miter lim="800000"/>
            <a:headEnd/>
            <a:tailEnd/>
          </a:ln>
        </p:spPr>
      </p:pic>
      <p:pic>
        <p:nvPicPr>
          <p:cNvPr id="3077" name="Picture 5"/>
          <p:cNvPicPr>
            <a:picLocks noChangeAspect="1" noChangeArrowheads="1" noCrop="1"/>
          </p:cNvPicPr>
          <p:nvPr/>
        </p:nvPicPr>
        <p:blipFill>
          <a:blip r:embed="rId3"/>
          <a:srcRect/>
          <a:stretch>
            <a:fillRect/>
          </a:stretch>
        </p:blipFill>
        <p:spPr bwMode="auto">
          <a:xfrm>
            <a:off x="6998813" y="4859338"/>
            <a:ext cx="1778000" cy="1541462"/>
          </a:xfrm>
          <a:prstGeom prst="rect">
            <a:avLst/>
          </a:prstGeom>
          <a:ln>
            <a:noFill/>
          </a:ln>
          <a:effectLst>
            <a:outerShdw blurRad="292100" dist="139700" dir="2700000" algn="tl" rotWithShape="0">
              <a:srgbClr val="333333">
                <a:alpha val="65000"/>
              </a:srgbClr>
            </a:outerShdw>
          </a:effectLst>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Rectangle 2"/>
          <p:cNvSpPr>
            <a:spLocks noGrp="1"/>
          </p:cNvSpPr>
          <p:nvPr>
            <p:ph type="subTitle" idx="1"/>
          </p:nvPr>
        </p:nvSpPr>
        <p:spPr>
          <a:xfrm>
            <a:off x="646113" y="1257300"/>
            <a:ext cx="5829300" cy="5291138"/>
          </a:xfrm>
        </p:spPr>
        <p:txBody>
          <a:bodyPr/>
          <a:lstStyle/>
          <a:p>
            <a:pPr eaLnBrk="1" hangingPunct="1">
              <a:buClr>
                <a:schemeClr val="accent2"/>
              </a:buClr>
              <a:buFont typeface="Wingdings 3" pitchFamily="18" charset="2"/>
              <a:buChar char=""/>
            </a:pPr>
            <a:r>
              <a:rPr lang="bg-BG" sz="2200" b="1" dirty="0">
                <a:solidFill>
                  <a:schemeClr val="tx1"/>
                </a:solidFill>
                <a:latin typeface="Verdana" pitchFamily="34" charset="0"/>
              </a:rPr>
              <a:t>Колективен трудов договор </a:t>
            </a:r>
            <a:br>
              <a:rPr lang="bg-BG" sz="2200" b="1" dirty="0">
                <a:solidFill>
                  <a:schemeClr val="tx1"/>
                </a:solidFill>
                <a:latin typeface="Verdana" pitchFamily="34" charset="0"/>
              </a:rPr>
            </a:br>
            <a:r>
              <a:rPr lang="bg-BG" sz="2200" b="1" dirty="0">
                <a:solidFill>
                  <a:schemeClr val="tx1"/>
                </a:solidFill>
                <a:latin typeface="Verdana" pitchFamily="34" charset="0"/>
              </a:rPr>
              <a:t>за системата на училищното и предучилищното образование:</a:t>
            </a:r>
            <a:endParaRPr lang="bg-BG" sz="1200" b="1" dirty="0">
              <a:solidFill>
                <a:schemeClr val="tx1"/>
              </a:solidFill>
              <a:latin typeface="Verdana" pitchFamily="34" charset="0"/>
            </a:endParaRPr>
          </a:p>
          <a:p>
            <a:pPr algn="just" eaLnBrk="1" hangingPunct="1">
              <a:spcBef>
                <a:spcPct val="55000"/>
              </a:spcBef>
              <a:buClr>
                <a:schemeClr val="accent2"/>
              </a:buClr>
              <a:buFont typeface="Wingdings 3" pitchFamily="18" charset="2"/>
              <a:buNone/>
            </a:pPr>
            <a:r>
              <a:rPr lang="bg-BG" sz="2200" b="1" dirty="0">
                <a:solidFill>
                  <a:schemeClr val="tx1"/>
                </a:solidFill>
                <a:latin typeface="Verdana" pitchFamily="34" charset="0"/>
              </a:rPr>
              <a:t>           </a:t>
            </a:r>
            <a:r>
              <a:rPr lang="bg-BG" sz="2200" dirty="0">
                <a:solidFill>
                  <a:schemeClr val="tx1"/>
                </a:solidFill>
                <a:latin typeface="Verdana" pitchFamily="34" charset="0"/>
              </a:rPr>
              <a:t>–</a:t>
            </a:r>
            <a:r>
              <a:rPr lang="bg-BG" sz="2200" b="1" dirty="0">
                <a:solidFill>
                  <a:schemeClr val="tx1"/>
                </a:solidFill>
                <a:latin typeface="Verdana" pitchFamily="34" charset="0"/>
              </a:rPr>
              <a:t> </a:t>
            </a:r>
            <a:r>
              <a:rPr lang="bg-BG" sz="2200" dirty="0">
                <a:solidFill>
                  <a:schemeClr val="tx1"/>
                </a:solidFill>
                <a:latin typeface="Verdana" pitchFamily="34" charset="0"/>
              </a:rPr>
              <a:t>разглежда въпроса за квалификацията на учителите;</a:t>
            </a:r>
          </a:p>
          <a:p>
            <a:pPr algn="just" eaLnBrk="1" hangingPunct="1">
              <a:spcBef>
                <a:spcPct val="55000"/>
              </a:spcBef>
              <a:buClr>
                <a:schemeClr val="accent2"/>
              </a:buClr>
              <a:buFont typeface="Wingdings 3" pitchFamily="18" charset="2"/>
              <a:buNone/>
            </a:pPr>
            <a:r>
              <a:rPr lang="bg-BG" sz="2200" dirty="0">
                <a:solidFill>
                  <a:schemeClr val="tx1"/>
                </a:solidFill>
                <a:latin typeface="Verdana" pitchFamily="34" charset="0"/>
              </a:rPr>
              <a:t>           – в него се определя минималният размер на годишните средства за квалификация на учителите, както и допълнителното трудово възнаграждение за по-високите професионално-</a:t>
            </a:r>
            <a:r>
              <a:rPr lang="bg-BG" sz="2200" dirty="0" err="1">
                <a:solidFill>
                  <a:schemeClr val="tx1"/>
                </a:solidFill>
                <a:latin typeface="Verdana" pitchFamily="34" charset="0"/>
              </a:rPr>
              <a:t>квалифи</a:t>
            </a:r>
            <a:r>
              <a:rPr lang="bg-BG" sz="2200" dirty="0">
                <a:solidFill>
                  <a:schemeClr val="tx1"/>
                </a:solidFill>
                <a:latin typeface="Verdana" pitchFamily="34" charset="0"/>
              </a:rPr>
              <a:t>-</a:t>
            </a:r>
            <a:r>
              <a:rPr lang="bg-BG" sz="2200" dirty="0" err="1">
                <a:solidFill>
                  <a:schemeClr val="tx1"/>
                </a:solidFill>
                <a:latin typeface="Verdana" pitchFamily="34" charset="0"/>
              </a:rPr>
              <a:t>кационни</a:t>
            </a:r>
            <a:r>
              <a:rPr lang="bg-BG" sz="2200" dirty="0">
                <a:solidFill>
                  <a:schemeClr val="tx1"/>
                </a:solidFill>
                <a:latin typeface="Verdana" pitchFamily="34" charset="0"/>
              </a:rPr>
              <a:t> степени </a:t>
            </a:r>
            <a:r>
              <a:rPr lang="ru-RU" sz="2200" dirty="0">
                <a:solidFill>
                  <a:schemeClr val="tx1"/>
                </a:solidFill>
                <a:latin typeface="Verdana" pitchFamily="34" charset="0"/>
              </a:rPr>
              <a:t>(</a:t>
            </a:r>
            <a:r>
              <a:rPr lang="bg-BG" sz="2200" dirty="0" err="1">
                <a:solidFill>
                  <a:schemeClr val="tx1"/>
                </a:solidFill>
                <a:latin typeface="Verdana" pitchFamily="34" charset="0"/>
              </a:rPr>
              <a:t>ПКС</a:t>
            </a:r>
            <a:r>
              <a:rPr lang="ru-RU" sz="2200" dirty="0">
                <a:solidFill>
                  <a:schemeClr val="tx1"/>
                </a:solidFill>
                <a:latin typeface="Verdana" pitchFamily="34" charset="0"/>
              </a:rPr>
              <a:t>);</a:t>
            </a:r>
          </a:p>
          <a:p>
            <a:pPr eaLnBrk="1" hangingPunct="1">
              <a:buClr>
                <a:schemeClr val="accent2"/>
              </a:buClr>
              <a:buFont typeface="Wingdings 3" pitchFamily="18" charset="2"/>
              <a:buNone/>
            </a:pPr>
            <a:r>
              <a:rPr lang="ru-RU" sz="2200" dirty="0">
                <a:latin typeface="Verdana" pitchFamily="34" charset="0"/>
              </a:rPr>
              <a:t>               </a:t>
            </a:r>
            <a:endParaRPr lang="bg-BG" sz="2200" dirty="0">
              <a:latin typeface="Verdana" pitchFamily="34" charset="0"/>
            </a:endParaRPr>
          </a:p>
        </p:txBody>
      </p:sp>
      <p:pic>
        <p:nvPicPr>
          <p:cNvPr id="24578" name="Картина 4"/>
          <p:cNvPicPr>
            <a:picLocks noChangeAspect="1"/>
          </p:cNvPicPr>
          <p:nvPr/>
        </p:nvPicPr>
        <p:blipFill>
          <a:blip r:embed="rId2"/>
          <a:srcRect t="13120" b="13373"/>
          <a:stretch>
            <a:fillRect/>
          </a:stretch>
        </p:blipFill>
        <p:spPr bwMode="auto">
          <a:xfrm>
            <a:off x="0" y="38100"/>
            <a:ext cx="1590675" cy="1090613"/>
          </a:xfrm>
          <a:prstGeom prst="rect">
            <a:avLst/>
          </a:prstGeom>
          <a:noFill/>
          <a:ln w="57150" cmpd="thickThin">
            <a:noFill/>
            <a:miter lim="800000"/>
            <a:headEnd/>
            <a:tailEnd/>
          </a:ln>
        </p:spPr>
      </p:pic>
      <p:sp>
        <p:nvSpPr>
          <p:cNvPr id="24579" name="Rectangle 8"/>
          <p:cNvSpPr>
            <a:spLocks noChangeArrowheads="1"/>
          </p:cNvSpPr>
          <p:nvPr/>
        </p:nvSpPr>
        <p:spPr bwMode="auto">
          <a:xfrm>
            <a:off x="6781800" y="3895725"/>
            <a:ext cx="5308600" cy="2462213"/>
          </a:xfrm>
          <a:prstGeom prst="rect">
            <a:avLst/>
          </a:prstGeom>
          <a:noFill/>
          <a:ln w="9525">
            <a:noFill/>
            <a:miter lim="800000"/>
            <a:headEnd/>
            <a:tailEnd/>
          </a:ln>
        </p:spPr>
        <p:txBody>
          <a:bodyPr>
            <a:spAutoFit/>
          </a:bodyPr>
          <a:lstStyle/>
          <a:p>
            <a:pPr algn="just" defTabSz="914400">
              <a:spcBef>
                <a:spcPct val="20000"/>
              </a:spcBef>
              <a:spcAft>
                <a:spcPts val="600"/>
              </a:spcAft>
              <a:buClr>
                <a:schemeClr val="accent2"/>
              </a:buClr>
              <a:buSzPct val="80000"/>
              <a:buFont typeface="Wingdings 3" pitchFamily="18" charset="2"/>
              <a:buNone/>
            </a:pPr>
            <a:r>
              <a:rPr lang="ru-RU" dirty="0"/>
              <a:t>        – </a:t>
            </a:r>
            <a:r>
              <a:rPr lang="bg-BG" sz="2200" dirty="0">
                <a:latin typeface="Verdana" pitchFamily="34" charset="0"/>
              </a:rPr>
              <a:t>на 17 август 2020 г. се подписа Колективният трудов договор за системата на предучилищното и училищното образование </a:t>
            </a:r>
            <a:r>
              <a:rPr lang="bg-BG" sz="2000" dirty="0">
                <a:latin typeface="Verdana" pitchFamily="34" charset="0"/>
              </a:rPr>
              <a:t>(</a:t>
            </a:r>
            <a:r>
              <a:rPr lang="bg-BG" sz="2000" dirty="0" err="1">
                <a:latin typeface="Verdana" pitchFamily="34" charset="0"/>
              </a:rPr>
              <a:t>ДО1</a:t>
            </a:r>
            <a:r>
              <a:rPr lang="bg-BG" sz="2000" dirty="0">
                <a:latin typeface="Verdana" pitchFamily="34" charset="0"/>
              </a:rPr>
              <a:t>-197/17.08.2020 г.).</a:t>
            </a:r>
            <a:r>
              <a:rPr lang="bg-BG" sz="2200" dirty="0">
                <a:latin typeface="Verdana" pitchFamily="34" charset="0"/>
              </a:rPr>
              <a:t> Той влиза в сила от </a:t>
            </a:r>
            <a:r>
              <a:rPr lang="bg-BG" sz="2000" dirty="0">
                <a:latin typeface="Verdana" pitchFamily="34" charset="0"/>
              </a:rPr>
              <a:t>26.11.2020 г.</a:t>
            </a:r>
            <a:r>
              <a:rPr lang="bg-BG" sz="2200" dirty="0">
                <a:latin typeface="Verdana" pitchFamily="34" charset="0"/>
              </a:rPr>
              <a:t> и е валиден за две години. </a:t>
            </a:r>
          </a:p>
        </p:txBody>
      </p:sp>
      <p:pic>
        <p:nvPicPr>
          <p:cNvPr id="37897" name="Picture 9" descr="KTD big 3"/>
          <p:cNvPicPr>
            <a:picLocks noChangeAspect="1" noChangeArrowheads="1"/>
          </p:cNvPicPr>
          <p:nvPr/>
        </p:nvPicPr>
        <p:blipFill>
          <a:blip r:embed="rId3"/>
          <a:srcRect/>
          <a:stretch>
            <a:fillRect/>
          </a:stretch>
        </p:blipFill>
        <p:spPr bwMode="auto">
          <a:xfrm>
            <a:off x="6597650" y="381000"/>
            <a:ext cx="5405438" cy="3332163"/>
          </a:xfrm>
          <a:prstGeom prst="rect">
            <a:avLst/>
          </a:prstGeom>
          <a:noFill/>
          <a:effectLst>
            <a:outerShdw dist="12700" dir="10800000" algn="ctr" rotWithShape="0">
              <a:srgbClr val="808080">
                <a:alpha val="50000"/>
              </a:srgbClr>
            </a:outerShdw>
          </a:effectLst>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7" name="Rectangle 3"/>
          <p:cNvSpPr>
            <a:spLocks noGrp="1"/>
          </p:cNvSpPr>
          <p:nvPr>
            <p:ph type="ctrTitle"/>
          </p:nvPr>
        </p:nvSpPr>
        <p:spPr bwMode="auto">
          <a:xfrm>
            <a:off x="1217613" y="119063"/>
            <a:ext cx="10974387" cy="985837"/>
          </a:xfrm>
        </p:spPr>
        <p:txBody>
          <a:bodyPr wrap="square" numCol="1" anchorCtr="0" compatLnSpc="1">
            <a:prstTxWarp prst="textNoShape">
              <a:avLst/>
            </a:prstTxWarp>
          </a:bodyPr>
          <a:lstStyle/>
          <a:p>
            <a:pPr algn="ctr" eaLnBrk="1" hangingPunct="1">
              <a:defRPr/>
            </a:pPr>
            <a:r>
              <a:rPr lang="en-US" sz="2800" b="1" cap="none">
                <a:ln>
                  <a:noFill/>
                </a:ln>
                <a:solidFill>
                  <a:schemeClr val="folHlink"/>
                </a:solidFill>
                <a:effectLst>
                  <a:outerShdw blurRad="38100" dist="38100" dir="2700000" algn="tl">
                    <a:srgbClr val="000000"/>
                  </a:outerShdw>
                </a:effectLst>
              </a:rPr>
              <a:t>II</a:t>
            </a:r>
            <a:r>
              <a:rPr lang="bg-BG" sz="2800" b="1" cap="none">
                <a:ln>
                  <a:noFill/>
                </a:ln>
                <a:solidFill>
                  <a:schemeClr val="folHlink"/>
                </a:solidFill>
                <a:effectLst>
                  <a:outerShdw blurRad="38100" dist="38100" dir="2700000" algn="tl">
                    <a:srgbClr val="000000"/>
                  </a:outerShdw>
                </a:effectLst>
              </a:rPr>
              <a:t>. ВИДОВЕ КВАЛИФИКАЦИЯ НА ПЕДАГОГИЧЕСКИТЕ СПЕЦИАЛИСТИ</a:t>
            </a:r>
          </a:p>
        </p:txBody>
      </p:sp>
      <p:sp>
        <p:nvSpPr>
          <p:cNvPr id="25602" name="Rectangle 2"/>
          <p:cNvSpPr>
            <a:spLocks noGrp="1"/>
          </p:cNvSpPr>
          <p:nvPr>
            <p:ph type="subTitle" idx="1"/>
          </p:nvPr>
        </p:nvSpPr>
        <p:spPr>
          <a:xfrm>
            <a:off x="811213" y="990600"/>
            <a:ext cx="5651500" cy="4419600"/>
          </a:xfrm>
        </p:spPr>
        <p:txBody>
          <a:bodyPr>
            <a:normAutofit/>
          </a:bodyPr>
          <a:lstStyle/>
          <a:p>
            <a:pPr algn="just" eaLnBrk="1" hangingPunct="1">
              <a:lnSpc>
                <a:spcPct val="90000"/>
              </a:lnSpc>
              <a:buFontTx/>
              <a:buBlip>
                <a:blip r:embed="rId2"/>
              </a:buBlip>
            </a:pPr>
            <a:endParaRPr lang="en-US" b="1" dirty="0">
              <a:solidFill>
                <a:schemeClr val="tx1"/>
              </a:solidFill>
              <a:latin typeface="Verdana" pitchFamily="34" charset="0"/>
            </a:endParaRPr>
          </a:p>
          <a:p>
            <a:pPr algn="just" eaLnBrk="1" hangingPunct="1">
              <a:lnSpc>
                <a:spcPct val="90000"/>
              </a:lnSpc>
              <a:buFontTx/>
              <a:buBlip>
                <a:blip r:embed="rId2"/>
              </a:buBlip>
            </a:pPr>
            <a:r>
              <a:rPr lang="bg-BG" b="1" dirty="0">
                <a:solidFill>
                  <a:schemeClr val="tx1"/>
                </a:solidFill>
                <a:latin typeface="Verdana" pitchFamily="34" charset="0"/>
              </a:rPr>
              <a:t>Придобиване на професионална квалификация „учител"</a:t>
            </a:r>
            <a:endParaRPr lang="bg-BG" dirty="0">
              <a:solidFill>
                <a:schemeClr val="tx1"/>
              </a:solidFill>
              <a:latin typeface="Verdana" pitchFamily="34" charset="0"/>
            </a:endParaRPr>
          </a:p>
          <a:p>
            <a:pPr algn="just" eaLnBrk="1" hangingPunct="1">
              <a:lnSpc>
                <a:spcPct val="90000"/>
              </a:lnSpc>
              <a:buFontTx/>
              <a:buChar char="•"/>
            </a:pPr>
            <a:r>
              <a:rPr lang="bg-BG" dirty="0">
                <a:solidFill>
                  <a:schemeClr val="tx1"/>
                </a:solidFill>
                <a:latin typeface="Verdana" pitchFamily="34" charset="0"/>
              </a:rPr>
              <a:t>Изключително важна е базисната подготовка в университетите на бъдещите учители – да получат стабилна основа, върху която да стъпи надграждащата квалификация</a:t>
            </a:r>
          </a:p>
          <a:p>
            <a:pPr lvl="1" algn="just" eaLnBrk="1" hangingPunct="1">
              <a:lnSpc>
                <a:spcPct val="90000"/>
              </a:lnSpc>
              <a:buFont typeface="Wingdings" pitchFamily="2" charset="2"/>
              <a:buNone/>
            </a:pPr>
            <a:r>
              <a:rPr lang="en-US" sz="1800" b="1" dirty="0">
                <a:solidFill>
                  <a:schemeClr val="tx1"/>
                </a:solidFill>
                <a:latin typeface="Verdana" pitchFamily="34" charset="0"/>
              </a:rPr>
              <a:t>     </a:t>
            </a:r>
            <a:r>
              <a:rPr lang="bg-BG" sz="1800" b="1" dirty="0">
                <a:solidFill>
                  <a:schemeClr val="tx1"/>
                </a:solidFill>
                <a:latin typeface="Verdana" pitchFamily="34" charset="0"/>
              </a:rPr>
              <a:t>–</a:t>
            </a:r>
            <a:r>
              <a:rPr lang="en-US" sz="1800" b="1" dirty="0">
                <a:solidFill>
                  <a:schemeClr val="tx1"/>
                </a:solidFill>
                <a:latin typeface="Verdana" pitchFamily="34" charset="0"/>
              </a:rPr>
              <a:t> </a:t>
            </a:r>
            <a:r>
              <a:rPr lang="bg-BG" sz="1800" dirty="0">
                <a:solidFill>
                  <a:schemeClr val="tx1"/>
                </a:solidFill>
                <a:latin typeface="Verdana" pitchFamily="34" charset="0"/>
              </a:rPr>
              <a:t>По предложение на СБУ бяха направени изменения и допълнения на Наредбата за държавните изисквания за придобиване на професионална квалификация „учител“ </a:t>
            </a:r>
            <a:r>
              <a:rPr lang="ru-RU" sz="1800" dirty="0">
                <a:solidFill>
                  <a:schemeClr val="tx1"/>
                </a:solidFill>
                <a:latin typeface="Verdana" pitchFamily="34" charset="0"/>
              </a:rPr>
              <a:t>(</a:t>
            </a:r>
            <a:r>
              <a:rPr lang="bg-BG" sz="1800" dirty="0">
                <a:solidFill>
                  <a:schemeClr val="tx1"/>
                </a:solidFill>
                <a:latin typeface="Verdana" pitchFamily="34" charset="0"/>
              </a:rPr>
              <a:t>ПМС № 27 от 1 февруари 2021 г., ДВ бр. 10 от 05.02.2021 г.</a:t>
            </a:r>
            <a:r>
              <a:rPr lang="ru-RU" sz="1800" dirty="0">
                <a:solidFill>
                  <a:schemeClr val="tx1"/>
                </a:solidFill>
                <a:latin typeface="Verdana" pitchFamily="34" charset="0"/>
              </a:rPr>
              <a:t>)</a:t>
            </a:r>
            <a:r>
              <a:rPr lang="bg-BG" sz="1800" dirty="0">
                <a:solidFill>
                  <a:schemeClr val="tx1"/>
                </a:solidFill>
                <a:latin typeface="Verdana" pitchFamily="34" charset="0"/>
              </a:rPr>
              <a:t>.</a:t>
            </a:r>
            <a:r>
              <a:rPr lang="bg-BG" sz="1800" b="1" dirty="0">
                <a:solidFill>
                  <a:schemeClr val="tx1"/>
                </a:solidFill>
                <a:latin typeface="Verdana" pitchFamily="34" charset="0"/>
              </a:rPr>
              <a:t> </a:t>
            </a:r>
          </a:p>
        </p:txBody>
      </p:sp>
      <p:pic>
        <p:nvPicPr>
          <p:cNvPr id="25604" name="Картина 4"/>
          <p:cNvPicPr>
            <a:picLocks noChangeAspect="1"/>
          </p:cNvPicPr>
          <p:nvPr/>
        </p:nvPicPr>
        <p:blipFill>
          <a:blip r:embed="rId3"/>
          <a:srcRect t="13120" b="13373"/>
          <a:stretch>
            <a:fillRect/>
          </a:stretch>
        </p:blipFill>
        <p:spPr bwMode="auto">
          <a:xfrm>
            <a:off x="-152400" y="63500"/>
            <a:ext cx="1590675" cy="1090613"/>
          </a:xfrm>
          <a:prstGeom prst="rect">
            <a:avLst/>
          </a:prstGeom>
          <a:noFill/>
          <a:ln w="57150" cmpd="thickThin">
            <a:noFill/>
            <a:miter lim="800000"/>
            <a:headEnd/>
            <a:tailEnd/>
          </a:ln>
        </p:spPr>
      </p:pic>
      <p:pic>
        <p:nvPicPr>
          <p:cNvPr id="25605" name="Picture 5" descr="32-12-1"/>
          <p:cNvPicPr>
            <a:picLocks noChangeAspect="1" noChangeArrowheads="1"/>
          </p:cNvPicPr>
          <p:nvPr/>
        </p:nvPicPr>
        <p:blipFill>
          <a:blip r:embed="rId4"/>
          <a:srcRect/>
          <a:stretch>
            <a:fillRect/>
          </a:stretch>
        </p:blipFill>
        <p:spPr bwMode="auto">
          <a:xfrm>
            <a:off x="6845300" y="1252538"/>
            <a:ext cx="5038725" cy="3778250"/>
          </a:xfrm>
          <a:prstGeom prst="rect">
            <a:avLst/>
          </a:prstGeom>
          <a:noFill/>
          <a:ln w="9525">
            <a:noFill/>
            <a:miter lim="800000"/>
            <a:headEnd/>
            <a:tailEnd/>
          </a:ln>
        </p:spPr>
      </p:pic>
      <p:sp>
        <p:nvSpPr>
          <p:cNvPr id="31750" name="Rectangle 6"/>
          <p:cNvSpPr>
            <a:spLocks noChangeArrowheads="1"/>
          </p:cNvSpPr>
          <p:nvPr/>
        </p:nvSpPr>
        <p:spPr bwMode="auto">
          <a:xfrm>
            <a:off x="617538" y="5183188"/>
            <a:ext cx="11314112" cy="1338828"/>
          </a:xfrm>
          <a:prstGeom prst="rect">
            <a:avLst/>
          </a:prstGeom>
          <a:noFill/>
          <a:ln w="9525">
            <a:noFill/>
            <a:miter lim="800000"/>
            <a:headEnd/>
            <a:tailEnd/>
          </a:ln>
          <a:effectLst/>
        </p:spPr>
        <p:txBody>
          <a:bodyPr>
            <a:spAutoFit/>
          </a:bodyPr>
          <a:lstStyle/>
          <a:p>
            <a:pPr algn="just" defTabSz="914400">
              <a:lnSpc>
                <a:spcPct val="90000"/>
              </a:lnSpc>
              <a:spcBef>
                <a:spcPct val="20000"/>
              </a:spcBef>
              <a:spcAft>
                <a:spcPts val="600"/>
              </a:spcAft>
              <a:buClr>
                <a:schemeClr val="tx1"/>
              </a:buClr>
              <a:buSzPct val="80000"/>
              <a:buFont typeface="Wingdings" pitchFamily="2" charset="2"/>
              <a:buNone/>
              <a:defRPr/>
            </a:pPr>
            <a:r>
              <a:rPr lang="en-US" b="1" dirty="0">
                <a:effectLst>
                  <a:outerShdw blurRad="38100" dist="38100" dir="2700000" algn="tl">
                    <a:srgbClr val="000000"/>
                  </a:outerShdw>
                </a:effectLst>
                <a:latin typeface="Verdana" pitchFamily="34" charset="0"/>
              </a:rPr>
              <a:t>               </a:t>
            </a:r>
            <a:r>
              <a:rPr lang="bg-BG" b="1" dirty="0">
                <a:effectLst>
                  <a:outerShdw blurRad="38100" dist="38100" dir="2700000" algn="tl">
                    <a:srgbClr val="000000"/>
                  </a:outerShdw>
                </a:effectLst>
                <a:latin typeface="Verdana" pitchFamily="34" charset="0"/>
              </a:rPr>
              <a:t>–</a:t>
            </a:r>
            <a:r>
              <a:rPr lang="bg-BG" b="1" dirty="0">
                <a:latin typeface="Verdana" pitchFamily="34" charset="0"/>
              </a:rPr>
              <a:t> </a:t>
            </a:r>
            <a:r>
              <a:rPr lang="bg-BG" dirty="0">
                <a:latin typeface="Verdana" pitchFamily="34" charset="0"/>
              </a:rPr>
              <a:t>Повече от две години лично председателят на СБУ – </a:t>
            </a:r>
            <a:r>
              <a:rPr lang="bg-BG" dirty="0" err="1">
                <a:latin typeface="Verdana" pitchFamily="34" charset="0"/>
              </a:rPr>
              <a:t>д.ик.н</a:t>
            </a:r>
            <a:r>
              <a:rPr lang="bg-BG" dirty="0">
                <a:latin typeface="Verdana" pitchFamily="34" charset="0"/>
              </a:rPr>
              <a:t>. Янка Такева, отстоява пред Министерството на образованието и науката необходимостта от промени в Наредбата, гарантиращи по-добра подготовка по дисциплините с педагогическа и психологическа насоченост, повече практическа работа и включване на нови, отговарящи на съвременните условия учебни дисциплини.</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p:cNvSpPr>
          <p:nvPr>
            <p:ph type="subTitle" idx="1"/>
          </p:nvPr>
        </p:nvSpPr>
        <p:spPr>
          <a:xfrm>
            <a:off x="605643" y="368135"/>
            <a:ext cx="10652166" cy="6312065"/>
          </a:xfrm>
        </p:spPr>
        <p:txBody>
          <a:bodyPr>
            <a:normAutofit/>
          </a:bodyPr>
          <a:lstStyle/>
          <a:p>
            <a:pPr lvl="1" algn="just" eaLnBrk="1" hangingPunct="1">
              <a:lnSpc>
                <a:spcPct val="90000"/>
              </a:lnSpc>
            </a:pPr>
            <a:r>
              <a:rPr lang="bg-BG" sz="2000" b="1" dirty="0">
                <a:solidFill>
                  <a:schemeClr val="tx1"/>
                </a:solidFill>
                <a:latin typeface="Verdana" pitchFamily="34" charset="0"/>
              </a:rPr>
              <a:t>- </a:t>
            </a:r>
            <a:r>
              <a:rPr lang="bg-BG" sz="2000" dirty="0">
                <a:solidFill>
                  <a:schemeClr val="tx1"/>
                </a:solidFill>
                <a:latin typeface="Verdana" pitchFamily="34" charset="0"/>
              </a:rPr>
              <a:t>Приемането на този документ е голям успех на Синдиката на българските учители, за който взаимовръзката между средното и висшето образование и осигуряването на подготовка във ВУЗ на студентите от педагогическите специалности, адекватна на съвременните условия, е сред основните политики на Синдиката.</a:t>
            </a:r>
            <a:r>
              <a:rPr lang="bg-BG" sz="2000" b="1" dirty="0">
                <a:solidFill>
                  <a:schemeClr val="tx1"/>
                </a:solidFill>
                <a:latin typeface="Verdana" pitchFamily="34" charset="0"/>
              </a:rPr>
              <a:t> </a:t>
            </a:r>
            <a:endParaRPr lang="bg-BG" sz="2000" dirty="0">
              <a:solidFill>
                <a:schemeClr val="tx1"/>
              </a:solidFill>
              <a:latin typeface="Verdana" pitchFamily="34" charset="0"/>
            </a:endParaRPr>
          </a:p>
          <a:p>
            <a:pPr lvl="1" algn="just" eaLnBrk="1" hangingPunct="1">
              <a:lnSpc>
                <a:spcPct val="90000"/>
              </a:lnSpc>
              <a:buClr>
                <a:srgbClr val="0E703D"/>
              </a:buClr>
              <a:buFont typeface="Wingdings 3" pitchFamily="18" charset="2"/>
              <a:buChar char=""/>
            </a:pPr>
            <a:r>
              <a:rPr lang="bg-BG" sz="2000" dirty="0">
                <a:solidFill>
                  <a:schemeClr val="tx1"/>
                </a:solidFill>
                <a:latin typeface="Verdana" pitchFamily="34" charset="0"/>
              </a:rPr>
              <a:t>Предложенията на СБУ допринасят за повишаване на качеството на базисното педагогическо образование и са свързани с</a:t>
            </a:r>
            <a:r>
              <a:rPr lang="bg-BG" sz="2000" b="1" dirty="0">
                <a:solidFill>
                  <a:schemeClr val="tx1"/>
                </a:solidFill>
                <a:latin typeface="Verdana" pitchFamily="34" charset="0"/>
              </a:rPr>
              <a:t> </a:t>
            </a:r>
            <a:r>
              <a:rPr lang="bg-BG" sz="2000" dirty="0" err="1">
                <a:solidFill>
                  <a:schemeClr val="tx1"/>
                </a:solidFill>
                <a:latin typeface="Verdana" pitchFamily="34" charset="0"/>
              </a:rPr>
              <a:t>компетентностния</a:t>
            </a:r>
            <a:r>
              <a:rPr lang="bg-BG" sz="2000" dirty="0">
                <a:solidFill>
                  <a:schemeClr val="tx1"/>
                </a:solidFill>
                <a:latin typeface="Verdana" pitchFamily="34" charset="0"/>
              </a:rPr>
              <a:t> подход, приобщаващото образование и </a:t>
            </a:r>
            <a:br>
              <a:rPr lang="bg-BG" sz="2000" dirty="0">
                <a:solidFill>
                  <a:schemeClr val="tx1"/>
                </a:solidFill>
                <a:latin typeface="Verdana" pitchFamily="34" charset="0"/>
              </a:rPr>
            </a:br>
            <a:r>
              <a:rPr lang="bg-BG" sz="2000" dirty="0">
                <a:solidFill>
                  <a:schemeClr val="tx1"/>
                </a:solidFill>
                <a:latin typeface="Verdana" pitchFamily="34" charset="0"/>
              </a:rPr>
              <a:t>с гражданското образование.</a:t>
            </a:r>
          </a:p>
          <a:p>
            <a:pPr lvl="1" algn="just" eaLnBrk="1" hangingPunct="1">
              <a:lnSpc>
                <a:spcPct val="90000"/>
              </a:lnSpc>
              <a:buClr>
                <a:srgbClr val="0E703D"/>
              </a:buClr>
              <a:buFont typeface="Wingdings 3" pitchFamily="18" charset="2"/>
              <a:buChar char=""/>
            </a:pPr>
            <a:r>
              <a:rPr lang="bg-BG" sz="2000" dirty="0">
                <a:solidFill>
                  <a:schemeClr val="tx1"/>
                </a:solidFill>
                <a:latin typeface="Verdana" pitchFamily="34" charset="0"/>
              </a:rPr>
              <a:t>Всички, поискани от СБУ промени, са включени:</a:t>
            </a:r>
          </a:p>
          <a:p>
            <a:pPr algn="just" eaLnBrk="1" hangingPunct="1">
              <a:lnSpc>
                <a:spcPct val="90000"/>
              </a:lnSpc>
            </a:pPr>
            <a:r>
              <a:rPr lang="bg-BG" sz="2000" dirty="0">
                <a:solidFill>
                  <a:schemeClr val="tx1"/>
                </a:solidFill>
                <a:latin typeface="Verdana" pitchFamily="34" charset="0"/>
              </a:rPr>
              <a:t>             – диференцирана е подготовката съобразно учителската длъжност – „детски учител“, „начален учител“, „учител по...“, „ресурсен учител“;</a:t>
            </a:r>
          </a:p>
          <a:p>
            <a:pPr algn="just" eaLnBrk="1" hangingPunct="1">
              <a:lnSpc>
                <a:spcPct val="90000"/>
              </a:lnSpc>
            </a:pPr>
            <a:r>
              <a:rPr lang="bg-BG" sz="2000" dirty="0">
                <a:solidFill>
                  <a:schemeClr val="tx1"/>
                </a:solidFill>
                <a:latin typeface="Verdana" pitchFamily="34" charset="0"/>
              </a:rPr>
              <a:t>             – увеличени са часовете по методика на обучението;</a:t>
            </a:r>
          </a:p>
          <a:p>
            <a:pPr algn="just" eaLnBrk="1" hangingPunct="1">
              <a:lnSpc>
                <a:spcPct val="90000"/>
              </a:lnSpc>
            </a:pPr>
            <a:r>
              <a:rPr lang="bg-BG" sz="2000" dirty="0">
                <a:solidFill>
                  <a:schemeClr val="tx1"/>
                </a:solidFill>
                <a:latin typeface="Verdana" pitchFamily="34" charset="0"/>
              </a:rPr>
              <a:t>             – увеличени са часовете по приобщаващо образование;</a:t>
            </a:r>
          </a:p>
          <a:p>
            <a:pPr algn="just" eaLnBrk="1" hangingPunct="1">
              <a:lnSpc>
                <a:spcPct val="90000"/>
              </a:lnSpc>
            </a:pPr>
            <a:r>
              <a:rPr lang="bg-BG" sz="2000" dirty="0">
                <a:solidFill>
                  <a:schemeClr val="tx1"/>
                </a:solidFill>
                <a:latin typeface="Verdana" pitchFamily="34" charset="0"/>
              </a:rPr>
              <a:t>             – включени са нови, съвременни дисциплини в раздела „избираеми дисциплини“, отговарящи на нуждите на младия учител, влизащ в една съвременна класна стая; </a:t>
            </a:r>
          </a:p>
        </p:txBody>
      </p:sp>
      <p:pic>
        <p:nvPicPr>
          <p:cNvPr id="26627" name="Картина 4"/>
          <p:cNvPicPr>
            <a:picLocks noChangeAspect="1"/>
          </p:cNvPicPr>
          <p:nvPr/>
        </p:nvPicPr>
        <p:blipFill>
          <a:blip r:embed="rId2"/>
          <a:srcRect t="13120" b="13373"/>
          <a:stretch>
            <a:fillRect/>
          </a:stretch>
        </p:blipFill>
        <p:spPr bwMode="auto">
          <a:xfrm>
            <a:off x="-152400" y="63500"/>
            <a:ext cx="1590675" cy="1090613"/>
          </a:xfrm>
          <a:prstGeom prst="rect">
            <a:avLst/>
          </a:prstGeom>
          <a:noFill/>
          <a:ln w="57150" cmpd="thickThin">
            <a:noFill/>
            <a:miter lim="800000"/>
            <a:headEnd/>
            <a:tailEnd/>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p:cNvSpPr>
          <p:nvPr>
            <p:ph type="subTitle" idx="1"/>
          </p:nvPr>
        </p:nvSpPr>
        <p:spPr>
          <a:xfrm>
            <a:off x="1179513" y="215900"/>
            <a:ext cx="10668000" cy="6464300"/>
          </a:xfrm>
        </p:spPr>
        <p:txBody>
          <a:bodyPr/>
          <a:lstStyle/>
          <a:p>
            <a:pPr marL="0" indent="0" algn="just" eaLnBrk="1" hangingPunct="1">
              <a:lnSpc>
                <a:spcPct val="90000"/>
              </a:lnSpc>
              <a:buFont typeface="Wingdings 3" pitchFamily="18" charset="2"/>
              <a:buNone/>
            </a:pPr>
            <a:r>
              <a:rPr lang="en-US" sz="2200" dirty="0">
                <a:solidFill>
                  <a:schemeClr val="tx1"/>
                </a:solidFill>
                <a:latin typeface="Verdana" pitchFamily="34" charset="0"/>
              </a:rPr>
              <a:t>       </a:t>
            </a:r>
            <a:r>
              <a:rPr lang="bg-BG" sz="2200" dirty="0">
                <a:solidFill>
                  <a:schemeClr val="tx1"/>
                </a:solidFill>
                <a:latin typeface="Verdana" pitchFamily="34" charset="0"/>
              </a:rPr>
              <a:t>– разработването и представянето на набора от компетентности, които трябва да придобие по време на обучението си всеки учител в зависимост от заеманата длъжност „детски учител“, „начален учител“, „по...“, „ресурсен учител“;</a:t>
            </a:r>
            <a:endParaRPr lang="bg-BG" sz="2600" dirty="0">
              <a:solidFill>
                <a:schemeClr val="tx1"/>
              </a:solidFill>
              <a:latin typeface="Verdana" pitchFamily="34" charset="0"/>
            </a:endParaRPr>
          </a:p>
          <a:p>
            <a:pPr marL="179388" lvl="1" indent="277813" algn="just" eaLnBrk="1" hangingPunct="1">
              <a:lnSpc>
                <a:spcPct val="90000"/>
              </a:lnSpc>
              <a:buFont typeface="Wingdings 3" pitchFamily="18" charset="2"/>
              <a:buNone/>
            </a:pPr>
            <a:r>
              <a:rPr lang="en-US" sz="2200" dirty="0">
                <a:solidFill>
                  <a:schemeClr val="tx1"/>
                </a:solidFill>
                <a:latin typeface="Verdana" pitchFamily="34" charset="0"/>
              </a:rPr>
              <a:t>   </a:t>
            </a:r>
            <a:r>
              <a:rPr lang="bg-BG" sz="2200" dirty="0">
                <a:solidFill>
                  <a:schemeClr val="tx1"/>
                </a:solidFill>
                <a:latin typeface="Verdana" pitchFamily="34" charset="0"/>
              </a:rPr>
              <a:t>– въвеждат се задължителни дисциплини за различните направления в педагогиката. За подготвящите се за детски учители дисциплината е „Предучилищна педагогика“, за началните учители – „Начална училищна педагогика“, а за тези в прогимназиален и гимназиален етап – задължителна подготовка по „</a:t>
            </a:r>
            <a:r>
              <a:rPr lang="bg-BG" sz="2200" dirty="0" err="1">
                <a:solidFill>
                  <a:schemeClr val="tx1"/>
                </a:solidFill>
                <a:latin typeface="Verdana" pitchFamily="34" charset="0"/>
              </a:rPr>
              <a:t>Компетентностен</a:t>
            </a:r>
            <a:r>
              <a:rPr lang="bg-BG" sz="2200" dirty="0">
                <a:solidFill>
                  <a:schemeClr val="tx1"/>
                </a:solidFill>
                <a:latin typeface="Verdana" pitchFamily="34" charset="0"/>
              </a:rPr>
              <a:t> подход и иновации в образованието“. Бъдещите ресурсни учители ще трябва да изучават „Педагогика на специалните потребности“.</a:t>
            </a:r>
          </a:p>
          <a:p>
            <a:pPr marL="179388" lvl="1" indent="277813" algn="just" eaLnBrk="1" hangingPunct="1">
              <a:lnSpc>
                <a:spcPct val="90000"/>
              </a:lnSpc>
              <a:buFont typeface="Wingdings 3" pitchFamily="18" charset="2"/>
              <a:buNone/>
            </a:pPr>
            <a:r>
              <a:rPr lang="en-US" sz="2200" dirty="0">
                <a:solidFill>
                  <a:schemeClr val="tx1"/>
                </a:solidFill>
                <a:latin typeface="Verdana" pitchFamily="34" charset="0"/>
              </a:rPr>
              <a:t>   </a:t>
            </a:r>
            <a:r>
              <a:rPr lang="bg-BG" sz="2200" dirty="0">
                <a:solidFill>
                  <a:schemeClr val="tx1"/>
                </a:solidFill>
                <a:latin typeface="Verdana" pitchFamily="34" charset="0"/>
              </a:rPr>
              <a:t>– студентите, подготвящи се да преподават различни предмети, ще изучават дисциплината „Методики на обучението по…“ с общ минимален хорариум  от 120 часа за предучилищното и от 180 часа за началното училищно образование, вместо досегашните 90 часа. Бъдещите педагогически специалисти ще изучават нови дисциплини, докато по част от настоящите академичните часове ще бъдат увеличени.</a:t>
            </a:r>
            <a:endParaRPr lang="en-US" sz="2200" dirty="0">
              <a:solidFill>
                <a:schemeClr val="tx1"/>
              </a:solidFill>
              <a:latin typeface="Verdana" pitchFamily="34" charset="0"/>
            </a:endParaRPr>
          </a:p>
          <a:p>
            <a:pPr lvl="2" algn="just" eaLnBrk="1" hangingPunct="1">
              <a:lnSpc>
                <a:spcPct val="90000"/>
              </a:lnSpc>
              <a:buFont typeface="Wingdings 3" pitchFamily="18" charset="2"/>
              <a:buBlip>
                <a:blip r:embed="rId2"/>
              </a:buBlip>
            </a:pPr>
            <a:r>
              <a:rPr lang="ru-RU" sz="2200" b="1" dirty="0" err="1">
                <a:solidFill>
                  <a:schemeClr val="tx1"/>
                </a:solidFill>
                <a:latin typeface="Verdana" pitchFamily="34" charset="0"/>
              </a:rPr>
              <a:t>Надграждаща</a:t>
            </a:r>
            <a:r>
              <a:rPr lang="ru-RU" sz="2200" b="1" dirty="0">
                <a:solidFill>
                  <a:schemeClr val="tx1"/>
                </a:solidFill>
                <a:latin typeface="Verdana" pitchFamily="34" charset="0"/>
              </a:rPr>
              <a:t> </a:t>
            </a:r>
            <a:r>
              <a:rPr lang="ru-RU" sz="2200" b="1" dirty="0" err="1">
                <a:solidFill>
                  <a:schemeClr val="tx1"/>
                </a:solidFill>
                <a:latin typeface="Verdana" pitchFamily="34" charset="0"/>
              </a:rPr>
              <a:t>професионална</a:t>
            </a:r>
            <a:r>
              <a:rPr lang="ru-RU" sz="2200" b="1" dirty="0">
                <a:solidFill>
                  <a:schemeClr val="tx1"/>
                </a:solidFill>
                <a:latin typeface="Verdana" pitchFamily="34" charset="0"/>
              </a:rPr>
              <a:t> квалификация</a:t>
            </a:r>
            <a:endParaRPr lang="bg-BG" sz="2200" b="1" dirty="0">
              <a:solidFill>
                <a:schemeClr val="tx1"/>
              </a:solidFill>
              <a:latin typeface="Verdana" pitchFamily="34" charset="0"/>
            </a:endParaRPr>
          </a:p>
        </p:txBody>
      </p:sp>
      <p:pic>
        <p:nvPicPr>
          <p:cNvPr id="27651" name="Картина 4"/>
          <p:cNvPicPr>
            <a:picLocks noChangeAspect="1"/>
          </p:cNvPicPr>
          <p:nvPr/>
        </p:nvPicPr>
        <p:blipFill>
          <a:blip r:embed="rId3"/>
          <a:srcRect t="13120" b="13373"/>
          <a:stretch>
            <a:fillRect/>
          </a:stretch>
        </p:blipFill>
        <p:spPr bwMode="auto">
          <a:xfrm>
            <a:off x="-152400" y="63500"/>
            <a:ext cx="1590675" cy="1090613"/>
          </a:xfrm>
          <a:prstGeom prst="rect">
            <a:avLst/>
          </a:prstGeom>
          <a:noFill/>
          <a:ln w="57150" cmpd="thickThin">
            <a:noFill/>
            <a:miter lim="800000"/>
            <a:headEnd/>
            <a:tailEnd/>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5"/>
          <p:cNvSpPr>
            <a:spLocks noGrp="1"/>
          </p:cNvSpPr>
          <p:nvPr>
            <p:ph type="subTitle" idx="1"/>
          </p:nvPr>
        </p:nvSpPr>
        <p:spPr>
          <a:xfrm>
            <a:off x="646113" y="152400"/>
            <a:ext cx="4572000" cy="6548438"/>
          </a:xfrm>
          <a:ln w="31750" cap="flat">
            <a:solidFill>
              <a:srgbClr val="3366FF"/>
            </a:solidFill>
            <a:prstDash val="dash"/>
          </a:ln>
        </p:spPr>
        <p:txBody>
          <a:bodyPr>
            <a:normAutofit fontScale="62500" lnSpcReduction="20000"/>
          </a:bodyPr>
          <a:lstStyle/>
          <a:p>
            <a:pPr lvl="1" eaLnBrk="1" hangingPunct="1">
              <a:lnSpc>
                <a:spcPct val="90000"/>
              </a:lnSpc>
              <a:spcAft>
                <a:spcPts val="300"/>
              </a:spcAft>
              <a:buFont typeface="Wingdings 3" pitchFamily="18" charset="2"/>
              <a:buBlip>
                <a:blip r:embed="rId2"/>
              </a:buBlip>
            </a:pPr>
            <a:endParaRPr lang="en-US" sz="2100" b="1" dirty="0">
              <a:solidFill>
                <a:schemeClr val="tx1"/>
              </a:solidFill>
              <a:latin typeface="Verdana" pitchFamily="34" charset="0"/>
            </a:endParaRPr>
          </a:p>
          <a:p>
            <a:pPr lvl="1" algn="just" eaLnBrk="1" hangingPunct="1">
              <a:lnSpc>
                <a:spcPct val="90000"/>
              </a:lnSpc>
              <a:spcAft>
                <a:spcPts val="300"/>
              </a:spcAft>
              <a:buFont typeface="Wingdings 3" pitchFamily="18" charset="2"/>
              <a:buBlip>
                <a:blip r:embed="rId2"/>
              </a:buBlip>
            </a:pPr>
            <a:r>
              <a:rPr lang="bg-BG" sz="2600" b="1" dirty="0">
                <a:solidFill>
                  <a:schemeClr val="tx1"/>
                </a:solidFill>
                <a:latin typeface="Verdana" pitchFamily="34" charset="0"/>
              </a:rPr>
              <a:t>Въвеждаща професионална квалификация - за адаптиране в образователната среда и за методическо и</a:t>
            </a:r>
            <a:r>
              <a:rPr lang="en-US" sz="2600" b="1" dirty="0">
                <a:solidFill>
                  <a:schemeClr val="tx1"/>
                </a:solidFill>
                <a:latin typeface="Verdana" pitchFamily="34" charset="0"/>
              </a:rPr>
              <a:t> </a:t>
            </a:r>
            <a:r>
              <a:rPr lang="bg-BG" sz="2600" b="1" dirty="0" err="1">
                <a:solidFill>
                  <a:schemeClr val="tx1"/>
                </a:solidFill>
                <a:latin typeface="Verdana" pitchFamily="34" charset="0"/>
              </a:rPr>
              <a:t>организа</a:t>
            </a:r>
            <a:r>
              <a:rPr lang="en-US" sz="2600" b="1" dirty="0">
                <a:solidFill>
                  <a:schemeClr val="tx1"/>
                </a:solidFill>
                <a:latin typeface="Verdana" pitchFamily="34" charset="0"/>
              </a:rPr>
              <a:t>-</a:t>
            </a:r>
            <a:r>
              <a:rPr lang="bg-BG" sz="2600" b="1" dirty="0" err="1">
                <a:solidFill>
                  <a:schemeClr val="tx1"/>
                </a:solidFill>
                <a:latin typeface="Verdana" pitchFamily="34" charset="0"/>
              </a:rPr>
              <a:t>ционно</a:t>
            </a:r>
            <a:r>
              <a:rPr lang="bg-BG" sz="2600" b="1" dirty="0">
                <a:solidFill>
                  <a:schemeClr val="tx1"/>
                </a:solidFill>
                <a:latin typeface="Verdana" pitchFamily="34" charset="0"/>
              </a:rPr>
              <a:t> подпомагане и е задължителна за педагогическите специалисти, които: </a:t>
            </a:r>
            <a:endParaRPr lang="en-US" sz="2600" b="1" dirty="0">
              <a:solidFill>
                <a:schemeClr val="tx1"/>
              </a:solidFill>
              <a:latin typeface="Verdana" pitchFamily="34" charset="0"/>
            </a:endParaRPr>
          </a:p>
          <a:p>
            <a:pPr algn="just" eaLnBrk="1" hangingPunct="1">
              <a:lnSpc>
                <a:spcPct val="90000"/>
              </a:lnSpc>
              <a:spcAft>
                <a:spcPts val="300"/>
              </a:spcAft>
              <a:buFont typeface="Wingdings 3" pitchFamily="18" charset="2"/>
              <a:buNone/>
            </a:pPr>
            <a:r>
              <a:rPr lang="bg-BG" sz="2600" dirty="0">
                <a:solidFill>
                  <a:schemeClr val="tx1"/>
                </a:solidFill>
                <a:latin typeface="Verdana" pitchFamily="34" charset="0"/>
              </a:rPr>
              <a:t>а) са постъпили за първи път на работа в системата на предучилищното и училищното образование; </a:t>
            </a:r>
          </a:p>
          <a:p>
            <a:pPr algn="just" eaLnBrk="1" hangingPunct="1">
              <a:lnSpc>
                <a:spcPct val="90000"/>
              </a:lnSpc>
              <a:spcAft>
                <a:spcPts val="300"/>
              </a:spcAft>
              <a:buFont typeface="Wingdings 3" pitchFamily="18" charset="2"/>
              <a:buNone/>
            </a:pPr>
            <a:r>
              <a:rPr lang="bg-BG" sz="2600" dirty="0">
                <a:solidFill>
                  <a:schemeClr val="tx1"/>
                </a:solidFill>
                <a:latin typeface="Verdana" pitchFamily="34" charset="0"/>
              </a:rPr>
              <a:t>б) са назначени на нова длъжност, включително по управление на институцията; </a:t>
            </a:r>
          </a:p>
          <a:p>
            <a:pPr algn="just" eaLnBrk="1" hangingPunct="1">
              <a:lnSpc>
                <a:spcPct val="90000"/>
              </a:lnSpc>
              <a:spcAft>
                <a:spcPts val="300"/>
              </a:spcAft>
              <a:buFont typeface="Wingdings 3" pitchFamily="18" charset="2"/>
              <a:buNone/>
            </a:pPr>
            <a:r>
              <a:rPr lang="bg-BG" sz="2600" dirty="0">
                <a:solidFill>
                  <a:schemeClr val="tx1"/>
                </a:solidFill>
                <a:latin typeface="Verdana" pitchFamily="34" charset="0"/>
              </a:rPr>
              <a:t>в) заемат длъжност след прекъсване на учителския си стаж за повече от две учебни години; </a:t>
            </a:r>
          </a:p>
          <a:p>
            <a:pPr algn="just" eaLnBrk="1" hangingPunct="1">
              <a:lnSpc>
                <a:spcPct val="90000"/>
              </a:lnSpc>
              <a:spcAft>
                <a:spcPct val="0"/>
              </a:spcAft>
              <a:buFont typeface="Wingdings 3" pitchFamily="18" charset="2"/>
              <a:buNone/>
            </a:pPr>
            <a:r>
              <a:rPr lang="bg-BG" sz="2600" dirty="0">
                <a:solidFill>
                  <a:schemeClr val="tx1"/>
                </a:solidFill>
                <a:latin typeface="Verdana" pitchFamily="34" charset="0"/>
              </a:rPr>
              <a:t>г) ще прилагат нови или променени учебни планове и учебни програми в училищата и програмни </a:t>
            </a:r>
            <a:endParaRPr lang="en-US" sz="2600" dirty="0">
              <a:solidFill>
                <a:schemeClr val="tx1"/>
              </a:solidFill>
              <a:latin typeface="Verdana" pitchFamily="34" charset="0"/>
            </a:endParaRPr>
          </a:p>
          <a:p>
            <a:pPr algn="just" eaLnBrk="1" hangingPunct="1">
              <a:lnSpc>
                <a:spcPct val="90000"/>
              </a:lnSpc>
              <a:spcAft>
                <a:spcPct val="0"/>
              </a:spcAft>
              <a:buFont typeface="Wingdings 3" pitchFamily="18" charset="2"/>
              <a:buNone/>
            </a:pPr>
            <a:r>
              <a:rPr lang="bg-BG" sz="2600" dirty="0">
                <a:solidFill>
                  <a:schemeClr val="tx1"/>
                </a:solidFill>
                <a:latin typeface="Verdana" pitchFamily="34" charset="0"/>
              </a:rPr>
              <a:t>системи в предучилищното образование.</a:t>
            </a:r>
            <a:endParaRPr lang="en-US" sz="2600" dirty="0">
              <a:solidFill>
                <a:schemeClr val="tx1"/>
              </a:solidFill>
              <a:latin typeface="Verdana" pitchFamily="34" charset="0"/>
            </a:endParaRPr>
          </a:p>
          <a:p>
            <a:pPr algn="just" eaLnBrk="1" hangingPunct="1">
              <a:lnSpc>
                <a:spcPct val="90000"/>
              </a:lnSpc>
              <a:spcAft>
                <a:spcPts val="300"/>
              </a:spcAft>
              <a:buFont typeface="Wingdings 3" pitchFamily="18" charset="2"/>
              <a:buNone/>
            </a:pPr>
            <a:endParaRPr lang="en-US" sz="2100" dirty="0">
              <a:solidFill>
                <a:schemeClr val="bg1"/>
              </a:solidFill>
              <a:latin typeface="Verdana" pitchFamily="34" charset="0"/>
            </a:endParaRPr>
          </a:p>
          <a:p>
            <a:pPr eaLnBrk="1" hangingPunct="1">
              <a:lnSpc>
                <a:spcPct val="90000"/>
              </a:lnSpc>
              <a:spcAft>
                <a:spcPts val="300"/>
              </a:spcAft>
              <a:buFont typeface="Wingdings 3" pitchFamily="18" charset="2"/>
              <a:buNone/>
            </a:pPr>
            <a:endParaRPr lang="en-US" sz="1700" dirty="0">
              <a:solidFill>
                <a:schemeClr val="bg1"/>
              </a:solidFill>
              <a:latin typeface="Verdana" pitchFamily="34" charset="0"/>
            </a:endParaRPr>
          </a:p>
          <a:p>
            <a:pPr eaLnBrk="1" hangingPunct="1">
              <a:lnSpc>
                <a:spcPct val="90000"/>
              </a:lnSpc>
              <a:spcAft>
                <a:spcPts val="300"/>
              </a:spcAft>
              <a:buFont typeface="Wingdings 3" pitchFamily="18" charset="2"/>
              <a:buNone/>
            </a:pPr>
            <a:r>
              <a:rPr lang="bg-BG" sz="1700" dirty="0">
                <a:latin typeface="Verdana" pitchFamily="34" charset="0"/>
              </a:rPr>
              <a:t> </a:t>
            </a:r>
          </a:p>
          <a:p>
            <a:pPr lvl="1" eaLnBrk="1" hangingPunct="1">
              <a:lnSpc>
                <a:spcPct val="90000"/>
              </a:lnSpc>
              <a:spcAft>
                <a:spcPts val="300"/>
              </a:spcAft>
              <a:buFont typeface="Wingdings 3" pitchFamily="18" charset="2"/>
              <a:buNone/>
            </a:pPr>
            <a:endParaRPr lang="bg-BG" sz="1700" dirty="0">
              <a:latin typeface="Verdana" pitchFamily="34" charset="0"/>
            </a:endParaRPr>
          </a:p>
        </p:txBody>
      </p:sp>
      <p:sp>
        <p:nvSpPr>
          <p:cNvPr id="28675" name="Rectangle 6"/>
          <p:cNvSpPr>
            <a:spLocks noGrp="1"/>
          </p:cNvSpPr>
          <p:nvPr>
            <p:ph type="body" sz="half" idx="4294967295"/>
          </p:nvPr>
        </p:nvSpPr>
        <p:spPr>
          <a:xfrm>
            <a:off x="5905500" y="152400"/>
            <a:ext cx="6286500" cy="6548438"/>
          </a:xfrm>
          <a:ln w="38100" cap="flat">
            <a:solidFill>
              <a:srgbClr val="33CCCC"/>
            </a:solidFill>
            <a:prstDash val="dash"/>
          </a:ln>
        </p:spPr>
        <p:txBody>
          <a:bodyPr>
            <a:normAutofit lnSpcReduction="10000"/>
          </a:bodyPr>
          <a:lstStyle/>
          <a:p>
            <a:pPr marL="0" indent="0" eaLnBrk="1" hangingPunct="1">
              <a:lnSpc>
                <a:spcPct val="90000"/>
              </a:lnSpc>
              <a:spcAft>
                <a:spcPct val="0"/>
              </a:spcAft>
              <a:buFont typeface="Wingdings 3" pitchFamily="18" charset="2"/>
              <a:buBlip>
                <a:blip r:embed="rId2"/>
              </a:buBlip>
            </a:pPr>
            <a:r>
              <a:rPr lang="en-US" sz="1600" b="1" dirty="0">
                <a:solidFill>
                  <a:schemeClr val="folHlink"/>
                </a:solidFill>
                <a:latin typeface="Verdana" pitchFamily="34" charset="0"/>
              </a:rPr>
              <a:t>  </a:t>
            </a:r>
            <a:r>
              <a:rPr lang="bg-BG" sz="1700" b="1" dirty="0">
                <a:solidFill>
                  <a:schemeClr val="tx1"/>
                </a:solidFill>
                <a:latin typeface="Verdana" pitchFamily="34" charset="0"/>
              </a:rPr>
              <a:t>Продължаваща </a:t>
            </a:r>
            <a:r>
              <a:rPr lang="ru-RU" sz="1700" b="1" dirty="0">
                <a:solidFill>
                  <a:schemeClr val="tx1"/>
                </a:solidFill>
                <a:latin typeface="Verdana" pitchFamily="34" charset="0"/>
              </a:rPr>
              <a:t>(</a:t>
            </a:r>
            <a:r>
              <a:rPr lang="bg-BG" sz="1700" b="1" dirty="0">
                <a:solidFill>
                  <a:schemeClr val="tx1"/>
                </a:solidFill>
                <a:latin typeface="Verdana" pitchFamily="34" charset="0"/>
              </a:rPr>
              <a:t>поддържаща</a:t>
            </a:r>
            <a:r>
              <a:rPr lang="ru-RU" sz="1700" b="1" dirty="0">
                <a:solidFill>
                  <a:schemeClr val="tx1"/>
                </a:solidFill>
                <a:latin typeface="Verdana" pitchFamily="34" charset="0"/>
              </a:rPr>
              <a:t>) </a:t>
            </a:r>
            <a:r>
              <a:rPr lang="ru-RU" sz="1700" b="1" dirty="0" err="1">
                <a:solidFill>
                  <a:schemeClr val="tx1"/>
                </a:solidFill>
                <a:latin typeface="Verdana" pitchFamily="34" charset="0"/>
              </a:rPr>
              <a:t>професионална</a:t>
            </a:r>
            <a:r>
              <a:rPr lang="ru-RU" sz="1700" b="1" dirty="0">
                <a:solidFill>
                  <a:schemeClr val="tx1"/>
                </a:solidFill>
                <a:latin typeface="Verdana" pitchFamily="34" charset="0"/>
              </a:rPr>
              <a:t> квалификация </a:t>
            </a:r>
            <a:r>
              <a:rPr lang="bg-BG" sz="1700" b="1" dirty="0">
                <a:solidFill>
                  <a:schemeClr val="tx1"/>
                </a:solidFill>
                <a:latin typeface="Verdana" pitchFamily="34" charset="0"/>
              </a:rPr>
              <a:t>– за </a:t>
            </a:r>
            <a:r>
              <a:rPr lang="bg-BG" sz="1700" b="1" dirty="0" err="1">
                <a:solidFill>
                  <a:schemeClr val="tx1"/>
                </a:solidFill>
                <a:latin typeface="Verdana" pitchFamily="34" charset="0"/>
              </a:rPr>
              <a:t>непрекъс</a:t>
            </a:r>
            <a:r>
              <a:rPr lang="en-US" sz="1700" b="1" dirty="0">
                <a:solidFill>
                  <a:schemeClr val="tx1"/>
                </a:solidFill>
                <a:latin typeface="Verdana" pitchFamily="34" charset="0"/>
              </a:rPr>
              <a:t>-</a:t>
            </a:r>
            <a:r>
              <a:rPr lang="bg-BG" sz="1700" b="1" dirty="0" err="1">
                <a:solidFill>
                  <a:schemeClr val="tx1"/>
                </a:solidFill>
                <a:latin typeface="Verdana" pitchFamily="34" charset="0"/>
              </a:rPr>
              <a:t>нато</a:t>
            </a:r>
            <a:r>
              <a:rPr lang="bg-BG" sz="1700" b="1" dirty="0">
                <a:solidFill>
                  <a:schemeClr val="tx1"/>
                </a:solidFill>
                <a:latin typeface="Verdana" pitchFamily="34" charset="0"/>
              </a:rPr>
              <a:t> професионално и личностно </a:t>
            </a:r>
            <a:r>
              <a:rPr lang="bg-BG" sz="1700" b="1" dirty="0" err="1">
                <a:solidFill>
                  <a:schemeClr val="tx1"/>
                </a:solidFill>
                <a:latin typeface="Verdana" pitchFamily="34" charset="0"/>
              </a:rPr>
              <a:t>усъвършен</a:t>
            </a:r>
            <a:r>
              <a:rPr lang="en-US" sz="1700" b="1" dirty="0">
                <a:solidFill>
                  <a:schemeClr val="tx1"/>
                </a:solidFill>
                <a:latin typeface="Verdana" pitchFamily="34" charset="0"/>
              </a:rPr>
              <a:t>-</a:t>
            </a:r>
            <a:r>
              <a:rPr lang="bg-BG" sz="1700" b="1" dirty="0" err="1">
                <a:solidFill>
                  <a:schemeClr val="tx1"/>
                </a:solidFill>
                <a:latin typeface="Verdana" pitchFamily="34" charset="0"/>
              </a:rPr>
              <a:t>стване</a:t>
            </a:r>
            <a:r>
              <a:rPr lang="bg-BG" sz="1700" b="1" dirty="0">
                <a:solidFill>
                  <a:schemeClr val="tx1"/>
                </a:solidFill>
                <a:latin typeface="Verdana" pitchFamily="34" charset="0"/>
              </a:rPr>
              <a:t>, за кариерно развитие и успешна реализация чрез периодично актуализиране и допълване на знанията, уменията и компетентностите:</a:t>
            </a:r>
            <a:endParaRPr lang="bg-BG" sz="1700" dirty="0">
              <a:solidFill>
                <a:schemeClr val="tx1"/>
              </a:solidFill>
              <a:latin typeface="Verdana" pitchFamily="34" charset="0"/>
            </a:endParaRPr>
          </a:p>
          <a:p>
            <a:pPr marL="0" indent="0" eaLnBrk="1" hangingPunct="1">
              <a:lnSpc>
                <a:spcPct val="90000"/>
              </a:lnSpc>
              <a:spcAft>
                <a:spcPct val="0"/>
              </a:spcAft>
              <a:buFont typeface="Wingdings 3" pitchFamily="18" charset="2"/>
              <a:buNone/>
            </a:pPr>
            <a:r>
              <a:rPr lang="bg-BG" sz="1600" dirty="0">
                <a:solidFill>
                  <a:schemeClr val="tx1"/>
                </a:solidFill>
                <a:latin typeface="Verdana" pitchFamily="34" charset="0"/>
              </a:rPr>
              <a:t>а) по учебни програми за съответния учебен предмет или програмни системи; </a:t>
            </a:r>
          </a:p>
          <a:p>
            <a:pPr marL="0" indent="0" eaLnBrk="1" hangingPunct="1">
              <a:lnSpc>
                <a:spcPct val="90000"/>
              </a:lnSpc>
              <a:spcAft>
                <a:spcPct val="0"/>
              </a:spcAft>
              <a:buFont typeface="Wingdings 3" pitchFamily="18" charset="2"/>
              <a:buNone/>
            </a:pPr>
            <a:r>
              <a:rPr lang="bg-BG" sz="1600" dirty="0">
                <a:solidFill>
                  <a:schemeClr val="tx1"/>
                </a:solidFill>
                <a:latin typeface="Verdana" pitchFamily="34" charset="0"/>
              </a:rPr>
              <a:t>б) по професионалния профил на педагогическия специалист; </a:t>
            </a:r>
          </a:p>
          <a:p>
            <a:pPr marL="0" indent="0" eaLnBrk="1" hangingPunct="1">
              <a:lnSpc>
                <a:spcPct val="90000"/>
              </a:lnSpc>
              <a:spcAft>
                <a:spcPct val="0"/>
              </a:spcAft>
              <a:buFont typeface="Wingdings 3" pitchFamily="18" charset="2"/>
              <a:buNone/>
            </a:pPr>
            <a:r>
              <a:rPr lang="bg-BG" sz="1600" dirty="0">
                <a:solidFill>
                  <a:schemeClr val="tx1"/>
                </a:solidFill>
                <a:latin typeface="Verdana" pitchFamily="34" charset="0"/>
              </a:rPr>
              <a:t>в) за развитие на умения за преподаване по ключовите компетентности; </a:t>
            </a:r>
          </a:p>
          <a:p>
            <a:pPr marL="0" indent="0" eaLnBrk="1" hangingPunct="1">
              <a:lnSpc>
                <a:spcPct val="90000"/>
              </a:lnSpc>
              <a:spcAft>
                <a:spcPct val="0"/>
              </a:spcAft>
              <a:buFont typeface="Wingdings 3" pitchFamily="18" charset="2"/>
              <a:buNone/>
            </a:pPr>
            <a:r>
              <a:rPr lang="bg-BG" sz="1600" dirty="0">
                <a:solidFill>
                  <a:schemeClr val="tx1"/>
                </a:solidFill>
                <a:latin typeface="Verdana" pitchFamily="34" charset="0"/>
              </a:rPr>
              <a:t>г) за познаване и прилагане на иновативни подходи в образователния процес;</a:t>
            </a:r>
          </a:p>
          <a:p>
            <a:pPr marL="0" indent="0" eaLnBrk="1" hangingPunct="1">
              <a:lnSpc>
                <a:spcPct val="90000"/>
              </a:lnSpc>
              <a:spcAft>
                <a:spcPct val="0"/>
              </a:spcAft>
              <a:buFont typeface="Wingdings 3" pitchFamily="18" charset="2"/>
              <a:buNone/>
            </a:pPr>
            <a:r>
              <a:rPr lang="bg-BG" sz="1600" dirty="0">
                <a:solidFill>
                  <a:schemeClr val="tx1"/>
                </a:solidFill>
                <a:latin typeface="Verdana" pitchFamily="34" charset="0"/>
              </a:rPr>
              <a:t>д) за кариерно ориентиране и консултиране на учениците; </a:t>
            </a:r>
          </a:p>
          <a:p>
            <a:pPr marL="0" indent="0" eaLnBrk="1" hangingPunct="1">
              <a:lnSpc>
                <a:spcPct val="90000"/>
              </a:lnSpc>
              <a:spcAft>
                <a:spcPct val="0"/>
              </a:spcAft>
              <a:buFont typeface="Wingdings 3" pitchFamily="18" charset="2"/>
              <a:buNone/>
            </a:pPr>
            <a:r>
              <a:rPr lang="bg-BG" sz="1600" dirty="0">
                <a:solidFill>
                  <a:schemeClr val="tx1"/>
                </a:solidFill>
                <a:latin typeface="Verdana" pitchFamily="34" charset="0"/>
              </a:rPr>
              <a:t>е) за организационни и консултативни умения; </a:t>
            </a:r>
          </a:p>
          <a:p>
            <a:pPr marL="0" indent="0" eaLnBrk="1" hangingPunct="1">
              <a:lnSpc>
                <a:spcPct val="90000"/>
              </a:lnSpc>
              <a:spcAft>
                <a:spcPct val="0"/>
              </a:spcAft>
              <a:buFont typeface="Wingdings 3" pitchFamily="18" charset="2"/>
              <a:buNone/>
            </a:pPr>
            <a:r>
              <a:rPr lang="bg-BG" sz="1600" dirty="0">
                <a:solidFill>
                  <a:schemeClr val="tx1"/>
                </a:solidFill>
                <a:latin typeface="Verdana" pitchFamily="34" charset="0"/>
              </a:rPr>
              <a:t>ж) за управление на институцията и работа със заинтересовани страни; </a:t>
            </a:r>
          </a:p>
          <a:p>
            <a:pPr marL="0" indent="0" eaLnBrk="1" hangingPunct="1">
              <a:lnSpc>
                <a:spcPct val="90000"/>
              </a:lnSpc>
              <a:spcAft>
                <a:spcPct val="0"/>
              </a:spcAft>
              <a:buFont typeface="Wingdings 3" pitchFamily="18" charset="2"/>
              <a:buNone/>
            </a:pPr>
            <a:r>
              <a:rPr lang="bg-BG" sz="1600" dirty="0">
                <a:solidFill>
                  <a:schemeClr val="tx1"/>
                </a:solidFill>
                <a:latin typeface="Verdana" pitchFamily="34" charset="0"/>
              </a:rPr>
              <a:t>з) за участие в проучвания, изследователска и творческа дейност; </a:t>
            </a:r>
          </a:p>
          <a:p>
            <a:pPr marL="0" indent="0" eaLnBrk="1" hangingPunct="1">
              <a:lnSpc>
                <a:spcPct val="90000"/>
              </a:lnSpc>
              <a:spcAft>
                <a:spcPct val="0"/>
              </a:spcAft>
              <a:buFont typeface="Wingdings 3" pitchFamily="18" charset="2"/>
              <a:buNone/>
            </a:pPr>
            <a:r>
              <a:rPr lang="bg-BG" sz="1600" dirty="0">
                <a:solidFill>
                  <a:schemeClr val="tx1"/>
                </a:solidFill>
                <a:latin typeface="Verdana" pitchFamily="34" charset="0"/>
              </a:rPr>
              <a:t>и) за придобиване на по-висока професионално-квалификационна степен; </a:t>
            </a:r>
          </a:p>
          <a:p>
            <a:pPr marL="0" indent="0" eaLnBrk="1" hangingPunct="1">
              <a:lnSpc>
                <a:spcPct val="90000"/>
              </a:lnSpc>
              <a:spcAft>
                <a:spcPct val="0"/>
              </a:spcAft>
              <a:buFont typeface="Wingdings 3" pitchFamily="18" charset="2"/>
              <a:buNone/>
            </a:pPr>
            <a:r>
              <a:rPr lang="bg-BG" sz="1600" dirty="0">
                <a:solidFill>
                  <a:schemeClr val="tx1"/>
                </a:solidFill>
                <a:latin typeface="Verdana" pitchFamily="34" charset="0"/>
              </a:rPr>
              <a:t>й) за придобиване на нова или допълнителна професионална квалификация или специализация. </a:t>
            </a:r>
          </a:p>
        </p:txBody>
      </p:sp>
      <p:pic>
        <p:nvPicPr>
          <p:cNvPr id="28676" name="Картина 4"/>
          <p:cNvPicPr>
            <a:picLocks noChangeAspect="1"/>
          </p:cNvPicPr>
          <p:nvPr/>
        </p:nvPicPr>
        <p:blipFill>
          <a:blip r:embed="rId3"/>
          <a:srcRect t="13120" b="13373"/>
          <a:stretch>
            <a:fillRect/>
          </a:stretch>
        </p:blipFill>
        <p:spPr bwMode="auto">
          <a:xfrm>
            <a:off x="-241300" y="0"/>
            <a:ext cx="1590675" cy="1090613"/>
          </a:xfrm>
          <a:prstGeom prst="rect">
            <a:avLst/>
          </a:prstGeom>
          <a:noFill/>
          <a:ln w="57150" cmpd="thickThin">
            <a:noFill/>
            <a:miter lim="800000"/>
            <a:headEnd/>
            <a:tailEnd/>
          </a:ln>
        </p:spPr>
      </p:pic>
      <p:pic>
        <p:nvPicPr>
          <p:cNvPr id="6152" name="Picture 8"/>
          <p:cNvPicPr>
            <a:picLocks noChangeAspect="1" noChangeArrowheads="1" noCrop="1"/>
          </p:cNvPicPr>
          <p:nvPr/>
        </p:nvPicPr>
        <p:blipFill>
          <a:blip r:embed="rId4">
            <a:grayscl/>
          </a:blip>
          <a:srcRect/>
          <a:stretch>
            <a:fillRect/>
          </a:stretch>
        </p:blipFill>
        <p:spPr bwMode="auto">
          <a:xfrm>
            <a:off x="3714338" y="5541117"/>
            <a:ext cx="1606550" cy="1006475"/>
          </a:xfrm>
          <a:prstGeom prst="rect">
            <a:avLst/>
          </a:prstGeom>
          <a:ln>
            <a:noFill/>
          </a:ln>
          <a:effectLst>
            <a:outerShdw blurRad="292100" dist="139700" dir="2700000" algn="tl" rotWithShape="0">
              <a:srgbClr val="333333">
                <a:alpha val="65000"/>
              </a:srgbClr>
            </a:outerShdw>
          </a:effectLst>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Rectangle 3"/>
          <p:cNvSpPr>
            <a:spLocks noGrp="1"/>
          </p:cNvSpPr>
          <p:nvPr>
            <p:ph type="subTitle" idx="1"/>
          </p:nvPr>
        </p:nvSpPr>
        <p:spPr>
          <a:xfrm>
            <a:off x="811213" y="309563"/>
            <a:ext cx="5105400" cy="6129337"/>
          </a:xfrm>
          <a:ln w="34925" cap="flat">
            <a:solidFill>
              <a:srgbClr val="800080"/>
            </a:solidFill>
            <a:prstDash val="dashDot"/>
          </a:ln>
        </p:spPr>
        <p:txBody>
          <a:bodyPr/>
          <a:lstStyle/>
          <a:p>
            <a:pPr algn="l" eaLnBrk="1" hangingPunct="1">
              <a:lnSpc>
                <a:spcPct val="80000"/>
              </a:lnSpc>
              <a:buFont typeface="Wingdings 3" pitchFamily="18" charset="2"/>
              <a:buBlip>
                <a:blip r:embed="rId2"/>
              </a:buBlip>
            </a:pPr>
            <a:r>
              <a:rPr lang="bg-BG" sz="1900" b="1" dirty="0">
                <a:solidFill>
                  <a:schemeClr val="tx1"/>
                </a:solidFill>
                <a:latin typeface="Verdana" pitchFamily="34" charset="0"/>
              </a:rPr>
              <a:t> Вътрешноинституционална квалификация</a:t>
            </a:r>
          </a:p>
          <a:p>
            <a:pPr algn="l" eaLnBrk="1" hangingPunct="1">
              <a:lnSpc>
                <a:spcPct val="80000"/>
              </a:lnSpc>
              <a:buFont typeface="Wingdings 3" pitchFamily="18" charset="2"/>
              <a:buBlip>
                <a:blip r:embed="rId2"/>
              </a:buBlip>
            </a:pPr>
            <a:r>
              <a:rPr lang="bg-BG" sz="1900" b="1" dirty="0">
                <a:solidFill>
                  <a:schemeClr val="tx1"/>
                </a:solidFill>
                <a:latin typeface="Verdana" pitchFamily="34" charset="0"/>
              </a:rPr>
              <a:t> Междуинституционална квалификация</a:t>
            </a:r>
          </a:p>
          <a:p>
            <a:pPr algn="l" eaLnBrk="1" hangingPunct="1">
              <a:lnSpc>
                <a:spcPct val="80000"/>
              </a:lnSpc>
              <a:buFont typeface="Wingdings 3" pitchFamily="18" charset="2"/>
              <a:buBlip>
                <a:blip r:embed="rId2"/>
              </a:buBlip>
            </a:pPr>
            <a:r>
              <a:rPr lang="bg-BG" sz="1900" b="1" dirty="0">
                <a:solidFill>
                  <a:schemeClr val="tx1"/>
                </a:solidFill>
                <a:latin typeface="Verdana" pitchFamily="34" charset="0"/>
              </a:rPr>
              <a:t> Квалификация, която се заплаща от лицето, което иска да надгражда собствените си компетенции и личностно развитие</a:t>
            </a:r>
          </a:p>
          <a:p>
            <a:pPr algn="l" eaLnBrk="1" hangingPunct="1">
              <a:lnSpc>
                <a:spcPct val="80000"/>
              </a:lnSpc>
              <a:buFont typeface="Wingdings 3" pitchFamily="18" charset="2"/>
              <a:buBlip>
                <a:blip r:embed="rId2"/>
              </a:buBlip>
            </a:pPr>
            <a:r>
              <a:rPr lang="bg-BG" sz="1900" b="1" dirty="0">
                <a:solidFill>
                  <a:schemeClr val="tx1"/>
                </a:solidFill>
                <a:latin typeface="Verdana" pitchFamily="34" charset="0"/>
              </a:rPr>
              <a:t> Допълнителна квалификация</a:t>
            </a:r>
          </a:p>
          <a:p>
            <a:pPr algn="l" eaLnBrk="1" hangingPunct="1">
              <a:lnSpc>
                <a:spcPct val="80000"/>
              </a:lnSpc>
              <a:buFont typeface="Wingdings 3" pitchFamily="18" charset="2"/>
              <a:buBlip>
                <a:blip r:embed="rId2"/>
              </a:buBlip>
            </a:pPr>
            <a:r>
              <a:rPr lang="bg-BG" sz="1900" b="1" dirty="0">
                <a:solidFill>
                  <a:schemeClr val="tx1"/>
                </a:solidFill>
                <a:latin typeface="Verdana" pitchFamily="34" charset="0"/>
              </a:rPr>
              <a:t> Задължителна -за поддържане и актуализиране на базовата подготовка; при въвеждане на нови ДОС; при използване на ИКТ; при установен дефицит на компетентности </a:t>
            </a:r>
          </a:p>
          <a:p>
            <a:pPr algn="l" eaLnBrk="1" hangingPunct="1">
              <a:lnSpc>
                <a:spcPct val="80000"/>
              </a:lnSpc>
              <a:buFont typeface="Wingdings 3" pitchFamily="18" charset="2"/>
              <a:buBlip>
                <a:blip r:embed="rId2"/>
              </a:buBlip>
            </a:pPr>
            <a:r>
              <a:rPr lang="bg-BG" sz="1900" b="1" dirty="0">
                <a:solidFill>
                  <a:schemeClr val="tx1"/>
                </a:solidFill>
                <a:latin typeface="Verdana" pitchFamily="34" charset="0"/>
              </a:rPr>
              <a:t> Избираема - зависи от желанието за кариерно развитие във връзка с пригодност за дейност на по-високо длъжностно равнище</a:t>
            </a:r>
            <a:r>
              <a:rPr lang="bg-BG" sz="1800" dirty="0">
                <a:solidFill>
                  <a:schemeClr val="tx1"/>
                </a:solidFill>
                <a:latin typeface="Verdana" pitchFamily="34" charset="0"/>
              </a:rPr>
              <a:t> </a:t>
            </a:r>
          </a:p>
        </p:txBody>
      </p:sp>
      <p:pic>
        <p:nvPicPr>
          <p:cNvPr id="50180" name="Picture 4" descr="26-PANIO_OTKRIVANE_2"/>
          <p:cNvPicPr>
            <a:picLocks noChangeAspect="1" noChangeArrowheads="1"/>
          </p:cNvPicPr>
          <p:nvPr/>
        </p:nvPicPr>
        <p:blipFill>
          <a:blip r:embed="rId3"/>
          <a:srcRect/>
          <a:stretch>
            <a:fillRect/>
          </a:stretch>
        </p:blipFill>
        <p:spPr bwMode="auto">
          <a:xfrm>
            <a:off x="6286500" y="641350"/>
            <a:ext cx="5541963" cy="4157663"/>
          </a:xfrm>
          <a:prstGeom prst="rect">
            <a:avLst/>
          </a:prstGeom>
          <a:ln>
            <a:noFill/>
          </a:ln>
          <a:effectLst>
            <a:softEdge rad="112500"/>
          </a:effectLst>
        </p:spPr>
      </p:pic>
      <p:sp>
        <p:nvSpPr>
          <p:cNvPr id="29699" name="Rectangle 5"/>
          <p:cNvSpPr>
            <a:spLocks/>
          </p:cNvSpPr>
          <p:nvPr/>
        </p:nvSpPr>
        <p:spPr bwMode="auto">
          <a:xfrm>
            <a:off x="6196013" y="5054600"/>
            <a:ext cx="5588000" cy="1023938"/>
          </a:xfrm>
          <a:prstGeom prst="rect">
            <a:avLst/>
          </a:prstGeom>
          <a:noFill/>
          <a:ln w="9525">
            <a:noFill/>
            <a:miter lim="800000"/>
            <a:headEnd/>
            <a:tailEnd/>
          </a:ln>
        </p:spPr>
        <p:txBody>
          <a:bodyPr anchor="ctr"/>
          <a:lstStyle/>
          <a:p>
            <a:pPr marL="285750" indent="-285750" algn="just">
              <a:lnSpc>
                <a:spcPct val="90000"/>
              </a:lnSpc>
              <a:spcBef>
                <a:spcPct val="20000"/>
              </a:spcBef>
              <a:spcAft>
                <a:spcPts val="600"/>
              </a:spcAft>
              <a:buClr>
                <a:schemeClr val="tx1"/>
              </a:buClr>
              <a:buSzPct val="80000"/>
              <a:buFont typeface="Wingdings 3" pitchFamily="18" charset="2"/>
              <a:buNone/>
            </a:pPr>
            <a:r>
              <a:rPr lang="bg-BG" dirty="0">
                <a:latin typeface="Century Gothic" pitchFamily="34" charset="0"/>
              </a:rPr>
              <a:t>       </a:t>
            </a:r>
            <a:r>
              <a:rPr lang="bg-BG" b="1" dirty="0">
                <a:latin typeface="Century Gothic" pitchFamily="34" charset="0"/>
              </a:rPr>
              <a:t>На 15 август 2020 г. бе закрито Деветото издание на изключително успешната през годините Постоянна академия за науки и иновации в образованието </a:t>
            </a:r>
            <a:r>
              <a:rPr lang="en-US" b="1" dirty="0">
                <a:latin typeface="Century Gothic" pitchFamily="34" charset="0"/>
              </a:rPr>
              <a:t>(</a:t>
            </a:r>
            <a:r>
              <a:rPr lang="bg-BG" b="1" dirty="0" err="1">
                <a:latin typeface="Century Gothic" pitchFamily="34" charset="0"/>
              </a:rPr>
              <a:t>ПАНИО</a:t>
            </a:r>
            <a:r>
              <a:rPr lang="en-US" b="1" dirty="0">
                <a:latin typeface="Century Gothic" pitchFamily="34" charset="0"/>
              </a:rPr>
              <a:t>)</a:t>
            </a:r>
            <a:r>
              <a:rPr lang="bg-BG" b="1" dirty="0">
                <a:latin typeface="Century Gothic" pitchFamily="34" charset="0"/>
              </a:rPr>
              <a:t> на СБУ</a:t>
            </a:r>
          </a:p>
        </p:txBody>
      </p:sp>
      <p:pic>
        <p:nvPicPr>
          <p:cNvPr id="29700" name="Картина 4"/>
          <p:cNvPicPr>
            <a:picLocks noChangeAspect="1"/>
          </p:cNvPicPr>
          <p:nvPr/>
        </p:nvPicPr>
        <p:blipFill>
          <a:blip r:embed="rId4"/>
          <a:srcRect t="13120" b="13373"/>
          <a:stretch>
            <a:fillRect/>
          </a:stretch>
        </p:blipFill>
        <p:spPr bwMode="auto">
          <a:xfrm>
            <a:off x="-342900" y="0"/>
            <a:ext cx="1590675" cy="1090613"/>
          </a:xfrm>
          <a:prstGeom prst="rect">
            <a:avLst/>
          </a:prstGeom>
          <a:noFill/>
          <a:ln w="57150" cmpd="thickThin">
            <a:noFill/>
            <a:miter lim="800000"/>
            <a:headEnd/>
            <a:tailEnd/>
          </a:ln>
        </p:spPr>
      </p:pic>
    </p:spTree>
  </p:cSld>
  <p:clrMapOvr>
    <a:masterClrMapping/>
  </p:clrMapOvr>
</p:sld>
</file>

<file path=ppt/theme/theme1.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Facet</Template>
  <TotalTime>543</TotalTime>
  <Words>2230</Words>
  <Application>Microsoft Office PowerPoint</Application>
  <PresentationFormat>Widescreen</PresentationFormat>
  <Paragraphs>142</Paragraphs>
  <Slides>18</Slides>
  <Notes>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18</vt:i4>
      </vt:variant>
    </vt:vector>
  </HeadingPairs>
  <TitlesOfParts>
    <vt:vector size="27" baseType="lpstr">
      <vt:lpstr>Arial</vt:lpstr>
      <vt:lpstr>Calibri</vt:lpstr>
      <vt:lpstr>Century Gothic</vt:lpstr>
      <vt:lpstr>Symbol</vt:lpstr>
      <vt:lpstr>Trebuchet MS</vt:lpstr>
      <vt:lpstr>Verdana</vt:lpstr>
      <vt:lpstr>Wingdings</vt:lpstr>
      <vt:lpstr>Wingdings 3</vt:lpstr>
      <vt:lpstr>Facet</vt:lpstr>
      <vt:lpstr>КВАЛИФИКАЦИЯ  НА  ПЕДАГОГИЧЕСКИТЕ СПЕЦИАЛИСТИ</vt:lpstr>
      <vt:lpstr>I. ЗАКОНОДАТЕЛНА УРЕДБА:</vt:lpstr>
      <vt:lpstr>PowerPoint Presentation</vt:lpstr>
      <vt:lpstr>PowerPoint Presentation</vt:lpstr>
      <vt:lpstr>II. ВИДОВЕ КВАЛИФИКАЦИЯ НА ПЕДАГОГИЧЕСКИТЕ СПЕЦИАЛИСТИ</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III. ФИНАНСИРАНЕ НА ПРОФЕСИОНАЛНАТА КВАЛИФИКАЦИЯ НА ПЕДАГОГИЧЕСКИТЕ СПЕЦИАЛИСТИ: </vt:lpstr>
      <vt:lpstr>PowerPoint Presentation</vt:lpstr>
      <vt:lpstr>PowerPoint Presentation</vt:lpstr>
      <vt:lpstr>IV. ОСНОВНИ ИЗВОДИ: </vt:lpstr>
      <vt:lpstr>V. ПРЕПОРЪКИ НА СБУ С ЦЕЛ РАЗВИТИЕ  И НАДГРАЖДАНЕ НА ПРОФЕСИОНАЛНАТА КВАЛИФИКАЦИЯ НА ПЕДАГОГИЧЕСКИТЕ СПЕЦИАЛИСТИ:</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V-ТА НАЦИОНАЛНА  НАУЧНОПРАКТИЧЕСКА  КОНФЕРЕНЦИЯ НА ТЕМА:</dc:title>
  <dc:creator>Admin</dc:creator>
  <cp:lastModifiedBy>Централа СБУ</cp:lastModifiedBy>
  <cp:revision>48</cp:revision>
  <cp:lastPrinted>2021-03-15T07:45:40Z</cp:lastPrinted>
  <dcterms:created xsi:type="dcterms:W3CDTF">2020-10-28T09:31:51Z</dcterms:created>
  <dcterms:modified xsi:type="dcterms:W3CDTF">2021-03-16T07:36:26Z</dcterms:modified>
</cp:coreProperties>
</file>