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71" r:id="rId4"/>
    <p:sldId id="272" r:id="rId5"/>
    <p:sldId id="273" r:id="rId6"/>
    <p:sldId id="274" r:id="rId7"/>
    <p:sldId id="276" r:id="rId8"/>
    <p:sldId id="277" r:id="rId9"/>
    <p:sldId id="275" r:id="rId10"/>
    <p:sldId id="270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68" d="100"/>
          <a:sy n="68" d="100"/>
        </p:scale>
        <p:origin x="552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933E3-7015-46DC-ABF2-3818F2D1A869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FF2C2-A3DB-47D5-A279-D58684BF55D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2881" y="0"/>
            <a:ext cx="2681119" cy="13937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933E3-7015-46DC-ABF2-3818F2D1A869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FF2C2-A3DB-47D5-A279-D58684BF55D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1825" y="0"/>
            <a:ext cx="2162175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933E3-7015-46DC-ABF2-3818F2D1A869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FF2C2-A3DB-47D5-A279-D58684BF55D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1825" y="0"/>
            <a:ext cx="2162175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933E3-7015-46DC-ABF2-3818F2D1A869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FF2C2-A3DB-47D5-A279-D58684BF55D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1825" y="0"/>
            <a:ext cx="2162175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933E3-7015-46DC-ABF2-3818F2D1A869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FF2C2-A3DB-47D5-A279-D58684BF55D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1825" y="0"/>
            <a:ext cx="2162175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933E3-7015-46DC-ABF2-3818F2D1A869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FF2C2-A3DB-47D5-A279-D58684BF55D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1825" y="0"/>
            <a:ext cx="2162175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933E3-7015-46DC-ABF2-3818F2D1A869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FF2C2-A3DB-47D5-A279-D58684BF55D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1825" y="0"/>
            <a:ext cx="2162175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933E3-7015-46DC-ABF2-3818F2D1A869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FF2C2-A3DB-47D5-A279-D58684BF55D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1825" y="19472"/>
            <a:ext cx="2162175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933E3-7015-46DC-ABF2-3818F2D1A869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FF2C2-A3DB-47D5-A279-D58684BF55D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7030" y="16823"/>
            <a:ext cx="2162175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933E3-7015-46DC-ABF2-3818F2D1A869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FF2C2-A3DB-47D5-A279-D58684BF55D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1825" y="0"/>
            <a:ext cx="2162175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933E3-7015-46DC-ABF2-3818F2D1A869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EBFF2C2-A3DB-47D5-A279-D58684BF55D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1825" y="0"/>
            <a:ext cx="2162175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0EBFF2C2-A3DB-47D5-A279-D58684BF55D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DE933E3-7015-46DC-ABF2-3818F2D1A869}" type="datetimeFigureOut">
              <a:rPr lang="en-US" smtClean="0"/>
              <a:pPr/>
              <a:t>3/25/2021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844824"/>
            <a:ext cx="7543800" cy="2808312"/>
          </a:xfrm>
        </p:spPr>
        <p:txBody>
          <a:bodyPr/>
          <a:lstStyle/>
          <a:p>
            <a:r>
              <a:rPr lang="bg-BG" sz="4400" b="1" dirty="0"/>
              <a:t>Възможности за подобряване на обучението по счетоводство в средните училища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5517232"/>
            <a:ext cx="7630616" cy="1066800"/>
          </a:xfrm>
        </p:spPr>
        <p:txBody>
          <a:bodyPr>
            <a:normAutofit/>
          </a:bodyPr>
          <a:lstStyle/>
          <a:p>
            <a:r>
              <a:rPr lang="bg-BG" sz="3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проф. д-р Али Вейсел, </a:t>
            </a:r>
            <a:r>
              <a:rPr lang="bg-BG" sz="32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д.е.с</a:t>
            </a:r>
            <a:r>
              <a:rPr lang="bg-BG" sz="3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., рег. одитор</a:t>
            </a:r>
            <a:endParaRPr lang="en-US" sz="3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59343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endParaRPr lang="bg-BG" sz="2400" b="1" dirty="0"/>
          </a:p>
          <a:p>
            <a:pPr>
              <a:buNone/>
            </a:pPr>
            <a:endParaRPr lang="bg-BG" sz="2400" b="1" dirty="0"/>
          </a:p>
          <a:p>
            <a:pPr algn="ctr">
              <a:buNone/>
            </a:pPr>
            <a:r>
              <a:rPr lang="bg-BG" sz="3000" b="1" dirty="0">
                <a:solidFill>
                  <a:schemeClr val="accent1">
                    <a:lumMod val="50000"/>
                  </a:schemeClr>
                </a:solidFill>
              </a:rPr>
              <a:t>Благодаря за вниманието!</a:t>
            </a:r>
            <a:endParaRPr lang="ru-RU" sz="30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4835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z="3000" b="1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Обучение по счетоводство в </a:t>
            </a:r>
            <a:br>
              <a:rPr lang="bg-BG" sz="3000" b="1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</a:br>
            <a:r>
              <a:rPr lang="bg-BG" sz="3000" b="1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средните училища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14300" indent="0">
              <a:buNone/>
            </a:pPr>
            <a:r>
              <a:rPr lang="bg-BG" sz="2600" dirty="0"/>
              <a:t>Учебен план на специалност „Оперативно счетоводство“, приет със Заповед РД09-4239/30.08.2019 г. на министъра на образованието и науката.</a:t>
            </a:r>
          </a:p>
          <a:p>
            <a:pPr marL="114300" indent="0">
              <a:buNone/>
            </a:pPr>
            <a:endParaRPr lang="bg-BG" sz="2400" dirty="0"/>
          </a:p>
          <a:p>
            <a:pPr marL="114300" indent="0">
              <a:buNone/>
            </a:pPr>
            <a:r>
              <a:rPr lang="bg-BG" sz="30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Стандарти за обучение</a:t>
            </a:r>
            <a:endParaRPr lang="bg-BG" sz="3000" b="1" i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  <a:p>
            <a:pPr marL="114300" indent="0">
              <a:buNone/>
            </a:pPr>
            <a:r>
              <a:rPr lang="bg-BG" sz="2600" i="1" dirty="0"/>
              <a:t>Международната федерация на счетоводителите</a:t>
            </a:r>
            <a:r>
              <a:rPr lang="bg-BG" sz="2600" dirty="0"/>
              <a:t> издава </a:t>
            </a:r>
          </a:p>
          <a:p>
            <a:pPr marL="114300" indent="0">
              <a:spcBef>
                <a:spcPts val="0"/>
              </a:spcBef>
              <a:buNone/>
            </a:pPr>
            <a:r>
              <a:rPr lang="bg-BG" sz="2600" dirty="0"/>
              <a:t>Международни стандарти за образование.</a:t>
            </a:r>
            <a:endParaRPr lang="en-US" sz="2600" dirty="0"/>
          </a:p>
          <a:p>
            <a:pPr marL="11430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64835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283152" cy="1052736"/>
          </a:xfrm>
        </p:spPr>
        <p:txBody>
          <a:bodyPr/>
          <a:lstStyle/>
          <a:p>
            <a:r>
              <a:rPr lang="bg-BG" sz="3000" b="1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Дисциплини в чл. 14 от ЗНФО</a:t>
            </a:r>
            <a:endParaRPr lang="en-US" sz="3000" b="1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7620000" cy="583264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bg-BG" sz="2000" dirty="0">
                <a:solidFill>
                  <a:srgbClr val="FF0000"/>
                </a:solidFill>
              </a:rPr>
              <a:t>1. Обща теория на счетоводството</a:t>
            </a:r>
          </a:p>
          <a:p>
            <a:pPr>
              <a:buNone/>
            </a:pPr>
            <a:r>
              <a:rPr lang="bg-BG" sz="2000" dirty="0">
                <a:solidFill>
                  <a:srgbClr val="FF0000"/>
                </a:solidFill>
              </a:rPr>
              <a:t>2. Финансово счетоводство</a:t>
            </a:r>
          </a:p>
          <a:p>
            <a:pPr>
              <a:buNone/>
            </a:pPr>
            <a:r>
              <a:rPr lang="bg-BG" sz="2000" dirty="0">
                <a:solidFill>
                  <a:srgbClr val="FF0000"/>
                </a:solidFill>
              </a:rPr>
              <a:t>3. Управленско счетоводство</a:t>
            </a:r>
          </a:p>
          <a:p>
            <a:pPr>
              <a:buNone/>
            </a:pPr>
            <a:r>
              <a:rPr lang="bg-BG" sz="2000" dirty="0">
                <a:solidFill>
                  <a:srgbClr val="FF0000"/>
                </a:solidFill>
              </a:rPr>
              <a:t>4. Анализ на финансовите отчети</a:t>
            </a:r>
          </a:p>
          <a:p>
            <a:pPr>
              <a:buNone/>
            </a:pPr>
            <a:r>
              <a:rPr lang="bg-BG" sz="2000" dirty="0">
                <a:solidFill>
                  <a:srgbClr val="FF0000"/>
                </a:solidFill>
              </a:rPr>
              <a:t>5. Финансов контрол и одиторски стандарти, включително Международните одиторски стандарти</a:t>
            </a:r>
          </a:p>
          <a:p>
            <a:pPr>
              <a:buNone/>
            </a:pPr>
            <a:r>
              <a:rPr lang="bg-BG" sz="2000" dirty="0">
                <a:solidFill>
                  <a:schemeClr val="accent1">
                    <a:lumMod val="50000"/>
                  </a:schemeClr>
                </a:solidFill>
              </a:rPr>
              <a:t>6. Търговско право</a:t>
            </a:r>
          </a:p>
          <a:p>
            <a:pPr>
              <a:buNone/>
            </a:pPr>
            <a:r>
              <a:rPr lang="bg-BG" sz="2000" dirty="0">
                <a:solidFill>
                  <a:schemeClr val="accent1">
                    <a:lumMod val="50000"/>
                  </a:schemeClr>
                </a:solidFill>
              </a:rPr>
              <a:t>7. Данъчно право</a:t>
            </a:r>
          </a:p>
          <a:p>
            <a:pPr>
              <a:buNone/>
            </a:pPr>
            <a:r>
              <a:rPr lang="bg-BG" sz="2000" dirty="0">
                <a:solidFill>
                  <a:schemeClr val="accent1">
                    <a:lumMod val="50000"/>
                  </a:schemeClr>
                </a:solidFill>
              </a:rPr>
              <a:t>8. Трудово и осигурително право</a:t>
            </a:r>
          </a:p>
          <a:p>
            <a:pPr>
              <a:buNone/>
            </a:pPr>
            <a:r>
              <a:rPr lang="bg-BG" sz="2000" dirty="0">
                <a:solidFill>
                  <a:schemeClr val="accent1">
                    <a:lumMod val="50000"/>
                  </a:schemeClr>
                </a:solidFill>
              </a:rPr>
              <a:t>9. Финанси на предприятието</a:t>
            </a:r>
          </a:p>
          <a:p>
            <a:pPr>
              <a:buNone/>
            </a:pPr>
            <a:r>
              <a:rPr lang="bg-BG" sz="2000" dirty="0">
                <a:solidFill>
                  <a:schemeClr val="accent1">
                    <a:lumMod val="50000"/>
                  </a:schemeClr>
                </a:solidFill>
              </a:rPr>
              <a:t>10. Математика и статистика</a:t>
            </a:r>
          </a:p>
          <a:p>
            <a:pPr>
              <a:buNone/>
            </a:pPr>
            <a:r>
              <a:rPr lang="bg-BG" sz="2000" dirty="0">
                <a:solidFill>
                  <a:schemeClr val="accent1">
                    <a:lumMod val="50000"/>
                  </a:schemeClr>
                </a:solidFill>
              </a:rPr>
              <a:t>11. Микроикономика</a:t>
            </a:r>
          </a:p>
          <a:p>
            <a:pPr>
              <a:buNone/>
            </a:pPr>
            <a:r>
              <a:rPr lang="bg-BG" sz="2000" dirty="0">
                <a:solidFill>
                  <a:schemeClr val="accent1">
                    <a:lumMod val="50000"/>
                  </a:schemeClr>
                </a:solidFill>
              </a:rPr>
              <a:t>12. Основи на финансовото управление на предприятието</a:t>
            </a:r>
          </a:p>
          <a:p>
            <a:pPr>
              <a:buNone/>
            </a:pPr>
            <a:r>
              <a:rPr lang="bg-BG" sz="2000" dirty="0">
                <a:solidFill>
                  <a:schemeClr val="accent1">
                    <a:lumMod val="50000"/>
                  </a:schemeClr>
                </a:solidFill>
              </a:rPr>
              <a:t>13. Информационни системи и технологии</a:t>
            </a:r>
          </a:p>
          <a:p>
            <a:pPr>
              <a:buNone/>
            </a:pPr>
            <a:r>
              <a:rPr lang="bg-BG" sz="2000" dirty="0">
                <a:solidFill>
                  <a:srgbClr val="FF0000"/>
                </a:solidFill>
              </a:rPr>
              <a:t>14. Управление на риска и вътрешен контрол</a:t>
            </a:r>
          </a:p>
          <a:p>
            <a:pPr>
              <a:buNone/>
            </a:pPr>
            <a:r>
              <a:rPr lang="bg-BG" sz="2000" dirty="0">
                <a:solidFill>
                  <a:srgbClr val="FF0000"/>
                </a:solidFill>
              </a:rPr>
              <a:t>15. Професионална етика и независимост</a:t>
            </a:r>
          </a:p>
        </p:txBody>
      </p:sp>
    </p:spTree>
    <p:extLst>
      <p:ext uri="{BB962C8B-B14F-4D97-AF65-F5344CB8AC3E}">
        <p14:creationId xmlns:p14="http://schemas.microsoft.com/office/powerpoint/2010/main" val="20007442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7620000" cy="1387624"/>
          </a:xfrm>
        </p:spPr>
        <p:txBody>
          <a:bodyPr/>
          <a:lstStyle/>
          <a:p>
            <a:r>
              <a:rPr lang="bg-BG" sz="2600" b="1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Учебни предмети в учебния план на </a:t>
            </a:r>
            <a:br>
              <a:rPr lang="bg-BG" sz="2600" b="1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bg-BG" sz="2600" b="1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специалност „Оперативно счетоводство“, посочени (с подобни наименования) </a:t>
            </a:r>
            <a:br>
              <a:rPr lang="bg-BG" sz="2600" b="1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bg-BG" sz="2600" b="1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в чл. 14 от ЗНФО</a:t>
            </a:r>
            <a:br>
              <a:rPr lang="en-US" sz="2600" dirty="0"/>
            </a:br>
            <a:endParaRPr lang="en-US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7620000" cy="44839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bg-BG" sz="2600" dirty="0"/>
              <a:t>1. Информационни технологии (8-10 клас)</a:t>
            </a:r>
          </a:p>
          <a:p>
            <a:pPr>
              <a:buNone/>
            </a:pPr>
            <a:r>
              <a:rPr lang="bg-BG" sz="2600" dirty="0"/>
              <a:t>2. Математика (8-12 клас)</a:t>
            </a:r>
          </a:p>
          <a:p>
            <a:pPr>
              <a:buNone/>
            </a:pPr>
            <a:r>
              <a:rPr lang="bg-BG" sz="2600" dirty="0"/>
              <a:t>3. Обща икономическа теория (9 клас)</a:t>
            </a:r>
          </a:p>
          <a:p>
            <a:pPr>
              <a:buNone/>
            </a:pPr>
            <a:r>
              <a:rPr lang="bg-BG" sz="2600" dirty="0"/>
              <a:t>4. Обща теория на счетоводната отчетност (10 клас)</a:t>
            </a:r>
          </a:p>
          <a:p>
            <a:pPr>
              <a:buNone/>
            </a:pPr>
            <a:r>
              <a:rPr lang="bg-BG" sz="2600" dirty="0"/>
              <a:t>5. Счетоводство на предприятието (11-12 клас)</a:t>
            </a:r>
          </a:p>
          <a:p>
            <a:pPr>
              <a:buNone/>
            </a:pPr>
            <a:r>
              <a:rPr lang="bg-BG" sz="2600" dirty="0"/>
              <a:t>6. Право (11 клас)</a:t>
            </a:r>
          </a:p>
          <a:p>
            <a:pPr>
              <a:buNone/>
            </a:pPr>
            <a:r>
              <a:rPr lang="bg-BG" sz="2600" dirty="0"/>
              <a:t>7. Финанси (11-12 клас)</a:t>
            </a:r>
          </a:p>
        </p:txBody>
      </p:sp>
    </p:spTree>
    <p:extLst>
      <p:ext uri="{BB962C8B-B14F-4D97-AF65-F5344CB8AC3E}">
        <p14:creationId xmlns:p14="http://schemas.microsoft.com/office/powerpoint/2010/main" val="1237977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03354"/>
            <a:ext cx="7620000" cy="1426170"/>
          </a:xfrm>
        </p:spPr>
        <p:txBody>
          <a:bodyPr/>
          <a:lstStyle/>
          <a:p>
            <a:r>
              <a:rPr lang="bg-BG" sz="2600" b="1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Дисциплини, посочени в чл. 14 от ЗНФО, </a:t>
            </a:r>
            <a:br>
              <a:rPr lang="bg-BG" sz="2600" b="1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bg-BG" sz="2600" b="1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които не са включени в учебния план на специалност „Оперативно счетоводство“</a:t>
            </a:r>
            <a:br>
              <a:rPr lang="en-US" sz="2600" dirty="0"/>
            </a:br>
            <a:endParaRPr lang="en-US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bg-BG" sz="2400" dirty="0">
                <a:solidFill>
                  <a:schemeClr val="accent1">
                    <a:lumMod val="50000"/>
                  </a:schemeClr>
                </a:solidFill>
              </a:rPr>
              <a:t>1. Управленско счетоводство</a:t>
            </a:r>
          </a:p>
          <a:p>
            <a:pPr>
              <a:buNone/>
            </a:pPr>
            <a:r>
              <a:rPr lang="bg-BG" sz="2400" dirty="0">
                <a:solidFill>
                  <a:schemeClr val="accent1">
                    <a:lumMod val="50000"/>
                  </a:schemeClr>
                </a:solidFill>
              </a:rPr>
              <a:t>2. Анализ на финансовите отчети</a:t>
            </a:r>
          </a:p>
          <a:p>
            <a:pPr>
              <a:buNone/>
            </a:pPr>
            <a:r>
              <a:rPr lang="bg-BG" sz="2400" dirty="0">
                <a:solidFill>
                  <a:schemeClr val="accent1">
                    <a:lumMod val="50000"/>
                  </a:schemeClr>
                </a:solidFill>
              </a:rPr>
              <a:t>3. Финансов контрол и одиторски стандарти, включително Международните одиторски стандарти</a:t>
            </a:r>
          </a:p>
          <a:p>
            <a:pPr>
              <a:buNone/>
            </a:pPr>
            <a:r>
              <a:rPr lang="bg-BG" sz="2400" dirty="0">
                <a:solidFill>
                  <a:schemeClr val="accent1">
                    <a:lumMod val="50000"/>
                  </a:schemeClr>
                </a:solidFill>
              </a:rPr>
              <a:t>4. Данъчно право</a:t>
            </a:r>
          </a:p>
          <a:p>
            <a:pPr>
              <a:buNone/>
            </a:pPr>
            <a:r>
              <a:rPr lang="bg-BG" sz="2400" dirty="0">
                <a:solidFill>
                  <a:schemeClr val="accent1">
                    <a:lumMod val="50000"/>
                  </a:schemeClr>
                </a:solidFill>
              </a:rPr>
              <a:t>5. Трудово и осигурително право</a:t>
            </a:r>
          </a:p>
          <a:p>
            <a:pPr>
              <a:buNone/>
            </a:pPr>
            <a:r>
              <a:rPr lang="bg-BG" sz="2400" dirty="0">
                <a:solidFill>
                  <a:schemeClr val="accent1">
                    <a:lumMod val="50000"/>
                  </a:schemeClr>
                </a:solidFill>
              </a:rPr>
              <a:t>6. Основи на финансовото управление на предприятието</a:t>
            </a:r>
          </a:p>
          <a:p>
            <a:pPr>
              <a:buNone/>
            </a:pPr>
            <a:r>
              <a:rPr lang="bg-BG" sz="2400" dirty="0">
                <a:solidFill>
                  <a:schemeClr val="accent1">
                    <a:lumMod val="50000"/>
                  </a:schemeClr>
                </a:solidFill>
              </a:rPr>
              <a:t>7. Управление на риска и вътрешен контрол</a:t>
            </a:r>
          </a:p>
          <a:p>
            <a:pPr>
              <a:buNone/>
            </a:pPr>
            <a:r>
              <a:rPr lang="bg-BG" sz="2400" dirty="0">
                <a:solidFill>
                  <a:schemeClr val="accent1">
                    <a:lumMod val="50000"/>
                  </a:schemeClr>
                </a:solidFill>
              </a:rPr>
              <a:t>8. Професионална етика и независимост</a:t>
            </a:r>
          </a:p>
        </p:txBody>
      </p:sp>
    </p:spTree>
    <p:extLst>
      <p:ext uri="{BB962C8B-B14F-4D97-AF65-F5344CB8AC3E}">
        <p14:creationId xmlns:p14="http://schemas.microsoft.com/office/powerpoint/2010/main" val="21901528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426170"/>
          </a:xfrm>
        </p:spPr>
        <p:txBody>
          <a:bodyPr/>
          <a:lstStyle/>
          <a:p>
            <a:r>
              <a:rPr lang="bg-BG" sz="2550" b="1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Учебни предмети в учебния план на </a:t>
            </a:r>
            <a:br>
              <a:rPr lang="bg-BG" sz="2550" b="1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bg-BG" sz="2550" b="1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специалност „Оперативно счетоводство“, </a:t>
            </a:r>
            <a:br>
              <a:rPr lang="bg-BG" sz="2550" b="1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bg-BG" sz="2550" b="1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които не се изискват по чл. 14 от ЗНФО</a:t>
            </a:r>
            <a:endParaRPr lang="en-US" sz="2550" b="1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7620000" cy="488255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bg-BG" sz="2400" dirty="0">
                <a:solidFill>
                  <a:schemeClr val="accent1">
                    <a:lumMod val="50000"/>
                  </a:schemeClr>
                </a:solidFill>
              </a:rPr>
              <a:t>1. Предприемачество (8 клас)</a:t>
            </a:r>
          </a:p>
          <a:p>
            <a:pPr>
              <a:buNone/>
            </a:pPr>
            <a:r>
              <a:rPr lang="bg-BG" sz="2400" dirty="0">
                <a:solidFill>
                  <a:schemeClr val="accent1">
                    <a:lumMod val="50000"/>
                  </a:schemeClr>
                </a:solidFill>
              </a:rPr>
              <a:t>2. Здравословни и безопасни условия на труд (9 клас)</a:t>
            </a:r>
          </a:p>
          <a:p>
            <a:pPr>
              <a:buNone/>
            </a:pPr>
            <a:r>
              <a:rPr lang="bg-BG" sz="2400" dirty="0">
                <a:solidFill>
                  <a:schemeClr val="accent1">
                    <a:lumMod val="50000"/>
                  </a:schemeClr>
                </a:solidFill>
              </a:rPr>
              <a:t>3. Икономика на предприятието (9 клас)</a:t>
            </a:r>
          </a:p>
          <a:p>
            <a:pPr>
              <a:buNone/>
            </a:pPr>
            <a:r>
              <a:rPr lang="bg-BG" sz="2400" dirty="0">
                <a:solidFill>
                  <a:schemeClr val="accent1">
                    <a:lumMod val="50000"/>
                  </a:schemeClr>
                </a:solidFill>
              </a:rPr>
              <a:t>4. Бизнес комуникации (9 клас)</a:t>
            </a:r>
          </a:p>
          <a:p>
            <a:pPr>
              <a:buNone/>
            </a:pPr>
            <a:r>
              <a:rPr lang="bg-BG" sz="2400" dirty="0">
                <a:solidFill>
                  <a:schemeClr val="accent1">
                    <a:lumMod val="50000"/>
                  </a:schemeClr>
                </a:solidFill>
              </a:rPr>
              <a:t>5. Икономика (10 клас)</a:t>
            </a:r>
          </a:p>
          <a:p>
            <a:pPr>
              <a:buNone/>
            </a:pPr>
            <a:r>
              <a:rPr lang="bg-BG" sz="2400" dirty="0">
                <a:solidFill>
                  <a:schemeClr val="accent1">
                    <a:lumMod val="50000"/>
                  </a:schemeClr>
                </a:solidFill>
              </a:rPr>
              <a:t>6. Чужд език по професията (11 клас)</a:t>
            </a:r>
          </a:p>
          <a:p>
            <a:pPr>
              <a:buNone/>
            </a:pPr>
            <a:r>
              <a:rPr lang="bg-BG" sz="2400" dirty="0">
                <a:solidFill>
                  <a:schemeClr val="accent1">
                    <a:lumMod val="50000"/>
                  </a:schemeClr>
                </a:solidFill>
              </a:rPr>
              <a:t>7. Документи и документооборот (11 клас)</a:t>
            </a:r>
          </a:p>
          <a:p>
            <a:pPr>
              <a:buNone/>
            </a:pPr>
            <a:r>
              <a:rPr lang="bg-BG" sz="2400" dirty="0">
                <a:solidFill>
                  <a:schemeClr val="accent1">
                    <a:lumMod val="50000"/>
                  </a:schemeClr>
                </a:solidFill>
              </a:rPr>
              <a:t>8. Работа в учебно предприятие (11 клас)</a:t>
            </a:r>
          </a:p>
          <a:p>
            <a:pPr>
              <a:buNone/>
            </a:pPr>
            <a:r>
              <a:rPr lang="bg-BG" sz="2400" dirty="0">
                <a:solidFill>
                  <a:schemeClr val="accent1">
                    <a:lumMod val="50000"/>
                  </a:schemeClr>
                </a:solidFill>
              </a:rPr>
              <a:t>9. Компютърна обработка на финансово-счетоводна информация (11-12 клас)</a:t>
            </a:r>
          </a:p>
          <a:p>
            <a:pPr>
              <a:buNone/>
            </a:pPr>
            <a:r>
              <a:rPr lang="bg-BG" sz="2400" dirty="0">
                <a:solidFill>
                  <a:schemeClr val="accent1">
                    <a:lumMod val="50000"/>
                  </a:schemeClr>
                </a:solidFill>
              </a:rPr>
              <a:t>10. Финансов и данъчен контрол (12 клас)</a:t>
            </a:r>
          </a:p>
          <a:p>
            <a:pPr>
              <a:buNone/>
            </a:pPr>
            <a:r>
              <a:rPr lang="bg-BG" sz="2400" dirty="0">
                <a:solidFill>
                  <a:schemeClr val="accent1">
                    <a:lumMod val="50000"/>
                  </a:schemeClr>
                </a:solidFill>
              </a:rPr>
              <a:t>11. Банково счетоводство (12 клас)</a:t>
            </a:r>
          </a:p>
          <a:p>
            <a:pPr>
              <a:buNone/>
            </a:pPr>
            <a:r>
              <a:rPr lang="bg-BG" sz="2400" dirty="0">
                <a:solidFill>
                  <a:schemeClr val="accent1">
                    <a:lumMod val="50000"/>
                  </a:schemeClr>
                </a:solidFill>
              </a:rPr>
              <a:t>12. Бюджетно счетоводство (12 клас)</a:t>
            </a:r>
          </a:p>
          <a:p>
            <a:pPr>
              <a:buNone/>
            </a:pPr>
            <a:r>
              <a:rPr lang="bg-BG" sz="2400" dirty="0">
                <a:solidFill>
                  <a:schemeClr val="accent1">
                    <a:lumMod val="50000"/>
                  </a:schemeClr>
                </a:solidFill>
              </a:rPr>
              <a:t>13. Комплексна учебна практика (12 клас)</a:t>
            </a:r>
          </a:p>
        </p:txBody>
      </p:sp>
    </p:spTree>
    <p:extLst>
      <p:ext uri="{BB962C8B-B14F-4D97-AF65-F5344CB8AC3E}">
        <p14:creationId xmlns:p14="http://schemas.microsoft.com/office/powerpoint/2010/main" val="11793537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7620000" cy="1426170"/>
          </a:xfrm>
        </p:spPr>
        <p:txBody>
          <a:bodyPr/>
          <a:lstStyle/>
          <a:p>
            <a:r>
              <a:rPr lang="bg-BG" sz="3000" b="1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Добри практики в обучението по счетоводство – </a:t>
            </a:r>
            <a:r>
              <a:rPr lang="en-US" sz="3000" b="1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DePaul University</a:t>
            </a:r>
            <a:r>
              <a:rPr lang="bg-BG" sz="3000" b="1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 / счетоводни дисциплини</a:t>
            </a:r>
            <a:endParaRPr lang="en-US" sz="3000" b="1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7620000" cy="496855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bg-BG" sz="2400" dirty="0">
                <a:solidFill>
                  <a:srgbClr val="FF0000"/>
                </a:solidFill>
              </a:rPr>
              <a:t>1. Основи на счетоводството І (</a:t>
            </a:r>
            <a:r>
              <a:rPr lang="en-US" sz="2400" dirty="0">
                <a:solidFill>
                  <a:srgbClr val="FF0000"/>
                </a:solidFill>
              </a:rPr>
              <a:t>Introduction to Accounting I)</a:t>
            </a:r>
          </a:p>
          <a:p>
            <a:pPr>
              <a:buNone/>
            </a:pPr>
            <a:r>
              <a:rPr lang="en-US" sz="2400" dirty="0">
                <a:solidFill>
                  <a:srgbClr val="FF0000"/>
                </a:solidFill>
              </a:rPr>
              <a:t>2. </a:t>
            </a:r>
            <a:r>
              <a:rPr lang="bg-BG" sz="2400" dirty="0">
                <a:solidFill>
                  <a:srgbClr val="FF0000"/>
                </a:solidFill>
              </a:rPr>
              <a:t>Основи на счетоводството ІІ (</a:t>
            </a:r>
            <a:r>
              <a:rPr lang="en-US" sz="2400" dirty="0">
                <a:solidFill>
                  <a:srgbClr val="FF0000"/>
                </a:solidFill>
              </a:rPr>
              <a:t>Introduction to Accounting II)</a:t>
            </a:r>
          </a:p>
          <a:p>
            <a:pPr>
              <a:buNone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3. </a:t>
            </a:r>
            <a:r>
              <a:rPr lang="bg-BG" sz="2400" dirty="0">
                <a:solidFill>
                  <a:schemeClr val="accent1">
                    <a:lumMod val="50000"/>
                  </a:schemeClr>
                </a:solidFill>
              </a:rPr>
              <a:t>Управленско счетоводство (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Managerial Accounting)</a:t>
            </a:r>
          </a:p>
          <a:p>
            <a:pPr>
              <a:buNone/>
            </a:pPr>
            <a:r>
              <a:rPr lang="en-US" sz="2400" dirty="0">
                <a:solidFill>
                  <a:srgbClr val="FF0000"/>
                </a:solidFill>
              </a:rPr>
              <a:t>4. </a:t>
            </a:r>
            <a:r>
              <a:rPr lang="bg-BG" sz="2400" dirty="0">
                <a:solidFill>
                  <a:srgbClr val="FF0000"/>
                </a:solidFill>
              </a:rPr>
              <a:t>Финансово счетоводство І (</a:t>
            </a:r>
            <a:r>
              <a:rPr lang="en-US" sz="2400" dirty="0">
                <a:solidFill>
                  <a:srgbClr val="FF0000"/>
                </a:solidFill>
              </a:rPr>
              <a:t>Financial Reporting I)</a:t>
            </a:r>
          </a:p>
          <a:p>
            <a:pPr>
              <a:buNone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5. </a:t>
            </a:r>
            <a:r>
              <a:rPr lang="bg-BG" sz="2400" dirty="0">
                <a:solidFill>
                  <a:schemeClr val="accent1">
                    <a:lumMod val="50000"/>
                  </a:schemeClr>
                </a:solidFill>
              </a:rPr>
              <a:t>Финансово счетоводство ІІ (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Financial Reporting II)</a:t>
            </a:r>
          </a:p>
          <a:p>
            <a:pPr>
              <a:buNone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6. </a:t>
            </a:r>
            <a:r>
              <a:rPr lang="bg-BG" sz="2400" dirty="0">
                <a:solidFill>
                  <a:schemeClr val="accent1">
                    <a:lumMod val="50000"/>
                  </a:schemeClr>
                </a:solidFill>
              </a:rPr>
              <a:t>Финансово счетоводство ІІІ (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Financial Reporting III)</a:t>
            </a:r>
          </a:p>
          <a:p>
            <a:pPr>
              <a:buNone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7. </a:t>
            </a:r>
            <a:r>
              <a:rPr lang="bg-BG" sz="2400" dirty="0">
                <a:solidFill>
                  <a:schemeClr val="accent1">
                    <a:lumMod val="50000"/>
                  </a:schemeClr>
                </a:solidFill>
              </a:rPr>
              <a:t>Финансово счетоводство – напреднало ниво (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Advanced Financial Accounting)</a:t>
            </a:r>
          </a:p>
          <a:p>
            <a:pPr>
              <a:buNone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8. </a:t>
            </a:r>
            <a:r>
              <a:rPr lang="bg-BG" sz="2400" dirty="0">
                <a:solidFill>
                  <a:schemeClr val="accent1">
                    <a:lumMod val="50000"/>
                  </a:schemeClr>
                </a:solidFill>
              </a:rPr>
              <a:t>Информация за управленски решения (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Information for Decision Making)</a:t>
            </a:r>
          </a:p>
          <a:p>
            <a:pPr>
              <a:buNone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9. </a:t>
            </a:r>
            <a:r>
              <a:rPr lang="bg-BG" sz="2400" dirty="0" err="1">
                <a:solidFill>
                  <a:schemeClr val="accent1">
                    <a:lumMod val="50000"/>
                  </a:schemeClr>
                </a:solidFill>
              </a:rPr>
              <a:t>Одитинг</a:t>
            </a:r>
            <a:r>
              <a:rPr lang="bg-BG" sz="2400" dirty="0">
                <a:solidFill>
                  <a:schemeClr val="accent1">
                    <a:lumMod val="50000"/>
                  </a:schemeClr>
                </a:solidFill>
              </a:rPr>
              <a:t> І (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Auditing I)</a:t>
            </a:r>
          </a:p>
          <a:p>
            <a:pPr>
              <a:buNone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10. </a:t>
            </a:r>
            <a:r>
              <a:rPr lang="bg-BG" sz="2400" dirty="0" err="1">
                <a:solidFill>
                  <a:schemeClr val="accent1">
                    <a:lumMod val="50000"/>
                  </a:schemeClr>
                </a:solidFill>
              </a:rPr>
              <a:t>Одитинг</a:t>
            </a:r>
            <a:r>
              <a:rPr lang="bg-BG" sz="2400" dirty="0">
                <a:solidFill>
                  <a:schemeClr val="accent1">
                    <a:lumMod val="50000"/>
                  </a:schemeClr>
                </a:solidFill>
              </a:rPr>
              <a:t> ІІ (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Auditing II)</a:t>
            </a:r>
          </a:p>
          <a:p>
            <a:pPr>
              <a:buNone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11. </a:t>
            </a:r>
            <a:r>
              <a:rPr lang="bg-BG" sz="2400" dirty="0">
                <a:solidFill>
                  <a:schemeClr val="accent1">
                    <a:lumMod val="50000"/>
                  </a:schemeClr>
                </a:solidFill>
              </a:rPr>
              <a:t>Изследване на имами и съдебен </a:t>
            </a:r>
            <a:r>
              <a:rPr lang="bg-BG" sz="2400" dirty="0" err="1">
                <a:solidFill>
                  <a:schemeClr val="accent1">
                    <a:lumMod val="50000"/>
                  </a:schemeClr>
                </a:solidFill>
              </a:rPr>
              <a:t>одитинг</a:t>
            </a:r>
            <a:r>
              <a:rPr lang="bg-BG" sz="2400" dirty="0">
                <a:solidFill>
                  <a:schemeClr val="accent1">
                    <a:lumMod val="50000"/>
                  </a:schemeClr>
                </a:solidFill>
              </a:rPr>
              <a:t> (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Fraud Examination and Forensic Auditing)</a:t>
            </a:r>
          </a:p>
          <a:p>
            <a:pPr>
              <a:buNone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12. </a:t>
            </a:r>
            <a:r>
              <a:rPr lang="bg-BG" sz="2400" dirty="0">
                <a:solidFill>
                  <a:schemeClr val="accent1">
                    <a:lumMod val="50000"/>
                  </a:schemeClr>
                </a:solidFill>
              </a:rPr>
              <a:t>Вътрешен </a:t>
            </a:r>
            <a:r>
              <a:rPr lang="bg-BG" sz="2400" dirty="0" err="1">
                <a:solidFill>
                  <a:schemeClr val="accent1">
                    <a:lumMod val="50000"/>
                  </a:schemeClr>
                </a:solidFill>
              </a:rPr>
              <a:t>одитинг</a:t>
            </a:r>
            <a:r>
              <a:rPr lang="bg-BG" sz="2400" dirty="0">
                <a:solidFill>
                  <a:schemeClr val="accent1">
                    <a:lumMod val="50000"/>
                  </a:schemeClr>
                </a:solidFill>
              </a:rPr>
              <a:t> (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Internal Auditing)</a:t>
            </a:r>
          </a:p>
          <a:p>
            <a:pPr>
              <a:buNone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13. </a:t>
            </a:r>
            <a:r>
              <a:rPr lang="bg-BG" sz="2400" dirty="0">
                <a:solidFill>
                  <a:schemeClr val="accent1">
                    <a:lumMod val="50000"/>
                  </a:schemeClr>
                </a:solidFill>
              </a:rPr>
              <a:t>Данъчно облагане на индивидуални доходи и собствеността (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Tax Treatment of Individuals and Property)</a:t>
            </a:r>
          </a:p>
          <a:p>
            <a:pPr>
              <a:buNone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14. </a:t>
            </a:r>
            <a:r>
              <a:rPr lang="bg-BG" sz="2400" dirty="0">
                <a:solidFill>
                  <a:schemeClr val="accent1">
                    <a:lumMod val="50000"/>
                  </a:schemeClr>
                </a:solidFill>
              </a:rPr>
              <a:t>Данъчно облагане на корпорации и съдружия (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Tax Treatment of Corporations and Partnerships)</a:t>
            </a:r>
          </a:p>
          <a:p>
            <a:pPr>
              <a:buNone/>
            </a:pPr>
            <a:r>
              <a:rPr lang="en-US" sz="2400" dirty="0">
                <a:solidFill>
                  <a:srgbClr val="FF0000"/>
                </a:solidFill>
              </a:rPr>
              <a:t>15. </a:t>
            </a:r>
            <a:r>
              <a:rPr lang="bg-BG" sz="2400" dirty="0">
                <a:solidFill>
                  <a:srgbClr val="FF0000"/>
                </a:solidFill>
              </a:rPr>
              <a:t>Стаж по счетоводство (</a:t>
            </a:r>
            <a:r>
              <a:rPr lang="en-US" sz="2400" dirty="0">
                <a:solidFill>
                  <a:srgbClr val="FF0000"/>
                </a:solidFill>
              </a:rPr>
              <a:t>Internship in Accountancy).</a:t>
            </a:r>
          </a:p>
        </p:txBody>
      </p:sp>
    </p:spTree>
    <p:extLst>
      <p:ext uri="{BB962C8B-B14F-4D97-AF65-F5344CB8AC3E}">
        <p14:creationId xmlns:p14="http://schemas.microsoft.com/office/powerpoint/2010/main" val="28055076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7620000" cy="1426170"/>
          </a:xfrm>
        </p:spPr>
        <p:txBody>
          <a:bodyPr/>
          <a:lstStyle/>
          <a:p>
            <a:r>
              <a:rPr lang="bg-BG" sz="2600" b="1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Счетоводни предмети в учебния план на специалност „Оперативно счетоводство“, </a:t>
            </a:r>
            <a:br>
              <a:rPr lang="bg-BG" sz="2600" b="1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</a:br>
            <a:r>
              <a:rPr lang="bg-BG" sz="2600" b="1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които не са включени в учебния план на </a:t>
            </a:r>
            <a:br>
              <a:rPr lang="bg-BG" sz="2600" b="1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</a:br>
            <a:r>
              <a:rPr lang="bg-BG" sz="2600" b="1" spc="0" dirty="0" err="1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DePaul</a:t>
            </a:r>
            <a:r>
              <a:rPr lang="bg-BG" sz="2600" b="1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 </a:t>
            </a:r>
            <a:r>
              <a:rPr lang="bg-BG" sz="2600" b="1" spc="0" dirty="0" err="1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University</a:t>
            </a:r>
            <a:endParaRPr lang="bg-BG" sz="2600" b="1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7620000" cy="44839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bg-BG" sz="2600" dirty="0">
                <a:solidFill>
                  <a:schemeClr val="accent1">
                    <a:lumMod val="50000"/>
                  </a:schemeClr>
                </a:solidFill>
              </a:rPr>
              <a:t>1. Документи и документооборот (11 клас)</a:t>
            </a:r>
          </a:p>
          <a:p>
            <a:pPr>
              <a:buNone/>
            </a:pPr>
            <a:r>
              <a:rPr lang="bg-BG" sz="2600" dirty="0">
                <a:solidFill>
                  <a:schemeClr val="accent1">
                    <a:lumMod val="50000"/>
                  </a:schemeClr>
                </a:solidFill>
              </a:rPr>
              <a:t>2. Работа в учебно предприятие (11 клас)</a:t>
            </a:r>
          </a:p>
          <a:p>
            <a:pPr>
              <a:buNone/>
            </a:pPr>
            <a:r>
              <a:rPr lang="bg-BG" sz="2600" dirty="0">
                <a:solidFill>
                  <a:schemeClr val="accent1">
                    <a:lumMod val="50000"/>
                  </a:schemeClr>
                </a:solidFill>
              </a:rPr>
              <a:t>3. Компютърна обработка на финансово-счетоводна информация (11-12 клас)</a:t>
            </a:r>
          </a:p>
          <a:p>
            <a:pPr>
              <a:buNone/>
            </a:pPr>
            <a:r>
              <a:rPr lang="bg-BG" sz="2600" dirty="0">
                <a:solidFill>
                  <a:schemeClr val="accent1">
                    <a:lumMod val="50000"/>
                  </a:schemeClr>
                </a:solidFill>
              </a:rPr>
              <a:t>4. Финансов и данъчен контрол (12 клас)</a:t>
            </a:r>
          </a:p>
          <a:p>
            <a:pPr>
              <a:buNone/>
            </a:pPr>
            <a:r>
              <a:rPr lang="bg-BG" sz="2600" dirty="0">
                <a:solidFill>
                  <a:schemeClr val="accent1">
                    <a:lumMod val="50000"/>
                  </a:schemeClr>
                </a:solidFill>
              </a:rPr>
              <a:t>5. Банково счетоводство (12 клас)</a:t>
            </a:r>
          </a:p>
          <a:p>
            <a:pPr>
              <a:buNone/>
            </a:pPr>
            <a:r>
              <a:rPr lang="bg-BG" sz="2600" dirty="0">
                <a:solidFill>
                  <a:schemeClr val="accent1">
                    <a:lumMod val="50000"/>
                  </a:schemeClr>
                </a:solidFill>
              </a:rPr>
              <a:t>6. Бюджетно счетоводство (12 клас)</a:t>
            </a:r>
          </a:p>
        </p:txBody>
      </p:sp>
    </p:spTree>
    <p:extLst>
      <p:ext uri="{BB962C8B-B14F-4D97-AF65-F5344CB8AC3E}">
        <p14:creationId xmlns:p14="http://schemas.microsoft.com/office/powerpoint/2010/main" val="16648810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778098"/>
          </a:xfrm>
        </p:spPr>
        <p:txBody>
          <a:bodyPr/>
          <a:lstStyle/>
          <a:p>
            <a:r>
              <a:rPr lang="bg-BG" sz="3000" b="1" dirty="0"/>
              <a:t>Учебни предмети по икономика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7620000" cy="506003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bg-BG" sz="2600" dirty="0">
                <a:solidFill>
                  <a:schemeClr val="accent1">
                    <a:lumMod val="50000"/>
                  </a:schemeClr>
                </a:solidFill>
              </a:rPr>
              <a:t>1. Предприемачество (8 клас)</a:t>
            </a:r>
          </a:p>
          <a:p>
            <a:pPr>
              <a:buNone/>
            </a:pPr>
            <a:r>
              <a:rPr lang="bg-BG" sz="2600" dirty="0">
                <a:solidFill>
                  <a:schemeClr val="accent1">
                    <a:lumMod val="50000"/>
                  </a:schemeClr>
                </a:solidFill>
              </a:rPr>
              <a:t>2. Обща икономическа теория (9 клас)</a:t>
            </a:r>
          </a:p>
          <a:p>
            <a:pPr>
              <a:buNone/>
            </a:pPr>
            <a:r>
              <a:rPr lang="bg-BG" sz="2600" dirty="0">
                <a:solidFill>
                  <a:schemeClr val="accent1">
                    <a:lumMod val="50000"/>
                  </a:schemeClr>
                </a:solidFill>
              </a:rPr>
              <a:t>3. Икономика на предприятието (9 клас)</a:t>
            </a:r>
          </a:p>
          <a:p>
            <a:pPr>
              <a:buNone/>
            </a:pPr>
            <a:r>
              <a:rPr lang="bg-BG" sz="2600" dirty="0">
                <a:solidFill>
                  <a:schemeClr val="accent1">
                    <a:lumMod val="50000"/>
                  </a:schemeClr>
                </a:solidFill>
              </a:rPr>
              <a:t>4. Икономика (10 клас)</a:t>
            </a:r>
          </a:p>
          <a:p>
            <a:pPr>
              <a:buNone/>
            </a:pP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r>
              <a:rPr lang="bg-BG" sz="3000" b="1" dirty="0">
                <a:solidFill>
                  <a:schemeClr val="tx2">
                    <a:lumMod val="75000"/>
                  </a:schemeClr>
                </a:solidFill>
              </a:rPr>
              <a:t>Съдържание на учебните предмети</a:t>
            </a:r>
          </a:p>
          <a:p>
            <a:pPr>
              <a:spcBef>
                <a:spcPts val="1800"/>
              </a:spcBef>
              <a:buNone/>
            </a:pPr>
            <a:r>
              <a:rPr lang="bg-BG" sz="2600" dirty="0">
                <a:solidFill>
                  <a:schemeClr val="tx2">
                    <a:lumMod val="75000"/>
                  </a:schemeClr>
                </a:solidFill>
              </a:rPr>
              <a:t>Обща теория на счетоводната отчетност (10 клас)</a:t>
            </a:r>
          </a:p>
          <a:p>
            <a:pPr>
              <a:spcBef>
                <a:spcPts val="1200"/>
              </a:spcBef>
              <a:buNone/>
            </a:pPr>
            <a:r>
              <a:rPr lang="ru-RU" sz="2600" dirty="0">
                <a:solidFill>
                  <a:schemeClr val="tx2">
                    <a:lumMod val="75000"/>
                  </a:schemeClr>
                </a:solidFill>
              </a:rPr>
              <a:t>Счетоводство на </a:t>
            </a:r>
            <a:r>
              <a:rPr lang="bg-BG" sz="2600" dirty="0">
                <a:solidFill>
                  <a:schemeClr val="tx2">
                    <a:lumMod val="75000"/>
                  </a:schemeClr>
                </a:solidFill>
              </a:rPr>
              <a:t>предприятието (11-12 клас</a:t>
            </a:r>
            <a:r>
              <a:rPr lang="ru-RU" sz="2600" dirty="0">
                <a:solidFill>
                  <a:schemeClr val="tx2">
                    <a:lumMod val="75000"/>
                  </a:schemeClr>
                </a:solidFill>
              </a:rPr>
              <a:t>)</a:t>
            </a:r>
            <a:endParaRPr lang="bg-BG" sz="26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spcBef>
                <a:spcPts val="1200"/>
              </a:spcBef>
              <a:buNone/>
            </a:pPr>
            <a:r>
              <a:rPr lang="bg-BG" sz="2600" dirty="0">
                <a:solidFill>
                  <a:schemeClr val="tx2">
                    <a:lumMod val="75000"/>
                  </a:schemeClr>
                </a:solidFill>
              </a:rPr>
              <a:t>Финансов и данъчен контрол (12 клас)</a:t>
            </a:r>
          </a:p>
        </p:txBody>
      </p:sp>
    </p:spTree>
    <p:extLst>
      <p:ext uri="{BB962C8B-B14F-4D97-AF65-F5344CB8AC3E}">
        <p14:creationId xmlns:p14="http://schemas.microsoft.com/office/powerpoint/2010/main" val="18286812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635</TotalTime>
  <Words>791</Words>
  <Application>Microsoft Office PowerPoint</Application>
  <PresentationFormat>On-screen Show (4:3)</PresentationFormat>
  <Paragraphs>91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Cambria</vt:lpstr>
      <vt:lpstr>Adjacency</vt:lpstr>
      <vt:lpstr>Възможности за подобряване на обучението по счетоводство в средните училища</vt:lpstr>
      <vt:lpstr>Обучение по счетоводство в  средните училища</vt:lpstr>
      <vt:lpstr>Дисциплини в чл. 14 от ЗНФО</vt:lpstr>
      <vt:lpstr>Учебни предмети в учебния план на  специалност „Оперативно счетоводство“, посочени (с подобни наименования)  в чл. 14 от ЗНФО </vt:lpstr>
      <vt:lpstr>Дисциплини, посочени в чл. 14 от ЗНФО,  които не са включени в учебния план на специалност „Оперативно счетоводство“ </vt:lpstr>
      <vt:lpstr>Учебни предмети в учебния план на  специалност „Оперативно счетоводство“,  които не се изискват по чл. 14 от ЗНФО</vt:lpstr>
      <vt:lpstr>Добри практики в обучението по счетоводство – DePaul University / счетоводни дисциплини</vt:lpstr>
      <vt:lpstr>Счетоводни предмети в учебния план на специалност „Оперативно счетоводство“,  които не са включени в учебния план на  DePaul University</vt:lpstr>
      <vt:lpstr>Учебни предмети по икономика</vt:lpstr>
      <vt:lpstr>PowerPoint Presentation</vt:lpstr>
    </vt:vector>
  </TitlesOfParts>
  <Company>Eurobank EFG BG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Virginia Zhelyazkova</dc:creator>
  <cp:lastModifiedBy>Ali Veysel</cp:lastModifiedBy>
  <cp:revision>44</cp:revision>
  <dcterms:created xsi:type="dcterms:W3CDTF">2014-11-08T13:32:06Z</dcterms:created>
  <dcterms:modified xsi:type="dcterms:W3CDTF">2021-03-25T10:11:13Z</dcterms:modified>
</cp:coreProperties>
</file>