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7" r:id="rId3"/>
    <p:sldId id="270" r:id="rId4"/>
    <p:sldId id="268" r:id="rId5"/>
    <p:sldId id="269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2"/>
    <p:restoredTop sz="94712"/>
  </p:normalViewPr>
  <p:slideViewPr>
    <p:cSldViewPr snapToGrid="0" snapToObjects="1">
      <p:cViewPr varScale="1">
        <p:scale>
          <a:sx n="115" d="100"/>
          <a:sy n="115" d="100"/>
        </p:scale>
        <p:origin x="6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B235F-5EAF-0941-B46F-78008DF8E0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99FDA-D498-9442-8622-6509F25AB7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1AF21-5CEF-5E4C-973F-F123F0499098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9AD12-3539-6942-81D7-EF02467CD0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36AC6-113B-F44E-998B-B72547EF23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88383-676E-AB45-8FB4-1608A81BE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0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40965-23B4-4745-B855-FD035A1A567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71346-FB55-AC41-A7FE-E636523A5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4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28793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7697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6569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2CD8-297B-3D4C-B0AF-AE1874EA40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105156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bg-BG" dirty="0"/>
              <a:t>Добавете име на дисциплината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905A6F-0C1D-6C4C-BB58-8DFBA3EB72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817665"/>
            <a:ext cx="9144000" cy="8699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bg-BG" dirty="0"/>
              <a:t>Добавете име/тема на лекцията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C0558-A248-EE45-A0B2-C5900E733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95318"/>
            <a:ext cx="9144000" cy="749595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/>
              <a:t>Добавете име на преподавател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8EB9A00-986D-B14F-B9F6-0E1D24F306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Ver. 1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A825A5C-D0C9-2947-928F-81B6005804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D1B3665-0627-2C4B-A2A8-E7DE03176D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7858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241433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5986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31347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238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8461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84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5607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F4F99F-925E-FD47-A625-299EA4E947C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>
            <a:extLst>
              <a:ext uri="{FF2B5EF4-FFF2-40B4-BE49-F238E27FC236}">
                <a16:creationId xmlns:a16="http://schemas.microsoft.com/office/drawing/2014/main" id="{A41DB486-130C-8E40-A03D-59EDDD9A5E1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13985" y="92538"/>
            <a:ext cx="1485416" cy="6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AAD09F-EAFF-0348-982A-D0CD75022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„Финансов мениджмънт“ в средните училища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3A8F67A-4D6D-BC4E-A069-3FB6403EF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470" y="4257528"/>
            <a:ext cx="9144000" cy="749595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п</a:t>
            </a:r>
            <a:r>
              <a:rPr lang="bg-BG" dirty="0" smtClean="0"/>
              <a:t>роф. д-р Виржиния </a:t>
            </a:r>
            <a:r>
              <a:rPr lang="bg-BG" dirty="0" smtClean="0"/>
              <a:t>Желязкова</a:t>
            </a:r>
          </a:p>
          <a:p>
            <a:r>
              <a:rPr lang="bg-BG" dirty="0" smtClean="0"/>
              <a:t>Зам.-ректор по учебната дейност и качеството</a:t>
            </a:r>
            <a:endParaRPr lang="bg-BG" dirty="0" smtClean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B04A6-25CB-1948-8A03-CF1AC1F107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Ver.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7D7D3-F67E-5B41-9095-B499DBB7BF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10829109" y="0"/>
            <a:ext cx="1362891" cy="11234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88" y="156506"/>
            <a:ext cx="966900" cy="966900"/>
          </a:xfrm>
          <a:prstGeom prst="rect">
            <a:avLst/>
          </a:prstGeom>
          <a:ln>
            <a:solidFill>
              <a:srgbClr val="922139"/>
            </a:solidFill>
          </a:ln>
        </p:spPr>
      </p:pic>
    </p:spTree>
    <p:extLst>
      <p:ext uri="{BB962C8B-B14F-4D97-AF65-F5344CB8AC3E}">
        <p14:creationId xmlns:p14="http://schemas.microsoft.com/office/powerpoint/2010/main" val="21389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886" y="2406348"/>
            <a:ext cx="3790604" cy="1450757"/>
          </a:xfrm>
        </p:spPr>
        <p:txBody>
          <a:bodyPr/>
          <a:lstStyle/>
          <a:p>
            <a:r>
              <a:rPr lang="bg-BG" dirty="0" smtClean="0"/>
              <a:t>Благодаря!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8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300" dirty="0" smtClean="0"/>
              <a:t>„Финансовият мениджмънт“ като учебна дисциплина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bg-BG" sz="2200" dirty="0" smtClean="0"/>
              <a:t>Финансовият мениджмънт е сред </a:t>
            </a:r>
            <a:r>
              <a:rPr lang="bg-BG" sz="2200" dirty="0" smtClean="0">
                <a:solidFill>
                  <a:srgbClr val="FF0000"/>
                </a:solidFill>
              </a:rPr>
              <a:t>фундаменталните дисциплини </a:t>
            </a:r>
            <a:r>
              <a:rPr lang="bg-BG" sz="2200" dirty="0" smtClean="0"/>
              <a:t>от областта на икономиката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dirty="0" smtClean="0"/>
              <a:t>Тя има </a:t>
            </a:r>
            <a:r>
              <a:rPr lang="bg-BG" sz="2200" dirty="0" smtClean="0">
                <a:solidFill>
                  <a:srgbClr val="FF0000"/>
                </a:solidFill>
              </a:rPr>
              <a:t>ясна практическа насоченост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dirty="0" smtClean="0"/>
              <a:t>Основава се на </a:t>
            </a:r>
            <a:r>
              <a:rPr lang="bg-BG" sz="2200" dirty="0" smtClean="0">
                <a:solidFill>
                  <a:srgbClr val="FF0000"/>
                </a:solidFill>
              </a:rPr>
              <a:t>принципи, които са валидни от векове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dirty="0" smtClean="0"/>
              <a:t>Основен </a:t>
            </a:r>
            <a:r>
              <a:rPr lang="bg-BG" sz="2200" dirty="0" smtClean="0">
                <a:solidFill>
                  <a:srgbClr val="FF0000"/>
                </a:solidFill>
              </a:rPr>
              <a:t>акцент </a:t>
            </a:r>
            <a:r>
              <a:rPr lang="bg-BG" sz="2200" dirty="0" smtClean="0"/>
              <a:t>в дисциплината е реализирането на финансов успех при отчитане на рисковете за бизнеса</a:t>
            </a:r>
          </a:p>
          <a:p>
            <a:pPr algn="just"/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4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Императивите на времето и обучението по „Финансов мениджмънт“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200" dirty="0">
                <a:solidFill>
                  <a:srgbClr val="FF0000"/>
                </a:solidFill>
              </a:rPr>
              <a:t>Новото</a:t>
            </a:r>
            <a:r>
              <a:rPr lang="bg-BG" sz="2200" dirty="0"/>
              <a:t> в областта на финансовия мениджмънт се свързва </a:t>
            </a:r>
            <a:r>
              <a:rPr lang="bg-BG" sz="2200" dirty="0" smtClean="0"/>
              <a:t>с развитието на бизнес средата: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g-BG" sz="2200" dirty="0" smtClean="0">
                <a:solidFill>
                  <a:srgbClr val="FF0000"/>
                </a:solidFill>
              </a:rPr>
              <a:t>Появата </a:t>
            </a:r>
            <a:r>
              <a:rPr lang="bg-BG" sz="2200" dirty="0">
                <a:solidFill>
                  <a:srgbClr val="FF0000"/>
                </a:solidFill>
              </a:rPr>
              <a:t>на нови рискове </a:t>
            </a:r>
            <a:r>
              <a:rPr lang="bg-BG" sz="2200" dirty="0"/>
              <a:t>пред всички организации през последните 20 </a:t>
            </a:r>
            <a:r>
              <a:rPr lang="bg-BG" sz="2200" dirty="0" smtClean="0"/>
              <a:t>години;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g-BG" sz="2200" dirty="0" smtClean="0">
                <a:solidFill>
                  <a:srgbClr val="FF0000"/>
                </a:solidFill>
              </a:rPr>
              <a:t>Промените в макроикономическата политика</a:t>
            </a:r>
            <a:r>
              <a:rPr lang="bg-BG" sz="2200" dirty="0" smtClean="0"/>
              <a:t>, които задават и ще задават нови измерения на финансовия мениджмънт. </a:t>
            </a:r>
            <a:r>
              <a:rPr lang="bg-BG" sz="2200" i="1" dirty="0" smtClean="0"/>
              <a:t>Такава промяна е решението на ЕС да поеме път към промяна на икономическия си модел – от линеен в кръгов</a:t>
            </a:r>
            <a:endParaRPr lang="bg-BG" sz="2200" i="1" dirty="0"/>
          </a:p>
          <a:p>
            <a:pPr marL="457200" indent="-457200" algn="just">
              <a:buFont typeface="+mj-lt"/>
              <a:buAutoNum type="arabicPeriod"/>
            </a:pPr>
            <a:endParaRPr lang="en-US" sz="2200" dirty="0"/>
          </a:p>
          <a:p>
            <a:pPr marL="457200" indent="-457200" algn="just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300" dirty="0" smtClean="0"/>
              <a:t>Новите рискове и промяната на средата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200" b="1" dirty="0" smtClean="0"/>
              <a:t>Кои са новите рискове?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i="1" dirty="0" smtClean="0"/>
              <a:t>Климатичните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i="1" dirty="0" smtClean="0"/>
              <a:t>Екологичните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i="1" dirty="0" smtClean="0"/>
              <a:t>Социалните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i="1" dirty="0" smtClean="0"/>
              <a:t>Здравните – особено видни сега, в ситуация на пандемия с </a:t>
            </a:r>
            <a:r>
              <a:rPr lang="en-US" sz="2200" i="1" dirty="0" smtClean="0"/>
              <a:t>COVID-19</a:t>
            </a:r>
            <a:endParaRPr lang="en-US" sz="2200" i="1" dirty="0"/>
          </a:p>
          <a:p>
            <a:pPr marL="0" indent="0" algn="just">
              <a:buNone/>
            </a:pPr>
            <a:r>
              <a:rPr lang="bg-BG" sz="2400" dirty="0"/>
              <a:t>Изучаването на </a:t>
            </a:r>
            <a:r>
              <a:rPr lang="bg-BG" sz="2400" dirty="0">
                <a:solidFill>
                  <a:srgbClr val="FF0000"/>
                </a:solidFill>
              </a:rPr>
              <a:t>новите рискове </a:t>
            </a:r>
            <a:r>
              <a:rPr lang="bg-BG" sz="2400" dirty="0"/>
              <a:t>в рамките на обучението по „Финансов мениджмънт“ е задължително условие за актуалност на съдържанието</a:t>
            </a:r>
          </a:p>
          <a:p>
            <a:pPr marL="0" indent="0" algn="just">
              <a:buNone/>
            </a:pPr>
            <a:r>
              <a:rPr lang="bg-BG" sz="2400" dirty="0" smtClean="0"/>
              <a:t>То </a:t>
            </a:r>
            <a:r>
              <a:rPr lang="bg-BG" sz="2400" dirty="0"/>
              <a:t>важно, за да се формира по-пълна представа у учениците за </a:t>
            </a:r>
            <a:r>
              <a:rPr lang="bg-BG" sz="2400" dirty="0">
                <a:solidFill>
                  <a:srgbClr val="FF0000"/>
                </a:solidFill>
              </a:rPr>
              <a:t>средата, в която те ще работят</a:t>
            </a:r>
            <a:endParaRPr lang="en-US" sz="24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bg-BG" sz="22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3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4300" dirty="0" smtClean="0"/>
              <a:t>Пътят към промяна на икономическия модел – </a:t>
            </a:r>
            <a:r>
              <a:rPr lang="bg-BG" sz="4300" b="1" i="1" dirty="0" smtClean="0"/>
              <a:t>защо е важно да отчитаме контекста?</a:t>
            </a:r>
            <a:endParaRPr lang="en-US" sz="43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34360"/>
            <a:ext cx="10240170" cy="41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7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300" dirty="0" smtClean="0"/>
              <a:t>Линейният и кръговият модел: </a:t>
            </a:r>
            <a:br>
              <a:rPr lang="bg-BG" sz="4300" dirty="0" smtClean="0"/>
            </a:br>
            <a:r>
              <a:rPr lang="bg-BG" sz="4300" b="1" i="1" dirty="0" smtClean="0"/>
              <a:t>две напълно различни перспективи</a:t>
            </a:r>
            <a:endParaRPr lang="en-US" sz="43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g-BG" sz="2200" dirty="0" smtClean="0">
                <a:solidFill>
                  <a:srgbClr val="FF0000"/>
                </a:solidFill>
              </a:rPr>
              <a:t>Как промяната на модела влияе върху принципите на финансовия мениджмънт?</a:t>
            </a:r>
          </a:p>
          <a:p>
            <a:pPr algn="just"/>
            <a:r>
              <a:rPr lang="bg-BG" sz="2200" b="1" dirty="0" smtClean="0"/>
              <a:t>Учениците трябва да научат, че, ако: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dirty="0" smtClean="0"/>
              <a:t>При линейния модел, какъвто е настоящия, се основаваме на ограничеността на ресурсите и оттам на благата и достъпа на всеки до тях, то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dirty="0" smtClean="0"/>
              <a:t>При кръговия се разсъждава в посока на почти безкрайното използване на ресурсите, а това означава че има условия всички да имат достъп до блага. Водеща роля за това играят науката иновациите и технологиите.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300" dirty="0" smtClean="0"/>
              <a:t>Новият – стар </a:t>
            </a:r>
            <a:br>
              <a:rPr lang="bg-BG" sz="4300" dirty="0" smtClean="0"/>
            </a:br>
            <a:r>
              <a:rPr lang="bg-BG" sz="4300" dirty="0" smtClean="0"/>
              <a:t>„Финансов мениджмънт“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200" dirty="0"/>
              <a:t>Следователно, </a:t>
            </a:r>
            <a:r>
              <a:rPr lang="bg-BG" sz="2200" b="1" dirty="0"/>
              <a:t>финансовият мениджмънт придобива нови перспективи </a:t>
            </a:r>
            <a:r>
              <a:rPr lang="bg-BG" sz="2200" dirty="0"/>
              <a:t>през тази нова рамка – </a:t>
            </a:r>
            <a:r>
              <a:rPr lang="bg-BG" sz="2200" dirty="0" smtClean="0"/>
              <a:t>фокусът се измества от </a:t>
            </a:r>
            <a:r>
              <a:rPr lang="bg-BG" sz="2200" dirty="0" err="1" smtClean="0"/>
              <a:t>прследването</a:t>
            </a:r>
            <a:r>
              <a:rPr lang="bg-BG" sz="2200" dirty="0" smtClean="0"/>
              <a:t> само на финансов резултат, без значение как, върху: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g-BG" sz="2200" dirty="0" smtClean="0"/>
              <a:t> </a:t>
            </a:r>
            <a:r>
              <a:rPr lang="bg-BG" sz="2200" dirty="0"/>
              <a:t>управление на вътрешното потребление в </a:t>
            </a:r>
            <a:r>
              <a:rPr lang="bg-BG" sz="2200" dirty="0" smtClean="0"/>
              <a:t>организациите;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g-BG" sz="2200" dirty="0" smtClean="0"/>
              <a:t>повишаване на ефективността на използването на различните ресурси;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g-BG" sz="2200" dirty="0" smtClean="0"/>
              <a:t>влиянието </a:t>
            </a:r>
            <a:r>
              <a:rPr lang="bg-BG" sz="2200" dirty="0"/>
              <a:t>на бизнеса върху околната среда и обществото</a:t>
            </a:r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Опитът на ВУЗФ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bg-BG" sz="2200" dirty="0" smtClean="0"/>
              <a:t>Приложихме </a:t>
            </a:r>
            <a:r>
              <a:rPr lang="bg-BG" sz="2200" dirty="0" err="1" smtClean="0"/>
              <a:t>холистичния</a:t>
            </a:r>
            <a:r>
              <a:rPr lang="bg-BG" sz="2200" dirty="0" smtClean="0"/>
              <a:t> подход при подготовката на студентите за финансови мениджъри:</a:t>
            </a:r>
            <a:endParaRPr lang="bg-BG" sz="2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dirty="0" smtClean="0"/>
              <a:t>Въведохме нова дисциплина „Кръгова икономика“, задължителна за всички студенти от втори курс, за да добият представа за </a:t>
            </a:r>
            <a:r>
              <a:rPr lang="bg-BG" sz="2200" dirty="0" err="1" smtClean="0"/>
              <a:t>макрокартината</a:t>
            </a:r>
            <a:r>
              <a:rPr lang="bg-BG" sz="2200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dirty="0" smtClean="0"/>
              <a:t>Създадохме електронни учебници и електронно учебно съдържание, засягащо новите тенденции в управлението на риска и отражението му върху финансовия </a:t>
            </a:r>
            <a:r>
              <a:rPr lang="bg-BG" sz="2200" dirty="0" err="1" smtClean="0"/>
              <a:t>мениджъмтн</a:t>
            </a:r>
            <a:r>
              <a:rPr lang="bg-BG" sz="2200" dirty="0" smtClean="0"/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sz="2200" dirty="0" smtClean="0"/>
              <a:t>Обогатихме учебните програми по сродни на „Финансов мениджмънт“ дисциплини с теми за новите рискове.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7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 можем да бъдем полезни?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bg-BG" dirty="0" smtClean="0"/>
              <a:t>Да споделим електронно учебно съдържание;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dirty="0" smtClean="0"/>
              <a:t>Да обменим опит при изготвянето на теми в учебното съдържание за учениците;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dirty="0" smtClean="0"/>
              <a:t>Да подкрепим учебния процес в училищата, като предоставим презентации по темите за новите императиви пред финансовите мениджъри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bg-BG" dirty="0" smtClean="0"/>
              <a:t>Други дейности, които заедно ще обсъдим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Ver.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F99F-925E-FD47-A625-299EA4E947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413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спекци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Ретроспекц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ция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818</TotalTime>
  <Words>528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Ретроспекция</vt:lpstr>
      <vt:lpstr>„Финансов мениджмънт“ в средните училища</vt:lpstr>
      <vt:lpstr>„Финансовият мениджмънт“ като учебна дисциплина</vt:lpstr>
      <vt:lpstr>Императивите на времето и обучението по „Финансов мениджмънт“</vt:lpstr>
      <vt:lpstr>Новите рискове и промяната на средата</vt:lpstr>
      <vt:lpstr>Пътят към промяна на икономическия модел – защо е важно да отчитаме контекста?</vt:lpstr>
      <vt:lpstr>Линейният и кръговият модел:  две напълно различни перспективи</vt:lpstr>
      <vt:lpstr>Новият – стар  „Финансов мениджмънт“</vt:lpstr>
      <vt:lpstr>Опитът на ВУЗФ</vt:lpstr>
      <vt:lpstr>Как можем да бъдем полезни?</vt:lpstr>
      <vt:lpstr>Благодаря!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Dimitrov</dc:creator>
  <cp:lastModifiedBy>Virginia Zhelyazkova</cp:lastModifiedBy>
  <cp:revision>67</cp:revision>
  <dcterms:created xsi:type="dcterms:W3CDTF">2019-04-21T07:23:28Z</dcterms:created>
  <dcterms:modified xsi:type="dcterms:W3CDTF">2021-03-25T11:00:11Z</dcterms:modified>
</cp:coreProperties>
</file>