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88" r:id="rId10"/>
    <p:sldId id="264" r:id="rId11"/>
    <p:sldId id="268" r:id="rId12"/>
    <p:sldId id="274" r:id="rId13"/>
    <p:sldId id="267" r:id="rId14"/>
    <p:sldId id="265" r:id="rId15"/>
    <p:sldId id="289" r:id="rId16"/>
    <p:sldId id="269" r:id="rId17"/>
    <p:sldId id="270" r:id="rId18"/>
    <p:sldId id="271" r:id="rId19"/>
    <p:sldId id="272" r:id="rId20"/>
    <p:sldId id="266" r:id="rId21"/>
    <p:sldId id="281" r:id="rId22"/>
    <p:sldId id="282" r:id="rId23"/>
    <p:sldId id="283" r:id="rId24"/>
    <p:sldId id="284" r:id="rId25"/>
    <p:sldId id="285" r:id="rId26"/>
    <p:sldId id="286" r:id="rId27"/>
    <p:sldId id="287" r:id="rId28"/>
    <p:sldId id="273" r:id="rId29"/>
    <p:sldId id="276" r:id="rId30"/>
    <p:sldId id="277" r:id="rId31"/>
    <p:sldId id="278" r:id="rId32"/>
    <p:sldId id="290" r:id="rId33"/>
    <p:sldId id="279" r:id="rId34"/>
    <p:sldId id="291" r:id="rId35"/>
    <p:sldId id="292" r:id="rId36"/>
    <p:sldId id="275" r:id="rId37"/>
    <p:sldId id="280" r:id="rId3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7302" autoAdjust="0"/>
  </p:normalViewPr>
  <p:slideViewPr>
    <p:cSldViewPr snapToGrid="0">
      <p:cViewPr varScale="1">
        <p:scale>
          <a:sx n="61" d="100"/>
          <a:sy n="61" d="100"/>
        </p:scale>
        <p:origin x="169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78FCEAC-7B01-4E72-9BA0-438F0C063EF2}" type="datetimeFigureOut">
              <a:rPr lang="en-US" smtClean="0"/>
              <a:t>3/24/2021</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01CC539-222C-4CD5-8EB5-F71C476E2F4B}" type="slidenum">
              <a:rPr lang="en-US" smtClean="0"/>
              <a:t>‹#›</a:t>
            </a:fld>
            <a:endParaRPr lang="en-US"/>
          </a:p>
        </p:txBody>
      </p:sp>
    </p:spTree>
    <p:extLst>
      <p:ext uri="{BB962C8B-B14F-4D97-AF65-F5344CB8AC3E}">
        <p14:creationId xmlns:p14="http://schemas.microsoft.com/office/powerpoint/2010/main" val="2680326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1CC539-222C-4CD5-8EB5-F71C476E2F4B}" type="slidenum">
              <a:rPr lang="en-US" smtClean="0"/>
              <a:t>1</a:t>
            </a:fld>
            <a:endParaRPr lang="en-US"/>
          </a:p>
        </p:txBody>
      </p:sp>
    </p:spTree>
    <p:extLst>
      <p:ext uri="{BB962C8B-B14F-4D97-AF65-F5344CB8AC3E}">
        <p14:creationId xmlns:p14="http://schemas.microsoft.com/office/powerpoint/2010/main" val="487351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err="1" smtClean="0"/>
              <a:t>Проектът</a:t>
            </a:r>
            <a:r>
              <a:rPr lang="ru-RU" dirty="0" smtClean="0"/>
              <a:t> </a:t>
            </a:r>
            <a:r>
              <a:rPr lang="ru-RU" dirty="0" err="1" smtClean="0"/>
              <a:t>осигурява</a:t>
            </a:r>
            <a:r>
              <a:rPr lang="ru-RU" dirty="0" smtClean="0"/>
              <a:t> </a:t>
            </a:r>
            <a:r>
              <a:rPr lang="ru-RU" dirty="0" err="1" smtClean="0"/>
              <a:t>възможности</a:t>
            </a:r>
            <a:r>
              <a:rPr lang="ru-RU" dirty="0" smtClean="0"/>
              <a:t> за </a:t>
            </a:r>
            <a:r>
              <a:rPr lang="ru-RU" dirty="0" err="1" smtClean="0"/>
              <a:t>придобиване</a:t>
            </a:r>
            <a:r>
              <a:rPr lang="ru-RU" dirty="0" smtClean="0"/>
              <a:t> на </a:t>
            </a:r>
            <a:r>
              <a:rPr lang="ru-RU" dirty="0" err="1" smtClean="0"/>
              <a:t>професионални</a:t>
            </a:r>
            <a:r>
              <a:rPr lang="ru-RU" dirty="0" smtClean="0"/>
              <a:t> </a:t>
            </a:r>
            <a:r>
              <a:rPr lang="ru-RU" dirty="0" err="1" smtClean="0"/>
              <a:t>квалификационни</a:t>
            </a:r>
            <a:r>
              <a:rPr lang="ru-RU" dirty="0" smtClean="0"/>
              <a:t> степени от </a:t>
            </a:r>
            <a:r>
              <a:rPr lang="ru-RU" dirty="0" err="1" smtClean="0"/>
              <a:t>педагогическите</a:t>
            </a:r>
            <a:r>
              <a:rPr lang="ru-RU" dirty="0" smtClean="0"/>
              <a:t> </a:t>
            </a:r>
            <a:r>
              <a:rPr lang="ru-RU" dirty="0" err="1" smtClean="0"/>
              <a:t>специалисти</a:t>
            </a:r>
            <a:r>
              <a:rPr lang="ru-RU" dirty="0" smtClean="0"/>
              <a:t>, </a:t>
            </a:r>
            <a:r>
              <a:rPr lang="ru-RU" dirty="0" err="1" smtClean="0"/>
              <a:t>които</a:t>
            </a:r>
            <a:r>
              <a:rPr lang="ru-RU" dirty="0" smtClean="0"/>
              <a:t> </a:t>
            </a:r>
            <a:r>
              <a:rPr lang="ru-RU" dirty="0" err="1" smtClean="0"/>
              <a:t>през</a:t>
            </a:r>
            <a:r>
              <a:rPr lang="ru-RU" dirty="0" smtClean="0"/>
              <a:t> периода на проекта </a:t>
            </a:r>
            <a:r>
              <a:rPr lang="ru-RU" dirty="0" err="1" smtClean="0"/>
              <a:t>работят</a:t>
            </a:r>
            <a:r>
              <a:rPr lang="ru-RU" dirty="0" smtClean="0"/>
              <a:t> в </a:t>
            </a:r>
            <a:r>
              <a:rPr lang="ru-RU" dirty="0" err="1" smtClean="0"/>
              <a:t>системата</a:t>
            </a:r>
            <a:r>
              <a:rPr lang="ru-RU" dirty="0" smtClean="0"/>
              <a:t> на </a:t>
            </a:r>
            <a:r>
              <a:rPr lang="ru-RU" dirty="0" err="1" smtClean="0"/>
              <a:t>образованието</a:t>
            </a:r>
            <a:r>
              <a:rPr lang="ru-RU" dirty="0" smtClean="0"/>
              <a:t>, </a:t>
            </a:r>
            <a:r>
              <a:rPr lang="ru-RU" dirty="0" err="1" smtClean="0"/>
              <a:t>както</a:t>
            </a:r>
            <a:r>
              <a:rPr lang="ru-RU" dirty="0" smtClean="0"/>
              <a:t> и за </a:t>
            </a:r>
            <a:r>
              <a:rPr lang="ru-RU" dirty="0" err="1" smtClean="0"/>
              <a:t>краткосрочни</a:t>
            </a:r>
            <a:r>
              <a:rPr lang="ru-RU" dirty="0" smtClean="0"/>
              <a:t> обучения в </a:t>
            </a:r>
            <a:r>
              <a:rPr lang="ru-RU" dirty="0" err="1" smtClean="0"/>
              <a:t>няколко</a:t>
            </a:r>
            <a:r>
              <a:rPr lang="ru-RU" dirty="0" smtClean="0"/>
              <a:t> направления. Чрез проекта </a:t>
            </a:r>
            <a:r>
              <a:rPr lang="ru-RU" dirty="0" err="1" smtClean="0"/>
              <a:t>са</a:t>
            </a:r>
            <a:r>
              <a:rPr lang="ru-RU" dirty="0" smtClean="0"/>
              <a:t> </a:t>
            </a:r>
            <a:r>
              <a:rPr lang="ru-RU" dirty="0" err="1" smtClean="0"/>
              <a:t>повишили</a:t>
            </a:r>
            <a:r>
              <a:rPr lang="ru-RU" dirty="0" smtClean="0"/>
              <a:t> </a:t>
            </a:r>
            <a:r>
              <a:rPr lang="ru-RU" dirty="0" err="1" smtClean="0"/>
              <a:t>квалификацията</a:t>
            </a:r>
            <a:r>
              <a:rPr lang="ru-RU" dirty="0" smtClean="0"/>
              <a:t> си 5347 педагогически </a:t>
            </a:r>
            <a:r>
              <a:rPr lang="ru-RU" dirty="0" err="1" smtClean="0"/>
              <a:t>специалисти</a:t>
            </a:r>
            <a:r>
              <a:rPr lang="ru-RU" dirty="0" smtClean="0"/>
              <a:t> до 34 г. </a:t>
            </a:r>
            <a:r>
              <a:rPr lang="ru-RU" dirty="0" err="1" smtClean="0"/>
              <a:t>възраст</a:t>
            </a:r>
            <a:r>
              <a:rPr lang="ru-RU" dirty="0" smtClean="0"/>
              <a:t>, 24 563 педагогически </a:t>
            </a:r>
            <a:r>
              <a:rPr lang="ru-RU" dirty="0" err="1" smtClean="0"/>
              <a:t>специалисти</a:t>
            </a:r>
            <a:r>
              <a:rPr lang="ru-RU" dirty="0" smtClean="0"/>
              <a:t> между 35 и 54 г. </a:t>
            </a:r>
            <a:r>
              <a:rPr lang="ru-RU" dirty="0" err="1" smtClean="0"/>
              <a:t>възраст</a:t>
            </a:r>
            <a:r>
              <a:rPr lang="ru-RU" dirty="0" smtClean="0"/>
              <a:t> и 4895 педагогически </a:t>
            </a:r>
            <a:r>
              <a:rPr lang="ru-RU" dirty="0" err="1" smtClean="0"/>
              <a:t>специалисти</a:t>
            </a:r>
            <a:r>
              <a:rPr lang="ru-RU" dirty="0" smtClean="0"/>
              <a:t>, </a:t>
            </a:r>
            <a:r>
              <a:rPr lang="ru-RU" dirty="0" err="1" smtClean="0"/>
              <a:t>включени</a:t>
            </a:r>
            <a:r>
              <a:rPr lang="ru-RU" dirty="0" smtClean="0"/>
              <a:t> в обучения за </a:t>
            </a:r>
            <a:r>
              <a:rPr lang="ru-RU" dirty="0" err="1" smtClean="0"/>
              <a:t>прилагане</a:t>
            </a:r>
            <a:r>
              <a:rPr lang="ru-RU" dirty="0" smtClean="0"/>
              <a:t> на </a:t>
            </a:r>
            <a:r>
              <a:rPr lang="ru-RU" dirty="0" err="1" smtClean="0"/>
              <a:t>съвременни</a:t>
            </a:r>
            <a:r>
              <a:rPr lang="ru-RU" dirty="0" smtClean="0"/>
              <a:t> </a:t>
            </a:r>
            <a:r>
              <a:rPr lang="ru-RU" dirty="0" err="1" smtClean="0"/>
              <a:t>методи</a:t>
            </a:r>
            <a:r>
              <a:rPr lang="ru-RU" dirty="0" smtClean="0"/>
              <a:t> за </a:t>
            </a:r>
            <a:r>
              <a:rPr lang="ru-RU" dirty="0" err="1" smtClean="0"/>
              <a:t>оценяване</a:t>
            </a:r>
            <a:r>
              <a:rPr lang="ru-RU" dirty="0" smtClean="0"/>
              <a:t>. </a:t>
            </a:r>
            <a:r>
              <a:rPr lang="ru-RU" dirty="0" err="1" smtClean="0"/>
              <a:t>Дейностите</a:t>
            </a:r>
            <a:r>
              <a:rPr lang="ru-RU" dirty="0" smtClean="0"/>
              <a:t> по проекта </a:t>
            </a:r>
            <a:r>
              <a:rPr lang="ru-RU" dirty="0" err="1" smtClean="0"/>
              <a:t>продължават</a:t>
            </a:r>
            <a:r>
              <a:rPr lang="ru-RU" dirty="0" smtClean="0"/>
              <a:t>. Бюджет над 19 млн. </a:t>
            </a:r>
            <a:r>
              <a:rPr lang="ru-RU" dirty="0" err="1" smtClean="0"/>
              <a:t>лв</a:t>
            </a:r>
            <a:r>
              <a:rPr lang="ru-RU" dirty="0" smtClean="0"/>
              <a:t>. Период</a:t>
            </a:r>
            <a:r>
              <a:rPr lang="ru-RU" baseline="0" dirty="0" smtClean="0"/>
              <a:t> на </a:t>
            </a:r>
            <a:r>
              <a:rPr lang="ru-RU" baseline="0" dirty="0" err="1" smtClean="0"/>
              <a:t>изпълнение</a:t>
            </a:r>
            <a:r>
              <a:rPr lang="ru-RU" baseline="0" dirty="0" smtClean="0"/>
              <a:t>  </a:t>
            </a:r>
            <a:r>
              <a:rPr lang="ru-RU" dirty="0" smtClean="0"/>
              <a:t>2018-2021 г.</a:t>
            </a:r>
            <a:endParaRPr lang="en-US" dirty="0"/>
          </a:p>
        </p:txBody>
      </p:sp>
      <p:sp>
        <p:nvSpPr>
          <p:cNvPr id="4" name="Slide Number Placeholder 3"/>
          <p:cNvSpPr>
            <a:spLocks noGrp="1"/>
          </p:cNvSpPr>
          <p:nvPr>
            <p:ph type="sldNum" sz="quarter" idx="10"/>
          </p:nvPr>
        </p:nvSpPr>
        <p:spPr/>
        <p:txBody>
          <a:bodyPr/>
          <a:lstStyle/>
          <a:p>
            <a:fld id="{401CC539-222C-4CD5-8EB5-F71C476E2F4B}" type="slidenum">
              <a:rPr lang="en-US" smtClean="0"/>
              <a:t>16</a:t>
            </a:fld>
            <a:endParaRPr lang="en-US"/>
          </a:p>
        </p:txBody>
      </p:sp>
    </p:spTree>
    <p:extLst>
      <p:ext uri="{BB962C8B-B14F-4D97-AF65-F5344CB8AC3E}">
        <p14:creationId xmlns:p14="http://schemas.microsoft.com/office/powerpoint/2010/main" val="1028335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1" dirty="0" smtClean="0"/>
              <a:t>Бюджет 104 959 178,01 лева и се </a:t>
            </a:r>
            <a:r>
              <a:rPr lang="ru-RU" b="1" dirty="0" err="1" smtClean="0"/>
              <a:t>финансира</a:t>
            </a:r>
            <a:r>
              <a:rPr lang="ru-RU" b="1" dirty="0" smtClean="0"/>
              <a:t> по Оперативна </a:t>
            </a:r>
            <a:r>
              <a:rPr lang="ru-RU" b="1" dirty="0" err="1" smtClean="0"/>
              <a:t>програма</a:t>
            </a:r>
            <a:r>
              <a:rPr lang="ru-RU" b="1" dirty="0" smtClean="0"/>
              <a:t> „Наука и образование за </a:t>
            </a:r>
            <a:r>
              <a:rPr lang="ru-RU" b="1" dirty="0" err="1" smtClean="0"/>
              <a:t>интелигентен</a:t>
            </a:r>
            <a:r>
              <a:rPr lang="ru-RU" b="1" dirty="0" smtClean="0"/>
              <a:t> </a:t>
            </a:r>
            <a:r>
              <a:rPr lang="ru-RU" b="1" dirty="0" err="1" smtClean="0"/>
              <a:t>растеж</a:t>
            </a:r>
            <a:r>
              <a:rPr lang="ru-RU" b="1" dirty="0" smtClean="0"/>
              <a:t>“, </a:t>
            </a:r>
            <a:r>
              <a:rPr lang="ru-RU" b="1" dirty="0" err="1" smtClean="0"/>
              <a:t>съфинансирана</a:t>
            </a:r>
            <a:r>
              <a:rPr lang="ru-RU" b="1" dirty="0" smtClean="0"/>
              <a:t> от </a:t>
            </a:r>
            <a:r>
              <a:rPr lang="ru-RU" b="1" dirty="0" err="1" smtClean="0"/>
              <a:t>Европейския</a:t>
            </a:r>
            <a:r>
              <a:rPr lang="ru-RU" b="1" dirty="0" smtClean="0"/>
              <a:t> социален фонд.</a:t>
            </a:r>
            <a:r>
              <a:rPr lang="ru-RU" b="1" baseline="0" dirty="0" smtClean="0"/>
              <a:t> </a:t>
            </a:r>
            <a:r>
              <a:rPr lang="ru-RU" b="1" baseline="0" dirty="0" err="1" smtClean="0"/>
              <a:t>Р</a:t>
            </a:r>
            <a:r>
              <a:rPr lang="ru-RU" b="1" dirty="0" err="1" smtClean="0"/>
              <a:t>еализират</a:t>
            </a:r>
            <a:r>
              <a:rPr lang="ru-RU" b="1" dirty="0" smtClean="0"/>
              <a:t> се обучения на педагогически </a:t>
            </a:r>
            <a:r>
              <a:rPr lang="ru-RU" b="1" dirty="0" err="1" smtClean="0"/>
              <a:t>специалисти</a:t>
            </a:r>
            <a:r>
              <a:rPr lang="ru-RU" b="1" dirty="0" smtClean="0"/>
              <a:t> (учители, </a:t>
            </a:r>
            <a:r>
              <a:rPr lang="ru-RU" b="1" dirty="0" err="1" smtClean="0"/>
              <a:t>директори</a:t>
            </a:r>
            <a:r>
              <a:rPr lang="ru-RU" b="1" dirty="0" smtClean="0"/>
              <a:t>, зам.-</a:t>
            </a:r>
            <a:r>
              <a:rPr lang="ru-RU" b="1" dirty="0" err="1" smtClean="0"/>
              <a:t>директори</a:t>
            </a:r>
            <a:r>
              <a:rPr lang="ru-RU" b="1" dirty="0" smtClean="0"/>
              <a:t> и др. с </a:t>
            </a:r>
            <a:r>
              <a:rPr lang="ru-RU" b="1" dirty="0" err="1" smtClean="0"/>
              <a:t>преподавателска</a:t>
            </a:r>
            <a:r>
              <a:rPr lang="ru-RU" b="1" dirty="0" smtClean="0"/>
              <a:t> </a:t>
            </a:r>
            <a:r>
              <a:rPr lang="ru-RU" b="1" dirty="0" err="1" smtClean="0"/>
              <a:t>заетост</a:t>
            </a:r>
            <a:r>
              <a:rPr lang="ru-RU" b="1" dirty="0" smtClean="0"/>
              <a:t>) чрез </a:t>
            </a:r>
            <a:r>
              <a:rPr lang="ru-RU" b="1" dirty="0" err="1" smtClean="0"/>
              <a:t>използването</a:t>
            </a:r>
            <a:r>
              <a:rPr lang="ru-RU" b="1" dirty="0" smtClean="0"/>
              <a:t> на </a:t>
            </a:r>
            <a:r>
              <a:rPr lang="ru-RU" b="1" dirty="0" err="1" smtClean="0"/>
              <a:t>съвременни</a:t>
            </a:r>
            <a:r>
              <a:rPr lang="ru-RU" b="1" dirty="0" smtClean="0"/>
              <a:t> ИКТ. </a:t>
            </a:r>
            <a:r>
              <a:rPr lang="ru-RU" b="1" dirty="0" err="1" smtClean="0"/>
              <a:t>Предвижда</a:t>
            </a:r>
            <a:r>
              <a:rPr lang="ru-RU" b="1" dirty="0" smtClean="0"/>
              <a:t> се обучение на 26 900 педагогически </a:t>
            </a:r>
            <a:r>
              <a:rPr lang="ru-RU" b="1" dirty="0" err="1" smtClean="0"/>
              <a:t>специалисти</a:t>
            </a:r>
            <a:r>
              <a:rPr lang="ru-RU" b="1" dirty="0" smtClean="0"/>
              <a:t> за работа в </a:t>
            </a:r>
            <a:r>
              <a:rPr lang="ru-RU" b="1" dirty="0" err="1" smtClean="0"/>
              <a:t>електронна</a:t>
            </a:r>
            <a:r>
              <a:rPr lang="ru-RU" b="1" dirty="0" smtClean="0"/>
              <a:t> среда и за </a:t>
            </a:r>
            <a:r>
              <a:rPr lang="ru-RU" b="1" dirty="0" err="1" smtClean="0"/>
              <a:t>създаване</a:t>
            </a:r>
            <a:r>
              <a:rPr lang="ru-RU" b="1" dirty="0" smtClean="0"/>
              <a:t> на </a:t>
            </a:r>
            <a:r>
              <a:rPr lang="ru-RU" b="1" dirty="0" err="1" smtClean="0"/>
              <a:t>електронни</a:t>
            </a:r>
            <a:r>
              <a:rPr lang="ru-RU" b="1" dirty="0" smtClean="0"/>
              <a:t> </a:t>
            </a:r>
            <a:r>
              <a:rPr lang="ru-RU" b="1" dirty="0" err="1" smtClean="0"/>
              <a:t>ресурси</a:t>
            </a:r>
            <a:r>
              <a:rPr lang="ru-RU" b="1" dirty="0" smtClean="0"/>
              <a:t>.</a:t>
            </a:r>
          </a:p>
          <a:p>
            <a:r>
              <a:rPr lang="ru-RU" b="1" dirty="0" smtClean="0"/>
              <a:t> </a:t>
            </a:r>
            <a:r>
              <a:rPr lang="ru-RU" b="1" dirty="0" err="1" smtClean="0"/>
              <a:t>Резултат</a:t>
            </a:r>
            <a:r>
              <a:rPr lang="en-US" b="1" baseline="0" dirty="0" smtClean="0"/>
              <a:t> </a:t>
            </a:r>
            <a:r>
              <a:rPr lang="bg-BG" b="1" baseline="0" dirty="0" smtClean="0"/>
              <a:t>до момента </a:t>
            </a:r>
            <a:r>
              <a:rPr lang="ru-RU" b="1" dirty="0" smtClean="0"/>
              <a:t>7023 педагогически </a:t>
            </a:r>
            <a:r>
              <a:rPr lang="ru-RU" b="1" dirty="0" err="1" smtClean="0"/>
              <a:t>специалисти</a:t>
            </a:r>
            <a:r>
              <a:rPr lang="ru-RU" b="1" dirty="0" smtClean="0"/>
              <a:t> </a:t>
            </a:r>
            <a:r>
              <a:rPr lang="ru-RU" b="1" dirty="0" err="1" smtClean="0"/>
              <a:t>са</a:t>
            </a:r>
            <a:r>
              <a:rPr lang="ru-RU" b="1" dirty="0" smtClean="0"/>
              <a:t> </a:t>
            </a:r>
            <a:r>
              <a:rPr lang="ru-RU" b="1" dirty="0" err="1" smtClean="0"/>
              <a:t>включени</a:t>
            </a:r>
            <a:r>
              <a:rPr lang="ru-RU" b="1" dirty="0" smtClean="0"/>
              <a:t> в обучения за </a:t>
            </a:r>
            <a:r>
              <a:rPr lang="ru-RU" b="1" dirty="0" err="1" smtClean="0"/>
              <a:t>усвояване</a:t>
            </a:r>
            <a:r>
              <a:rPr lang="ru-RU" b="1" dirty="0" smtClean="0"/>
              <a:t>, </a:t>
            </a:r>
            <a:r>
              <a:rPr lang="ru-RU" b="1" dirty="0" err="1" smtClean="0"/>
              <a:t>въвеждане</a:t>
            </a:r>
            <a:r>
              <a:rPr lang="ru-RU" b="1" dirty="0" smtClean="0"/>
              <a:t> и </a:t>
            </a:r>
            <a:r>
              <a:rPr lang="ru-RU" b="1" dirty="0" err="1" smtClean="0"/>
              <a:t>прилагане</a:t>
            </a:r>
            <a:r>
              <a:rPr lang="ru-RU" b="1" dirty="0" smtClean="0"/>
              <a:t> на </a:t>
            </a:r>
            <a:r>
              <a:rPr lang="ru-RU" b="1" dirty="0" err="1" smtClean="0"/>
              <a:t>иновативни</a:t>
            </a:r>
            <a:r>
              <a:rPr lang="ru-RU" b="1" dirty="0" smtClean="0"/>
              <a:t> </a:t>
            </a:r>
            <a:r>
              <a:rPr lang="ru-RU" b="1" dirty="0" err="1" smtClean="0"/>
              <a:t>методи</a:t>
            </a:r>
            <a:r>
              <a:rPr lang="ru-RU" b="1" dirty="0" smtClean="0"/>
              <a:t> на </a:t>
            </a:r>
            <a:r>
              <a:rPr lang="ru-RU" b="1" dirty="0" err="1" smtClean="0"/>
              <a:t>преподаване</a:t>
            </a:r>
            <a:r>
              <a:rPr lang="ru-RU" b="1" dirty="0" smtClean="0"/>
              <a:t> чрез </a:t>
            </a:r>
            <a:r>
              <a:rPr lang="ru-RU" b="1" dirty="0" err="1" smtClean="0"/>
              <a:t>използването</a:t>
            </a:r>
            <a:r>
              <a:rPr lang="ru-RU" b="1" dirty="0" smtClean="0"/>
              <a:t> на </a:t>
            </a:r>
            <a:r>
              <a:rPr lang="ru-RU" b="1" dirty="0" err="1" smtClean="0"/>
              <a:t>съвременни</a:t>
            </a:r>
            <a:r>
              <a:rPr lang="ru-RU" b="1" dirty="0" smtClean="0"/>
              <a:t> ИКТ. </a:t>
            </a:r>
            <a:r>
              <a:rPr lang="ru-RU" b="1" dirty="0" err="1" smtClean="0"/>
              <a:t>Дейностите</a:t>
            </a:r>
            <a:r>
              <a:rPr lang="ru-RU" b="1" dirty="0" smtClean="0"/>
              <a:t> по проекта </a:t>
            </a:r>
            <a:r>
              <a:rPr lang="ru-RU" b="1" dirty="0" err="1" smtClean="0"/>
              <a:t>продължават</a:t>
            </a:r>
            <a:r>
              <a:rPr lang="ru-RU" b="1" dirty="0" smtClean="0"/>
              <a:t>.</a:t>
            </a:r>
          </a:p>
          <a:p>
            <a:r>
              <a:rPr lang="ru-RU" b="1" dirty="0" err="1" smtClean="0"/>
              <a:t>Продължителността</a:t>
            </a:r>
            <a:r>
              <a:rPr lang="ru-RU" b="1" dirty="0" smtClean="0"/>
              <a:t> на проекта е 36 </a:t>
            </a:r>
            <a:r>
              <a:rPr lang="ru-RU" b="1" dirty="0" err="1" smtClean="0"/>
              <a:t>месеца</a:t>
            </a:r>
            <a:r>
              <a:rPr lang="ru-RU" b="1" dirty="0" smtClean="0"/>
              <a:t> - от 15.10.2019 г. до 15.10.2022 г.</a:t>
            </a:r>
            <a:endParaRPr lang="en-US" b="1" dirty="0"/>
          </a:p>
        </p:txBody>
      </p:sp>
      <p:sp>
        <p:nvSpPr>
          <p:cNvPr id="4" name="Slide Number Placeholder 3"/>
          <p:cNvSpPr>
            <a:spLocks noGrp="1"/>
          </p:cNvSpPr>
          <p:nvPr>
            <p:ph type="sldNum" sz="quarter" idx="10"/>
          </p:nvPr>
        </p:nvSpPr>
        <p:spPr/>
        <p:txBody>
          <a:bodyPr/>
          <a:lstStyle/>
          <a:p>
            <a:fld id="{401CC539-222C-4CD5-8EB5-F71C476E2F4B}" type="slidenum">
              <a:rPr lang="en-US" smtClean="0"/>
              <a:t>17</a:t>
            </a:fld>
            <a:endParaRPr lang="en-US"/>
          </a:p>
        </p:txBody>
      </p:sp>
    </p:spTree>
    <p:extLst>
      <p:ext uri="{BB962C8B-B14F-4D97-AF65-F5344CB8AC3E}">
        <p14:creationId xmlns:p14="http://schemas.microsoft.com/office/powerpoint/2010/main" val="1824191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1" dirty="0" smtClean="0"/>
              <a:t> бюджет от 109 562 541 лева  </a:t>
            </a:r>
            <a:r>
              <a:rPr lang="ru-RU" b="1" dirty="0" err="1" smtClean="0"/>
              <a:t>Освен</a:t>
            </a:r>
            <a:r>
              <a:rPr lang="ru-RU" b="1" baseline="0" dirty="0" smtClean="0"/>
              <a:t> </a:t>
            </a:r>
            <a:r>
              <a:rPr lang="ru-RU" b="1" baseline="0" dirty="0" err="1" smtClean="0"/>
              <a:t>другите</a:t>
            </a:r>
            <a:r>
              <a:rPr lang="ru-RU" b="1" baseline="0" dirty="0" smtClean="0"/>
              <a:t> </a:t>
            </a:r>
            <a:r>
              <a:rPr lang="ru-RU" b="1" baseline="0" dirty="0" err="1" smtClean="0"/>
              <a:t>проектни</a:t>
            </a:r>
            <a:r>
              <a:rPr lang="ru-RU" b="1" baseline="0" dirty="0" smtClean="0"/>
              <a:t> </a:t>
            </a:r>
            <a:r>
              <a:rPr lang="ru-RU" b="1" baseline="0" dirty="0" err="1" smtClean="0"/>
              <a:t>дейности</a:t>
            </a:r>
            <a:r>
              <a:rPr lang="ru-RU" b="1" baseline="0" dirty="0" smtClean="0"/>
              <a:t>, </a:t>
            </a:r>
            <a:r>
              <a:rPr lang="ru-RU" b="1" baseline="0" dirty="0" err="1" smtClean="0"/>
              <a:t>п</a:t>
            </a:r>
            <a:r>
              <a:rPr lang="ru-RU" b="1" dirty="0" err="1" smtClean="0"/>
              <a:t>ланирани</a:t>
            </a:r>
            <a:r>
              <a:rPr lang="ru-RU" b="1" dirty="0" smtClean="0"/>
              <a:t> </a:t>
            </a:r>
            <a:r>
              <a:rPr lang="ru-RU" b="1" dirty="0" err="1" smtClean="0"/>
              <a:t>са</a:t>
            </a:r>
            <a:r>
              <a:rPr lang="ru-RU" b="1" dirty="0" smtClean="0"/>
              <a:t> и обучения за </a:t>
            </a:r>
            <a:r>
              <a:rPr lang="ru-RU" b="1" dirty="0" err="1" smtClean="0"/>
              <a:t>педагогическите</a:t>
            </a:r>
            <a:r>
              <a:rPr lang="ru-RU" b="1" dirty="0" smtClean="0"/>
              <a:t> </a:t>
            </a:r>
            <a:r>
              <a:rPr lang="ru-RU" b="1" dirty="0" err="1" smtClean="0"/>
              <a:t>специалисти</a:t>
            </a:r>
            <a:r>
              <a:rPr lang="ru-RU" b="1" dirty="0" smtClean="0"/>
              <a:t> за </a:t>
            </a:r>
            <a:r>
              <a:rPr lang="ru-RU" b="1" dirty="0" err="1" smtClean="0"/>
              <a:t>придобиване</a:t>
            </a:r>
            <a:r>
              <a:rPr lang="ru-RU" b="1" dirty="0" smtClean="0"/>
              <a:t> на </a:t>
            </a:r>
            <a:r>
              <a:rPr lang="ru-RU" b="1" dirty="0" err="1" smtClean="0"/>
              <a:t>цифрови</a:t>
            </a:r>
            <a:r>
              <a:rPr lang="ru-RU" b="1" dirty="0" smtClean="0"/>
              <a:t> умения и </a:t>
            </a:r>
            <a:r>
              <a:rPr lang="ru-RU" b="1" dirty="0" err="1" smtClean="0"/>
              <a:t>усвояване</a:t>
            </a:r>
            <a:r>
              <a:rPr lang="ru-RU" b="1" dirty="0" smtClean="0"/>
              <a:t> на нови и </a:t>
            </a:r>
            <a:r>
              <a:rPr lang="ru-RU" b="1" dirty="0" err="1" smtClean="0"/>
              <a:t>иновативни</a:t>
            </a:r>
            <a:r>
              <a:rPr lang="ru-RU" b="1" dirty="0" smtClean="0"/>
              <a:t> </a:t>
            </a:r>
            <a:r>
              <a:rPr lang="ru-RU" b="1" dirty="0" err="1" smtClean="0"/>
              <a:t>методи</a:t>
            </a:r>
            <a:r>
              <a:rPr lang="ru-RU" b="1" dirty="0" smtClean="0"/>
              <a:t> на </a:t>
            </a:r>
            <a:r>
              <a:rPr lang="ru-RU" b="1" dirty="0" err="1" smtClean="0"/>
              <a:t>преподаване</a:t>
            </a:r>
            <a:r>
              <a:rPr lang="ru-RU" b="1" dirty="0" smtClean="0"/>
              <a:t>. </a:t>
            </a:r>
            <a:r>
              <a:rPr lang="ru-RU" b="1" dirty="0" err="1" smtClean="0"/>
              <a:t>Предвидени</a:t>
            </a:r>
            <a:r>
              <a:rPr lang="ru-RU" b="1" dirty="0" smtClean="0"/>
              <a:t> </a:t>
            </a:r>
            <a:r>
              <a:rPr lang="ru-RU" b="1" dirty="0" err="1" smtClean="0"/>
              <a:t>са</a:t>
            </a:r>
            <a:r>
              <a:rPr lang="ru-RU" b="1" dirty="0" smtClean="0"/>
              <a:t> обучения на </a:t>
            </a:r>
            <a:r>
              <a:rPr lang="ru-RU" b="1" dirty="0" err="1" smtClean="0"/>
              <a:t>екипите</a:t>
            </a:r>
            <a:r>
              <a:rPr lang="ru-RU" b="1" dirty="0" smtClean="0"/>
              <a:t> за </a:t>
            </a:r>
            <a:r>
              <a:rPr lang="ru-RU" b="1" dirty="0" err="1" smtClean="0"/>
              <a:t>подкрепа</a:t>
            </a:r>
            <a:r>
              <a:rPr lang="ru-RU" b="1" dirty="0" smtClean="0"/>
              <a:t> за личностно развитие, учители и </a:t>
            </a:r>
            <a:r>
              <a:rPr lang="ru-RU" b="1" dirty="0" err="1" smtClean="0"/>
              <a:t>непедагогически</a:t>
            </a:r>
            <a:r>
              <a:rPr lang="ru-RU" b="1" dirty="0" smtClean="0"/>
              <a:t> </a:t>
            </a:r>
            <a:r>
              <a:rPr lang="ru-RU" b="1" dirty="0" err="1" smtClean="0"/>
              <a:t>специалисти</a:t>
            </a:r>
            <a:r>
              <a:rPr lang="ru-RU" b="1" dirty="0" smtClean="0"/>
              <a:t> за </a:t>
            </a:r>
            <a:r>
              <a:rPr lang="ru-RU" b="1" dirty="0" err="1" smtClean="0"/>
              <a:t>повишаване</a:t>
            </a:r>
            <a:r>
              <a:rPr lang="ru-RU" b="1" dirty="0" smtClean="0"/>
              <a:t> на </a:t>
            </a:r>
            <a:r>
              <a:rPr lang="ru-RU" b="1" dirty="0" err="1" smtClean="0"/>
              <a:t>професионалните</a:t>
            </a:r>
            <a:r>
              <a:rPr lang="ru-RU" b="1" dirty="0" smtClean="0"/>
              <a:t> компетентности на </a:t>
            </a:r>
            <a:r>
              <a:rPr lang="ru-RU" b="1" dirty="0" err="1" smtClean="0"/>
              <a:t>ангажираните</a:t>
            </a:r>
            <a:r>
              <a:rPr lang="ru-RU" b="1" dirty="0" smtClean="0"/>
              <a:t> в </a:t>
            </a:r>
            <a:r>
              <a:rPr lang="ru-RU" b="1" dirty="0" err="1" smtClean="0"/>
              <a:t>процеса</a:t>
            </a:r>
            <a:r>
              <a:rPr lang="ru-RU" b="1" dirty="0" smtClean="0"/>
              <a:t> на </a:t>
            </a:r>
            <a:r>
              <a:rPr lang="ru-RU" b="1" dirty="0" err="1" smtClean="0"/>
              <a:t>приобщаващото</a:t>
            </a:r>
            <a:r>
              <a:rPr lang="ru-RU" b="1" dirty="0" smtClean="0"/>
              <a:t> образование. ПЕРИОДЪТ ЗА ИЗПЪЛНЕНИЕ</a:t>
            </a:r>
            <a:r>
              <a:rPr lang="ru-RU" b="1" baseline="0" dirty="0" smtClean="0"/>
              <a:t> НА ПРОЕКТА Е 3 ГОДИНИ. </a:t>
            </a:r>
            <a:r>
              <a:rPr lang="ru-RU" b="1" baseline="0" dirty="0" err="1" smtClean="0"/>
              <a:t>Проектите</a:t>
            </a:r>
            <a:r>
              <a:rPr lang="ru-RU" b="1" baseline="0" dirty="0" smtClean="0"/>
              <a:t> се </a:t>
            </a:r>
            <a:r>
              <a:rPr lang="ru-RU" b="1" baseline="0" dirty="0" err="1" smtClean="0"/>
              <a:t>реализират</a:t>
            </a:r>
            <a:r>
              <a:rPr lang="ru-RU" b="1" baseline="0" dirty="0" smtClean="0"/>
              <a:t> по Оперативна </a:t>
            </a:r>
            <a:r>
              <a:rPr lang="ru-RU" b="1" baseline="0" dirty="0" err="1" smtClean="0"/>
              <a:t>програма</a:t>
            </a:r>
            <a:r>
              <a:rPr lang="ru-RU" b="1" baseline="0" dirty="0" smtClean="0"/>
              <a:t> „Наука и образование за </a:t>
            </a:r>
            <a:r>
              <a:rPr lang="ru-RU" b="1" baseline="0" dirty="0" err="1" smtClean="0"/>
              <a:t>интелигентен</a:t>
            </a:r>
            <a:r>
              <a:rPr lang="ru-RU" b="1" baseline="0" dirty="0" smtClean="0"/>
              <a:t> </a:t>
            </a:r>
            <a:r>
              <a:rPr lang="ru-RU" b="1" baseline="0" dirty="0" err="1" smtClean="0"/>
              <a:t>растеж</a:t>
            </a:r>
            <a:r>
              <a:rPr lang="ru-RU" b="1" baseline="0" dirty="0" smtClean="0"/>
              <a:t>“ (ОП НОИР) 2014-2020 г., </a:t>
            </a:r>
            <a:r>
              <a:rPr lang="ru-RU" b="1" baseline="0" dirty="0" err="1" smtClean="0"/>
              <a:t>съфинансирана</a:t>
            </a:r>
            <a:r>
              <a:rPr lang="ru-RU" b="1" baseline="0" dirty="0" smtClean="0"/>
              <a:t> от </a:t>
            </a:r>
            <a:r>
              <a:rPr lang="ru-RU" b="1" baseline="0" dirty="0" err="1" smtClean="0"/>
              <a:t>Европейския</a:t>
            </a:r>
            <a:r>
              <a:rPr lang="ru-RU" b="1" baseline="0" dirty="0" smtClean="0"/>
              <a:t> </a:t>
            </a:r>
            <a:r>
              <a:rPr lang="ru-RU" b="1" baseline="0" dirty="0" err="1" smtClean="0"/>
              <a:t>съюз</a:t>
            </a:r>
            <a:r>
              <a:rPr lang="ru-RU" b="1" baseline="0" dirty="0" smtClean="0"/>
              <a:t> чрез </a:t>
            </a:r>
            <a:r>
              <a:rPr lang="ru-RU" b="1" baseline="0" dirty="0" err="1" smtClean="0"/>
              <a:t>Европейските</a:t>
            </a:r>
            <a:r>
              <a:rPr lang="ru-RU" b="1" baseline="0" dirty="0" smtClean="0"/>
              <a:t> </a:t>
            </a:r>
            <a:r>
              <a:rPr lang="ru-RU" b="1" baseline="0" dirty="0" err="1" smtClean="0"/>
              <a:t>структурни</a:t>
            </a:r>
            <a:r>
              <a:rPr lang="ru-RU" b="1" baseline="0" dirty="0" smtClean="0"/>
              <a:t> и </a:t>
            </a:r>
            <a:r>
              <a:rPr lang="ru-RU" b="1" baseline="0" dirty="0" err="1" smtClean="0"/>
              <a:t>инвестиционни</a:t>
            </a:r>
            <a:r>
              <a:rPr lang="ru-RU" b="1" baseline="0" dirty="0" smtClean="0"/>
              <a:t> </a:t>
            </a:r>
            <a:r>
              <a:rPr lang="ru-RU" b="1" baseline="0" dirty="0" err="1" smtClean="0"/>
              <a:t>фондове</a:t>
            </a:r>
            <a:r>
              <a:rPr lang="ru-RU" b="1" baseline="0" dirty="0" smtClean="0"/>
              <a:t>. </a:t>
            </a:r>
            <a:endParaRPr lang="en-US" b="1" dirty="0"/>
          </a:p>
        </p:txBody>
      </p:sp>
      <p:sp>
        <p:nvSpPr>
          <p:cNvPr id="4" name="Slide Number Placeholder 3"/>
          <p:cNvSpPr>
            <a:spLocks noGrp="1"/>
          </p:cNvSpPr>
          <p:nvPr>
            <p:ph type="sldNum" sz="quarter" idx="10"/>
          </p:nvPr>
        </p:nvSpPr>
        <p:spPr/>
        <p:txBody>
          <a:bodyPr/>
          <a:lstStyle/>
          <a:p>
            <a:fld id="{401CC539-222C-4CD5-8EB5-F71C476E2F4B}" type="slidenum">
              <a:rPr lang="en-US" smtClean="0"/>
              <a:t>18</a:t>
            </a:fld>
            <a:endParaRPr lang="en-US"/>
          </a:p>
        </p:txBody>
      </p:sp>
    </p:spTree>
    <p:extLst>
      <p:ext uri="{BB962C8B-B14F-4D97-AF65-F5344CB8AC3E}">
        <p14:creationId xmlns:p14="http://schemas.microsoft.com/office/powerpoint/2010/main" val="3742524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1" dirty="0" smtClean="0"/>
              <a:t>бюджет от 31 000 000 лева в </a:t>
            </a:r>
            <a:r>
              <a:rPr lang="ru-RU" b="1" dirty="0" err="1" smtClean="0"/>
              <a:t>рамките</a:t>
            </a:r>
            <a:r>
              <a:rPr lang="ru-RU" b="1" dirty="0" smtClean="0"/>
              <a:t> на 36 </a:t>
            </a:r>
            <a:r>
              <a:rPr lang="ru-RU" b="1" dirty="0" err="1" smtClean="0"/>
              <a:t>месеца</a:t>
            </a:r>
            <a:r>
              <a:rPr lang="ru-RU" b="1" dirty="0" smtClean="0"/>
              <a:t> за </a:t>
            </a:r>
            <a:r>
              <a:rPr lang="ru-RU" b="1" dirty="0" err="1" smtClean="0"/>
              <a:t>тях</a:t>
            </a:r>
            <a:r>
              <a:rPr lang="ru-RU" b="1" dirty="0" smtClean="0"/>
              <a:t> </a:t>
            </a:r>
            <a:r>
              <a:rPr lang="ru-RU" b="1" dirty="0" err="1" smtClean="0"/>
              <a:t>ще</a:t>
            </a:r>
            <a:r>
              <a:rPr lang="ru-RU" b="1" dirty="0" smtClean="0"/>
              <a:t> се </a:t>
            </a:r>
            <a:r>
              <a:rPr lang="ru-RU" b="1" dirty="0" err="1" smtClean="0"/>
              <a:t>осигурява</a:t>
            </a:r>
            <a:r>
              <a:rPr lang="ru-RU" b="1" dirty="0" smtClean="0"/>
              <a:t> </a:t>
            </a:r>
            <a:r>
              <a:rPr lang="ru-RU" b="1" dirty="0" err="1" smtClean="0"/>
              <a:t>допълнителна</a:t>
            </a:r>
            <a:r>
              <a:rPr lang="ru-RU" b="1" dirty="0" smtClean="0"/>
              <a:t> </a:t>
            </a:r>
            <a:r>
              <a:rPr lang="ru-RU" b="1" dirty="0" err="1" smtClean="0"/>
              <a:t>подкрепа</a:t>
            </a:r>
            <a:r>
              <a:rPr lang="ru-RU" b="1" dirty="0" smtClean="0"/>
              <a:t> за личностно развитие. </a:t>
            </a:r>
            <a:r>
              <a:rPr lang="ru-RU" b="1" dirty="0" err="1" smtClean="0"/>
              <a:t>Предвидени</a:t>
            </a:r>
            <a:r>
              <a:rPr lang="ru-RU" b="1" dirty="0" smtClean="0"/>
              <a:t> </a:t>
            </a:r>
            <a:r>
              <a:rPr lang="ru-RU" b="1" dirty="0" err="1" smtClean="0"/>
              <a:t>са</a:t>
            </a:r>
            <a:r>
              <a:rPr lang="ru-RU" b="1" dirty="0" smtClean="0"/>
              <a:t> обучения на </a:t>
            </a:r>
            <a:r>
              <a:rPr lang="ru-RU" b="1" dirty="0" err="1" smtClean="0"/>
              <a:t>екипите</a:t>
            </a:r>
            <a:r>
              <a:rPr lang="ru-RU" b="1" dirty="0" smtClean="0"/>
              <a:t> за </a:t>
            </a:r>
            <a:r>
              <a:rPr lang="ru-RU" b="1" dirty="0" err="1" smtClean="0"/>
              <a:t>подкрепа</a:t>
            </a:r>
            <a:r>
              <a:rPr lang="ru-RU" b="1" dirty="0" smtClean="0"/>
              <a:t> за личностно развитие, учители и </a:t>
            </a:r>
            <a:r>
              <a:rPr lang="ru-RU" b="1" dirty="0" err="1" smtClean="0"/>
              <a:t>непедагогически</a:t>
            </a:r>
            <a:r>
              <a:rPr lang="ru-RU" b="1" dirty="0" smtClean="0"/>
              <a:t> </a:t>
            </a:r>
            <a:r>
              <a:rPr lang="ru-RU" b="1" dirty="0" err="1" smtClean="0"/>
              <a:t>специалисти</a:t>
            </a:r>
            <a:r>
              <a:rPr lang="ru-RU" b="1" dirty="0" smtClean="0"/>
              <a:t> за </a:t>
            </a:r>
            <a:r>
              <a:rPr lang="ru-RU" b="1" dirty="0" err="1" smtClean="0"/>
              <a:t>повишаване</a:t>
            </a:r>
            <a:r>
              <a:rPr lang="ru-RU" b="1" dirty="0" smtClean="0"/>
              <a:t> на </a:t>
            </a:r>
            <a:r>
              <a:rPr lang="ru-RU" b="1" dirty="0" err="1" smtClean="0"/>
              <a:t>професионалните</a:t>
            </a:r>
            <a:r>
              <a:rPr lang="ru-RU" b="1" dirty="0" smtClean="0"/>
              <a:t> компетентности на </a:t>
            </a:r>
            <a:r>
              <a:rPr lang="ru-RU" b="1" dirty="0" err="1" smtClean="0"/>
              <a:t>ангажираните</a:t>
            </a:r>
            <a:r>
              <a:rPr lang="ru-RU" b="1" dirty="0" smtClean="0"/>
              <a:t> в </a:t>
            </a:r>
            <a:r>
              <a:rPr lang="ru-RU" b="1" dirty="0" err="1" smtClean="0"/>
              <a:t>процеса</a:t>
            </a:r>
            <a:r>
              <a:rPr lang="ru-RU" b="1" dirty="0" smtClean="0"/>
              <a:t> на </a:t>
            </a:r>
            <a:r>
              <a:rPr lang="ru-RU" b="1" dirty="0" err="1" smtClean="0"/>
              <a:t>приобщаващото</a:t>
            </a:r>
            <a:r>
              <a:rPr lang="ru-RU" b="1" dirty="0" smtClean="0"/>
              <a:t> образование.</a:t>
            </a:r>
            <a:endParaRPr lang="en-US" b="1" dirty="0"/>
          </a:p>
        </p:txBody>
      </p:sp>
      <p:sp>
        <p:nvSpPr>
          <p:cNvPr id="4" name="Slide Number Placeholder 3"/>
          <p:cNvSpPr>
            <a:spLocks noGrp="1"/>
          </p:cNvSpPr>
          <p:nvPr>
            <p:ph type="sldNum" sz="quarter" idx="10"/>
          </p:nvPr>
        </p:nvSpPr>
        <p:spPr/>
        <p:txBody>
          <a:bodyPr/>
          <a:lstStyle/>
          <a:p>
            <a:fld id="{401CC539-222C-4CD5-8EB5-F71C476E2F4B}" type="slidenum">
              <a:rPr lang="en-US" smtClean="0"/>
              <a:t>19</a:t>
            </a:fld>
            <a:endParaRPr lang="en-US"/>
          </a:p>
        </p:txBody>
      </p:sp>
    </p:spTree>
    <p:extLst>
      <p:ext uri="{BB962C8B-B14F-4D97-AF65-F5344CB8AC3E}">
        <p14:creationId xmlns:p14="http://schemas.microsoft.com/office/powerpoint/2010/main" val="5372940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1CC539-222C-4CD5-8EB5-F71C476E2F4B}" type="slidenum">
              <a:rPr lang="en-US" smtClean="0"/>
              <a:t>20</a:t>
            </a:fld>
            <a:endParaRPr lang="en-US"/>
          </a:p>
        </p:txBody>
      </p:sp>
    </p:spTree>
    <p:extLst>
      <p:ext uri="{BB962C8B-B14F-4D97-AF65-F5344CB8AC3E}">
        <p14:creationId xmlns:p14="http://schemas.microsoft.com/office/powerpoint/2010/main" val="1088986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1CC539-222C-4CD5-8EB5-F71C476E2F4B}" type="slidenum">
              <a:rPr lang="en-US" smtClean="0"/>
              <a:t>26</a:t>
            </a:fld>
            <a:endParaRPr lang="en-US"/>
          </a:p>
        </p:txBody>
      </p:sp>
    </p:spTree>
    <p:extLst>
      <p:ext uri="{BB962C8B-B14F-4D97-AF65-F5344CB8AC3E}">
        <p14:creationId xmlns:p14="http://schemas.microsoft.com/office/powerpoint/2010/main" val="1798441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1" dirty="0" err="1" smtClean="0"/>
              <a:t>Националната</a:t>
            </a:r>
            <a:r>
              <a:rPr lang="ru-RU" b="1" dirty="0" smtClean="0"/>
              <a:t> </a:t>
            </a:r>
            <a:r>
              <a:rPr lang="ru-RU" b="1" dirty="0" err="1" smtClean="0"/>
              <a:t>програма</a:t>
            </a:r>
            <a:r>
              <a:rPr lang="ru-RU" b="1" dirty="0" smtClean="0"/>
              <a:t> за развитие БЪЛГАРИЯ 2030 е </a:t>
            </a:r>
            <a:r>
              <a:rPr lang="ru-RU" b="1" dirty="0" err="1" smtClean="0"/>
              <a:t>рамков</a:t>
            </a:r>
            <a:r>
              <a:rPr lang="ru-RU" b="1" dirty="0" smtClean="0"/>
              <a:t> стратегически документ от </a:t>
            </a:r>
            <a:r>
              <a:rPr lang="ru-RU" b="1" dirty="0" err="1" smtClean="0"/>
              <a:t>най</a:t>
            </a:r>
            <a:r>
              <a:rPr lang="ru-RU" b="1" dirty="0" smtClean="0"/>
              <a:t>-висок </a:t>
            </a:r>
            <a:r>
              <a:rPr lang="ru-RU" b="1" dirty="0" err="1" smtClean="0"/>
              <a:t>порядък</a:t>
            </a:r>
            <a:r>
              <a:rPr lang="ru-RU" b="1" dirty="0" smtClean="0"/>
              <a:t> в </a:t>
            </a:r>
            <a:r>
              <a:rPr lang="ru-RU" b="1" dirty="0" err="1" smtClean="0"/>
              <a:t>йерархията</a:t>
            </a:r>
            <a:r>
              <a:rPr lang="ru-RU" b="1" dirty="0" smtClean="0"/>
              <a:t> на </a:t>
            </a:r>
            <a:r>
              <a:rPr lang="ru-RU" b="1" dirty="0" err="1" smtClean="0"/>
              <a:t>националните</a:t>
            </a:r>
            <a:r>
              <a:rPr lang="ru-RU" b="1" dirty="0" smtClean="0"/>
              <a:t> </a:t>
            </a:r>
            <a:r>
              <a:rPr lang="ru-RU" b="1" dirty="0" err="1" smtClean="0"/>
              <a:t>програмни</a:t>
            </a:r>
            <a:r>
              <a:rPr lang="ru-RU" b="1" dirty="0" smtClean="0"/>
              <a:t> </a:t>
            </a:r>
            <a:r>
              <a:rPr lang="ru-RU" b="1" dirty="0" err="1" smtClean="0"/>
              <a:t>документи</a:t>
            </a:r>
            <a:r>
              <a:rPr lang="ru-RU" b="1" dirty="0" smtClean="0"/>
              <a:t>, </a:t>
            </a:r>
            <a:r>
              <a:rPr lang="ru-RU" b="1" dirty="0" err="1" smtClean="0"/>
              <a:t>детерминиращ</a:t>
            </a:r>
            <a:r>
              <a:rPr lang="ru-RU" b="1" dirty="0" smtClean="0"/>
              <a:t> </a:t>
            </a:r>
            <a:r>
              <a:rPr lang="ru-RU" b="1" dirty="0" err="1" smtClean="0"/>
              <a:t>визията</a:t>
            </a:r>
            <a:r>
              <a:rPr lang="ru-RU" b="1" dirty="0" smtClean="0"/>
              <a:t> и </a:t>
            </a:r>
            <a:r>
              <a:rPr lang="ru-RU" b="1" dirty="0" err="1" smtClean="0"/>
              <a:t>общите</a:t>
            </a:r>
            <a:r>
              <a:rPr lang="ru-RU" b="1" dirty="0" smtClean="0"/>
              <a:t> цели на </a:t>
            </a:r>
            <a:r>
              <a:rPr lang="ru-RU" b="1" dirty="0" err="1" smtClean="0"/>
              <a:t>политиките</a:t>
            </a:r>
            <a:r>
              <a:rPr lang="ru-RU" b="1" dirty="0" smtClean="0"/>
              <a:t> за развитие </a:t>
            </a:r>
            <a:r>
              <a:rPr lang="ru-RU" b="1" dirty="0" err="1" smtClean="0"/>
              <a:t>във</a:t>
            </a:r>
            <a:r>
              <a:rPr lang="ru-RU" b="1" dirty="0" smtClean="0"/>
              <a:t> </a:t>
            </a:r>
            <a:r>
              <a:rPr lang="ru-RU" b="1" dirty="0" err="1" smtClean="0"/>
              <a:t>всички</a:t>
            </a:r>
            <a:r>
              <a:rPr lang="ru-RU" b="1" dirty="0" smtClean="0"/>
              <a:t> </a:t>
            </a:r>
            <a:r>
              <a:rPr lang="ru-RU" b="1" dirty="0" err="1" smtClean="0"/>
              <a:t>сектори</a:t>
            </a:r>
            <a:r>
              <a:rPr lang="ru-RU" b="1" dirty="0" smtClean="0"/>
              <a:t> на </a:t>
            </a:r>
            <a:r>
              <a:rPr lang="ru-RU" b="1" dirty="0" err="1" smtClean="0"/>
              <a:t>държавното</a:t>
            </a:r>
            <a:r>
              <a:rPr lang="ru-RU" b="1" dirty="0" smtClean="0"/>
              <a:t> управление, </a:t>
            </a:r>
            <a:r>
              <a:rPr lang="ru-RU" b="1" dirty="0" err="1" smtClean="0"/>
              <a:t>включително</a:t>
            </a:r>
            <a:r>
              <a:rPr lang="ru-RU" b="1" dirty="0" smtClean="0"/>
              <a:t> </a:t>
            </a:r>
            <a:r>
              <a:rPr lang="ru-RU" b="1" dirty="0" err="1" smtClean="0"/>
              <a:t>техните</a:t>
            </a:r>
            <a:r>
              <a:rPr lang="ru-RU" b="1" dirty="0" smtClean="0"/>
              <a:t> </a:t>
            </a:r>
            <a:r>
              <a:rPr lang="ru-RU" b="1" dirty="0" err="1" smtClean="0"/>
              <a:t>териториални</a:t>
            </a:r>
            <a:r>
              <a:rPr lang="ru-RU" b="1" dirty="0" smtClean="0"/>
              <a:t> измерения. </a:t>
            </a:r>
            <a:r>
              <a:rPr lang="ru-RU" b="1" dirty="0" err="1" smtClean="0"/>
              <a:t>Документът</a:t>
            </a:r>
            <a:r>
              <a:rPr lang="ru-RU" b="1" dirty="0" smtClean="0"/>
              <a:t> </a:t>
            </a:r>
            <a:r>
              <a:rPr lang="ru-RU" b="1" dirty="0" err="1" smtClean="0"/>
              <a:t>определя</a:t>
            </a:r>
            <a:r>
              <a:rPr lang="ru-RU" b="1" dirty="0" smtClean="0"/>
              <a:t> три стратегически цели, за </a:t>
            </a:r>
            <a:r>
              <a:rPr lang="ru-RU" b="1" dirty="0" err="1" smtClean="0"/>
              <a:t>чието</a:t>
            </a:r>
            <a:r>
              <a:rPr lang="ru-RU" b="1" dirty="0" smtClean="0"/>
              <a:t> </a:t>
            </a:r>
            <a:r>
              <a:rPr lang="ru-RU" b="1" dirty="0" err="1" smtClean="0"/>
              <a:t>изпълнение</a:t>
            </a:r>
            <a:r>
              <a:rPr lang="ru-RU" b="1" dirty="0" smtClean="0"/>
              <a:t> </a:t>
            </a:r>
            <a:r>
              <a:rPr lang="ru-RU" b="1" dirty="0" err="1" smtClean="0"/>
              <a:t>групира</a:t>
            </a:r>
            <a:r>
              <a:rPr lang="ru-RU" b="1" dirty="0" smtClean="0"/>
              <a:t> </a:t>
            </a:r>
            <a:r>
              <a:rPr lang="ru-RU" b="1" dirty="0" err="1" smtClean="0"/>
              <a:t>правителствените</a:t>
            </a:r>
            <a:r>
              <a:rPr lang="ru-RU" b="1" dirty="0" smtClean="0"/>
              <a:t> намерения в пет области (оси) на развитие и </a:t>
            </a:r>
            <a:r>
              <a:rPr lang="ru-RU" b="1" dirty="0" err="1" smtClean="0"/>
              <a:t>издига</a:t>
            </a:r>
            <a:r>
              <a:rPr lang="ru-RU" b="1" dirty="0" smtClean="0"/>
              <a:t> 13 </a:t>
            </a:r>
            <a:r>
              <a:rPr lang="ru-RU" b="1" dirty="0" err="1" smtClean="0"/>
              <a:t>национални</a:t>
            </a:r>
            <a:r>
              <a:rPr lang="ru-RU" b="1" dirty="0" smtClean="0"/>
              <a:t> приоритета. </a:t>
            </a:r>
            <a:r>
              <a:rPr lang="ru-RU" b="1" dirty="0" err="1" smtClean="0"/>
              <a:t>Учителите</a:t>
            </a:r>
            <a:r>
              <a:rPr lang="ru-RU" b="1" dirty="0" smtClean="0"/>
              <a:t> </a:t>
            </a:r>
            <a:r>
              <a:rPr lang="ru-RU" b="1" dirty="0" err="1" smtClean="0"/>
              <a:t>са</a:t>
            </a:r>
            <a:r>
              <a:rPr lang="ru-RU" b="1" dirty="0" smtClean="0"/>
              <a:t> </a:t>
            </a:r>
            <a:r>
              <a:rPr lang="ru-RU" b="1" dirty="0" err="1" smtClean="0"/>
              <a:t>ключова</a:t>
            </a:r>
            <a:r>
              <a:rPr lang="ru-RU" b="1" dirty="0" smtClean="0"/>
              <a:t> фигура в </a:t>
            </a:r>
            <a:r>
              <a:rPr lang="ru-RU" b="1" dirty="0" err="1" smtClean="0"/>
              <a:t>образователния</a:t>
            </a:r>
            <a:r>
              <a:rPr lang="ru-RU" b="1" dirty="0" smtClean="0"/>
              <a:t> </a:t>
            </a:r>
            <a:r>
              <a:rPr lang="ru-RU" b="1" dirty="0" err="1" smtClean="0"/>
              <a:t>процес</a:t>
            </a:r>
            <a:r>
              <a:rPr lang="ru-RU" b="1" dirty="0" smtClean="0"/>
              <a:t> и </a:t>
            </a:r>
            <a:r>
              <a:rPr lang="ru-RU" b="1" dirty="0" err="1" smtClean="0"/>
              <a:t>инвестирането</a:t>
            </a:r>
            <a:r>
              <a:rPr lang="ru-RU" b="1" dirty="0" smtClean="0"/>
              <a:t> в </a:t>
            </a:r>
            <a:r>
              <a:rPr lang="ru-RU" b="1" dirty="0" err="1" smtClean="0"/>
              <a:t>тях</a:t>
            </a:r>
            <a:r>
              <a:rPr lang="ru-RU" b="1" dirty="0" smtClean="0"/>
              <a:t> </a:t>
            </a:r>
            <a:r>
              <a:rPr lang="ru-RU" b="1" dirty="0" err="1" smtClean="0"/>
              <a:t>няма</a:t>
            </a:r>
            <a:r>
              <a:rPr lang="ru-RU" b="1" dirty="0" smtClean="0"/>
              <a:t> </a:t>
            </a:r>
            <a:r>
              <a:rPr lang="ru-RU" b="1" dirty="0" err="1" smtClean="0"/>
              <a:t>алтернатива</a:t>
            </a:r>
            <a:r>
              <a:rPr lang="ru-RU" b="1" dirty="0" smtClean="0"/>
              <a:t>. В </a:t>
            </a:r>
            <a:r>
              <a:rPr lang="ru-RU" b="1" dirty="0" err="1" smtClean="0"/>
              <a:t>тази</a:t>
            </a:r>
            <a:r>
              <a:rPr lang="ru-RU" b="1" dirty="0" smtClean="0"/>
              <a:t> </a:t>
            </a:r>
            <a:r>
              <a:rPr lang="ru-RU" b="1" dirty="0" err="1" smtClean="0"/>
              <a:t>връзка</a:t>
            </a:r>
            <a:r>
              <a:rPr lang="ru-RU" b="1" dirty="0" smtClean="0"/>
              <a:t> </a:t>
            </a:r>
            <a:r>
              <a:rPr lang="ru-RU" b="1" dirty="0" err="1" smtClean="0"/>
              <a:t>ще</a:t>
            </a:r>
            <a:r>
              <a:rPr lang="ru-RU" b="1" dirty="0" smtClean="0"/>
              <a:t> се </a:t>
            </a:r>
            <a:r>
              <a:rPr lang="ru-RU" b="1" dirty="0" err="1" smtClean="0"/>
              <a:t>развиват</a:t>
            </a:r>
            <a:r>
              <a:rPr lang="ru-RU" b="1" dirty="0" smtClean="0"/>
              <a:t> </a:t>
            </a:r>
            <a:r>
              <a:rPr lang="ru-RU" b="1" dirty="0" err="1" smtClean="0"/>
              <a:t>политиките</a:t>
            </a:r>
            <a:r>
              <a:rPr lang="ru-RU" b="1" dirty="0" smtClean="0"/>
              <a:t>, </a:t>
            </a:r>
            <a:r>
              <a:rPr lang="ru-RU" b="1" dirty="0" err="1" smtClean="0"/>
              <a:t>насочени</a:t>
            </a:r>
            <a:r>
              <a:rPr lang="ru-RU" b="1" dirty="0" smtClean="0"/>
              <a:t> </a:t>
            </a:r>
            <a:r>
              <a:rPr lang="ru-RU" b="1" dirty="0" err="1" smtClean="0"/>
              <a:t>към</a:t>
            </a:r>
            <a:r>
              <a:rPr lang="ru-RU" b="1" dirty="0" smtClean="0"/>
              <a:t> </a:t>
            </a:r>
            <a:r>
              <a:rPr lang="ru-RU" b="1" dirty="0" err="1" smtClean="0"/>
              <a:t>повишаване</a:t>
            </a:r>
            <a:r>
              <a:rPr lang="ru-RU" b="1" dirty="0" smtClean="0"/>
              <a:t> на </a:t>
            </a:r>
            <a:r>
              <a:rPr lang="ru-RU" b="1" dirty="0" err="1" smtClean="0"/>
              <a:t>социалния</a:t>
            </a:r>
            <a:r>
              <a:rPr lang="ru-RU" b="1" dirty="0" smtClean="0"/>
              <a:t> статус на </a:t>
            </a:r>
            <a:r>
              <a:rPr lang="ru-RU" b="1" dirty="0" err="1" smtClean="0"/>
              <a:t>професията</a:t>
            </a:r>
            <a:r>
              <a:rPr lang="ru-RU" b="1" dirty="0" smtClean="0"/>
              <a:t> и на </a:t>
            </a:r>
            <a:r>
              <a:rPr lang="ru-RU" b="1" dirty="0" err="1" smtClean="0"/>
              <a:t>нейната</a:t>
            </a:r>
            <a:r>
              <a:rPr lang="ru-RU" b="1" dirty="0" smtClean="0"/>
              <a:t> </a:t>
            </a:r>
            <a:r>
              <a:rPr lang="ru-RU" b="1" dirty="0" err="1" smtClean="0"/>
              <a:t>привлекателност</a:t>
            </a:r>
            <a:r>
              <a:rPr lang="ru-RU" b="1" dirty="0" smtClean="0"/>
              <a:t>. </a:t>
            </a:r>
            <a:r>
              <a:rPr lang="ru-RU" b="1" dirty="0" err="1" smtClean="0"/>
              <a:t>Ще</a:t>
            </a:r>
            <a:r>
              <a:rPr lang="ru-RU" b="1" dirty="0" smtClean="0"/>
              <a:t> се </a:t>
            </a:r>
            <a:r>
              <a:rPr lang="ru-RU" b="1" dirty="0" err="1" smtClean="0"/>
              <a:t>усъвършенства</a:t>
            </a:r>
            <a:r>
              <a:rPr lang="ru-RU" b="1" dirty="0" smtClean="0"/>
              <a:t> </a:t>
            </a:r>
            <a:r>
              <a:rPr lang="ru-RU" b="1" dirty="0" err="1" smtClean="0"/>
              <a:t>обучението</a:t>
            </a:r>
            <a:r>
              <a:rPr lang="ru-RU" b="1" dirty="0" smtClean="0"/>
              <a:t> в </a:t>
            </a:r>
            <a:r>
              <a:rPr lang="ru-RU" b="1" dirty="0" err="1" smtClean="0"/>
              <a:t>педагогическите</a:t>
            </a:r>
            <a:r>
              <a:rPr lang="ru-RU" b="1" dirty="0" smtClean="0"/>
              <a:t> </a:t>
            </a:r>
            <a:r>
              <a:rPr lang="ru-RU" b="1" dirty="0" err="1" smtClean="0"/>
              <a:t>специалности</a:t>
            </a:r>
            <a:r>
              <a:rPr lang="ru-RU" b="1" dirty="0" smtClean="0"/>
              <a:t> и </a:t>
            </a:r>
            <a:r>
              <a:rPr lang="ru-RU" b="1" dirty="0" err="1" smtClean="0"/>
              <a:t>квалификацията</a:t>
            </a:r>
            <a:r>
              <a:rPr lang="ru-RU" b="1" dirty="0" smtClean="0"/>
              <a:t> на </a:t>
            </a:r>
            <a:r>
              <a:rPr lang="ru-RU" b="1" dirty="0" err="1" smtClean="0"/>
              <a:t>учителите</a:t>
            </a:r>
            <a:r>
              <a:rPr lang="ru-RU" b="1" dirty="0" smtClean="0"/>
              <a:t>. </a:t>
            </a:r>
          </a:p>
          <a:p>
            <a:r>
              <a:rPr lang="ru-RU" b="1" dirty="0" err="1" smtClean="0"/>
              <a:t>Съотносими</a:t>
            </a:r>
            <a:r>
              <a:rPr lang="ru-RU" b="1" dirty="0" smtClean="0"/>
              <a:t> Цели за устойчиво развитие на </a:t>
            </a:r>
            <a:r>
              <a:rPr lang="ru-RU" b="1" dirty="0" err="1" smtClean="0"/>
              <a:t>ООНЦел</a:t>
            </a:r>
            <a:r>
              <a:rPr lang="ru-RU" b="1" dirty="0" smtClean="0"/>
              <a:t> 4 </a:t>
            </a:r>
            <a:r>
              <a:rPr lang="ru-RU" b="1" dirty="0" err="1" smtClean="0"/>
              <a:t>Качествено</a:t>
            </a:r>
            <a:r>
              <a:rPr lang="ru-RU" b="1" dirty="0" smtClean="0"/>
              <a:t> образование- </a:t>
            </a:r>
            <a:r>
              <a:rPr lang="ru-RU" b="1" dirty="0" err="1" smtClean="0"/>
              <a:t>Подцел</a:t>
            </a:r>
            <a:r>
              <a:rPr lang="ru-RU" b="1" dirty="0" smtClean="0"/>
              <a:t> 4.2b</a:t>
            </a:r>
            <a:endParaRPr lang="en-US" b="1" dirty="0"/>
          </a:p>
        </p:txBody>
      </p:sp>
      <p:sp>
        <p:nvSpPr>
          <p:cNvPr id="4" name="Slide Number Placeholder 3"/>
          <p:cNvSpPr>
            <a:spLocks noGrp="1"/>
          </p:cNvSpPr>
          <p:nvPr>
            <p:ph type="sldNum" sz="quarter" idx="10"/>
          </p:nvPr>
        </p:nvSpPr>
        <p:spPr/>
        <p:txBody>
          <a:bodyPr/>
          <a:lstStyle/>
          <a:p>
            <a:fld id="{401CC539-222C-4CD5-8EB5-F71C476E2F4B}" type="slidenum">
              <a:rPr lang="en-US" smtClean="0"/>
              <a:t>29</a:t>
            </a:fld>
            <a:endParaRPr lang="en-US"/>
          </a:p>
        </p:txBody>
      </p:sp>
    </p:spTree>
    <p:extLst>
      <p:ext uri="{BB962C8B-B14F-4D97-AF65-F5344CB8AC3E}">
        <p14:creationId xmlns:p14="http://schemas.microsoft.com/office/powerpoint/2010/main" val="34377291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err="1" smtClean="0">
                <a:solidFill>
                  <a:schemeClr val="tx1"/>
                </a:solidFill>
                <a:effectLst/>
                <a:latin typeface="+mn-lt"/>
                <a:ea typeface="+mn-ea"/>
                <a:cs typeface="+mn-cs"/>
              </a:rPr>
              <a:t>Стратегическата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рамка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за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развитие</a:t>
            </a:r>
            <a:r>
              <a:rPr lang="en-US" sz="1200" b="1" kern="1200" dirty="0" smtClean="0">
                <a:solidFill>
                  <a:schemeClr val="tx1"/>
                </a:solidFill>
                <a:effectLst/>
                <a:latin typeface="+mn-lt"/>
                <a:ea typeface="+mn-ea"/>
                <a:cs typeface="+mn-cs"/>
              </a:rPr>
              <a:t> на </a:t>
            </a:r>
            <a:r>
              <a:rPr lang="en-US" sz="1200" b="1" kern="1200" dirty="0" err="1" smtClean="0">
                <a:solidFill>
                  <a:schemeClr val="tx1"/>
                </a:solidFill>
                <a:effectLst/>
                <a:latin typeface="+mn-lt"/>
                <a:ea typeface="+mn-ea"/>
                <a:cs typeface="+mn-cs"/>
              </a:rPr>
              <a:t>образованието</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обучението</a:t>
            </a:r>
            <a:r>
              <a:rPr lang="en-US" sz="1200" b="1" kern="1200" dirty="0" smtClean="0">
                <a:solidFill>
                  <a:schemeClr val="tx1"/>
                </a:solidFill>
                <a:effectLst/>
                <a:latin typeface="+mn-lt"/>
                <a:ea typeface="+mn-ea"/>
                <a:cs typeface="+mn-cs"/>
              </a:rPr>
              <a:t> и </a:t>
            </a:r>
            <a:r>
              <a:rPr lang="en-US" sz="1200" b="1" kern="1200" dirty="0" err="1" smtClean="0">
                <a:solidFill>
                  <a:schemeClr val="tx1"/>
                </a:solidFill>
                <a:effectLst/>
                <a:latin typeface="+mn-lt"/>
                <a:ea typeface="+mn-ea"/>
                <a:cs typeface="+mn-cs"/>
              </a:rPr>
              <a:t>ученето</a:t>
            </a:r>
            <a:r>
              <a:rPr lang="en-US" sz="1200" b="1" kern="1200" dirty="0" smtClean="0">
                <a:solidFill>
                  <a:schemeClr val="tx1"/>
                </a:solidFill>
                <a:effectLst/>
                <a:latin typeface="+mn-lt"/>
                <a:ea typeface="+mn-ea"/>
                <a:cs typeface="+mn-cs"/>
              </a:rPr>
              <a:t> в</a:t>
            </a:r>
          </a:p>
          <a:p>
            <a:r>
              <a:rPr lang="en-US" sz="1200" b="1" kern="1200" dirty="0" err="1" smtClean="0">
                <a:solidFill>
                  <a:schemeClr val="tx1"/>
                </a:solidFill>
                <a:effectLst/>
                <a:latin typeface="+mn-lt"/>
                <a:ea typeface="+mn-ea"/>
                <a:cs typeface="+mn-cs"/>
              </a:rPr>
              <a:t>Република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България</a:t>
            </a:r>
            <a:r>
              <a:rPr lang="en-US" sz="1200" b="1" kern="1200" dirty="0" smtClean="0">
                <a:solidFill>
                  <a:schemeClr val="tx1"/>
                </a:solidFill>
                <a:effectLst/>
                <a:latin typeface="+mn-lt"/>
                <a:ea typeface="+mn-ea"/>
                <a:cs typeface="+mn-cs"/>
              </a:rPr>
              <a:t> (2021 – 2030) (</a:t>
            </a:r>
            <a:r>
              <a:rPr lang="en-US" sz="1200" b="1" kern="1200" dirty="0" err="1" smtClean="0">
                <a:solidFill>
                  <a:schemeClr val="tx1"/>
                </a:solidFill>
                <a:effectLst/>
                <a:latin typeface="+mn-lt"/>
                <a:ea typeface="+mn-ea"/>
                <a:cs typeface="+mn-cs"/>
              </a:rPr>
              <a:t>Стратегическа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рамка</a:t>
            </a:r>
            <a:r>
              <a:rPr lang="en-US" sz="1200" b="1" kern="1200" dirty="0" smtClean="0">
                <a:solidFill>
                  <a:schemeClr val="tx1"/>
                </a:solidFill>
                <a:effectLst/>
                <a:latin typeface="+mn-lt"/>
                <a:ea typeface="+mn-ea"/>
                <a:cs typeface="+mn-cs"/>
              </a:rPr>
              <a:t>) е </a:t>
            </a:r>
            <a:r>
              <a:rPr lang="en-US" sz="1200" b="1" kern="1200" dirty="0" err="1" smtClean="0">
                <a:solidFill>
                  <a:schemeClr val="tx1"/>
                </a:solidFill>
                <a:effectLst/>
                <a:latin typeface="+mn-lt"/>
                <a:ea typeface="+mn-ea"/>
                <a:cs typeface="+mn-cs"/>
              </a:rPr>
              <a:t>изготвена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от</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Министерството</a:t>
            </a:r>
            <a:r>
              <a:rPr lang="en-US" sz="1200" b="1" kern="1200" dirty="0" smtClean="0">
                <a:solidFill>
                  <a:schemeClr val="tx1"/>
                </a:solidFill>
                <a:effectLst/>
                <a:latin typeface="+mn-lt"/>
                <a:ea typeface="+mn-ea"/>
                <a:cs typeface="+mn-cs"/>
              </a:rPr>
              <a:t> на</a:t>
            </a:r>
          </a:p>
          <a:p>
            <a:r>
              <a:rPr lang="en-US" sz="1200" b="1" kern="1200" dirty="0" err="1" smtClean="0">
                <a:solidFill>
                  <a:schemeClr val="tx1"/>
                </a:solidFill>
                <a:effectLst/>
                <a:latin typeface="+mn-lt"/>
                <a:ea typeface="+mn-ea"/>
                <a:cs typeface="+mn-cs"/>
              </a:rPr>
              <a:t>образованието</a:t>
            </a:r>
            <a:r>
              <a:rPr lang="en-US" sz="1200" b="1" kern="1200" dirty="0" smtClean="0">
                <a:solidFill>
                  <a:schemeClr val="tx1"/>
                </a:solidFill>
                <a:effectLst/>
                <a:latin typeface="+mn-lt"/>
                <a:ea typeface="+mn-ea"/>
                <a:cs typeface="+mn-cs"/>
              </a:rPr>
              <a:t> и </a:t>
            </a:r>
            <a:r>
              <a:rPr lang="en-US" sz="1200" b="1" kern="1200" dirty="0" err="1" smtClean="0">
                <a:solidFill>
                  <a:schemeClr val="tx1"/>
                </a:solidFill>
                <a:effectLst/>
                <a:latin typeface="+mn-lt"/>
                <a:ea typeface="+mn-ea"/>
                <a:cs typeface="+mn-cs"/>
              </a:rPr>
              <a:t>науката</a:t>
            </a:r>
            <a:r>
              <a:rPr lang="en-US" sz="1200" b="1" kern="1200" dirty="0" smtClean="0">
                <a:solidFill>
                  <a:schemeClr val="tx1"/>
                </a:solidFill>
                <a:effectLst/>
                <a:latin typeface="+mn-lt"/>
                <a:ea typeface="+mn-ea"/>
                <a:cs typeface="+mn-cs"/>
              </a:rPr>
              <a:t> в </a:t>
            </a:r>
            <a:r>
              <a:rPr lang="en-US" sz="1200" b="1" kern="1200" dirty="0" err="1" smtClean="0">
                <a:solidFill>
                  <a:schemeClr val="tx1"/>
                </a:solidFill>
                <a:effectLst/>
                <a:latin typeface="+mn-lt"/>
                <a:ea typeface="+mn-ea"/>
                <a:cs typeface="+mn-cs"/>
              </a:rPr>
              <a:t>сътрудничество</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със</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заинтересовани</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страни</a:t>
            </a:r>
            <a:r>
              <a:rPr lang="en-US" sz="1200" b="1" kern="1200" dirty="0" smtClean="0">
                <a:solidFill>
                  <a:schemeClr val="tx1"/>
                </a:solidFill>
                <a:effectLst/>
                <a:latin typeface="+mn-lt"/>
                <a:ea typeface="+mn-ea"/>
                <a:cs typeface="+mn-cs"/>
              </a:rPr>
              <a:t>.</a:t>
            </a:r>
          </a:p>
          <a:p>
            <a:r>
              <a:rPr lang="bg-BG" sz="1200" b="1" kern="1200" dirty="0" smtClean="0">
                <a:solidFill>
                  <a:schemeClr val="tx1"/>
                </a:solidFill>
                <a:effectLst/>
                <a:latin typeface="+mn-lt"/>
                <a:ea typeface="+mn-ea"/>
                <a:cs typeface="+mn-cs"/>
              </a:rPr>
              <a:t>О</a:t>
            </a:r>
            <a:r>
              <a:rPr lang="en-US" sz="1200" b="1" kern="1200" dirty="0" err="1" smtClean="0">
                <a:solidFill>
                  <a:schemeClr val="tx1"/>
                </a:solidFill>
                <a:effectLst/>
                <a:latin typeface="+mn-lt"/>
                <a:ea typeface="+mn-ea"/>
                <a:cs typeface="+mn-cs"/>
              </a:rPr>
              <a:t>чертава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общата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рамка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за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развитие</a:t>
            </a:r>
            <a:r>
              <a:rPr lang="en-US" sz="1200" b="1" kern="1200" dirty="0" smtClean="0">
                <a:solidFill>
                  <a:schemeClr val="tx1"/>
                </a:solidFill>
                <a:effectLst/>
                <a:latin typeface="+mn-lt"/>
                <a:ea typeface="+mn-ea"/>
                <a:cs typeface="+mn-cs"/>
              </a:rPr>
              <a:t> на</a:t>
            </a:r>
          </a:p>
          <a:p>
            <a:r>
              <a:rPr lang="en-US" sz="1200" b="1" kern="1200" dirty="0" err="1" smtClean="0">
                <a:solidFill>
                  <a:schemeClr val="tx1"/>
                </a:solidFill>
                <a:effectLst/>
                <a:latin typeface="+mn-lt"/>
                <a:ea typeface="+mn-ea"/>
                <a:cs typeface="+mn-cs"/>
              </a:rPr>
              <a:t>образованието</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обучението</a:t>
            </a:r>
            <a:r>
              <a:rPr lang="en-US" sz="1200" b="1" kern="1200" dirty="0" smtClean="0">
                <a:solidFill>
                  <a:schemeClr val="tx1"/>
                </a:solidFill>
                <a:effectLst/>
                <a:latin typeface="+mn-lt"/>
                <a:ea typeface="+mn-ea"/>
                <a:cs typeface="+mn-cs"/>
              </a:rPr>
              <a:t> и </a:t>
            </a:r>
            <a:r>
              <a:rPr lang="en-US" sz="1200" b="1" kern="1200" dirty="0" err="1" smtClean="0">
                <a:solidFill>
                  <a:schemeClr val="tx1"/>
                </a:solidFill>
                <a:effectLst/>
                <a:latin typeface="+mn-lt"/>
                <a:ea typeface="+mn-ea"/>
                <a:cs typeface="+mn-cs"/>
              </a:rPr>
              <a:t>ученето</a:t>
            </a:r>
            <a:r>
              <a:rPr lang="en-US" sz="1200" b="1" kern="1200" dirty="0" smtClean="0">
                <a:solidFill>
                  <a:schemeClr val="tx1"/>
                </a:solidFill>
                <a:effectLst/>
                <a:latin typeface="+mn-lt"/>
                <a:ea typeface="+mn-ea"/>
                <a:cs typeface="+mn-cs"/>
              </a:rPr>
              <a:t> в </a:t>
            </a:r>
            <a:r>
              <a:rPr lang="en-US" sz="1200" b="1" kern="1200" dirty="0" err="1" smtClean="0">
                <a:solidFill>
                  <a:schemeClr val="tx1"/>
                </a:solidFill>
                <a:effectLst/>
                <a:latin typeface="+mn-lt"/>
                <a:ea typeface="+mn-ea"/>
                <a:cs typeface="+mn-cs"/>
              </a:rPr>
              <a:t>Република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България</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до</a:t>
            </a:r>
            <a:r>
              <a:rPr lang="en-US" sz="1200" b="1" kern="1200" dirty="0" smtClean="0">
                <a:solidFill>
                  <a:schemeClr val="tx1"/>
                </a:solidFill>
                <a:effectLst/>
                <a:latin typeface="+mn-lt"/>
                <a:ea typeface="+mn-ea"/>
                <a:cs typeface="+mn-cs"/>
              </a:rPr>
              <a:t> 2030 </a:t>
            </a:r>
            <a:r>
              <a:rPr lang="en-US" sz="1200" b="1" kern="1200" dirty="0" err="1" smtClean="0">
                <a:solidFill>
                  <a:schemeClr val="tx1"/>
                </a:solidFill>
                <a:effectLst/>
                <a:latin typeface="+mn-lt"/>
                <a:ea typeface="+mn-ea"/>
                <a:cs typeface="+mn-cs"/>
              </a:rPr>
              <a:t>година</a:t>
            </a:r>
            <a:r>
              <a:rPr lang="en-US" sz="1200" b="1" kern="1200" dirty="0" smtClean="0">
                <a:solidFill>
                  <a:schemeClr val="tx1"/>
                </a:solidFill>
                <a:effectLst/>
                <a:latin typeface="+mn-lt"/>
                <a:ea typeface="+mn-ea"/>
                <a:cs typeface="+mn-cs"/>
              </a:rPr>
              <a:t>.</a:t>
            </a:r>
          </a:p>
          <a:p>
            <a:r>
              <a:rPr lang="en-US" sz="1200" b="1" kern="1200" dirty="0" err="1" smtClean="0">
                <a:solidFill>
                  <a:schemeClr val="tx1"/>
                </a:solidFill>
                <a:effectLst/>
                <a:latin typeface="+mn-lt"/>
                <a:ea typeface="+mn-ea"/>
                <a:cs typeface="+mn-cs"/>
              </a:rPr>
              <a:t>Изготвена</a:t>
            </a:r>
            <a:r>
              <a:rPr lang="en-US" sz="1200" b="1" kern="1200" dirty="0" smtClean="0">
                <a:solidFill>
                  <a:schemeClr val="tx1"/>
                </a:solidFill>
                <a:effectLst/>
                <a:latin typeface="+mn-lt"/>
                <a:ea typeface="+mn-ea"/>
                <a:cs typeface="+mn-cs"/>
              </a:rPr>
              <a:t> </a:t>
            </a:r>
            <a:r>
              <a:rPr lang="bg-BG" sz="1200" b="1" kern="1200" dirty="0" smtClean="0">
                <a:solidFill>
                  <a:schemeClr val="tx1"/>
                </a:solidFill>
                <a:effectLst/>
                <a:latin typeface="+mn-lt"/>
                <a:ea typeface="+mn-ea"/>
                <a:cs typeface="+mn-cs"/>
              </a:rPr>
              <a:t>е </a:t>
            </a:r>
            <a:r>
              <a:rPr lang="en-US" sz="1200" b="1" kern="1200" dirty="0" smtClean="0">
                <a:solidFill>
                  <a:schemeClr val="tx1"/>
                </a:solidFill>
                <a:effectLst/>
                <a:latin typeface="+mn-lt"/>
                <a:ea typeface="+mn-ea"/>
                <a:cs typeface="+mn-cs"/>
              </a:rPr>
              <a:t>в </a:t>
            </a:r>
            <a:r>
              <a:rPr lang="en-US" sz="1200" b="1" kern="1200" dirty="0" err="1" smtClean="0">
                <a:solidFill>
                  <a:schemeClr val="tx1"/>
                </a:solidFill>
                <a:effectLst/>
                <a:latin typeface="+mn-lt"/>
                <a:ea typeface="+mn-ea"/>
                <a:cs typeface="+mn-cs"/>
              </a:rPr>
              <a:t>синхрон</a:t>
            </a:r>
            <a:r>
              <a:rPr lang="en-US" sz="1200" b="1" kern="1200" dirty="0" smtClean="0">
                <a:solidFill>
                  <a:schemeClr val="tx1"/>
                </a:solidFill>
                <a:effectLst/>
                <a:latin typeface="+mn-lt"/>
                <a:ea typeface="+mn-ea"/>
                <a:cs typeface="+mn-cs"/>
              </a:rPr>
              <a:t> с </a:t>
            </a:r>
            <a:r>
              <a:rPr lang="en-US" sz="1200" b="1" kern="1200" dirty="0" err="1" smtClean="0">
                <a:solidFill>
                  <a:schemeClr val="tx1"/>
                </a:solidFill>
                <a:effectLst/>
                <a:latin typeface="+mn-lt"/>
                <a:ea typeface="+mn-ea"/>
                <a:cs typeface="+mn-cs"/>
              </a:rPr>
              <a:t>перспективите</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заложени</a:t>
            </a:r>
            <a:r>
              <a:rPr lang="en-US" sz="1200" b="1" kern="1200" dirty="0" smtClean="0">
                <a:solidFill>
                  <a:schemeClr val="tx1"/>
                </a:solidFill>
                <a:effectLst/>
                <a:latin typeface="+mn-lt"/>
                <a:ea typeface="+mn-ea"/>
                <a:cs typeface="+mn-cs"/>
              </a:rPr>
              <a:t> в </a:t>
            </a:r>
            <a:r>
              <a:rPr lang="en-US" sz="1200" b="1" kern="1200" dirty="0" err="1" smtClean="0">
                <a:solidFill>
                  <a:schemeClr val="tx1"/>
                </a:solidFill>
                <a:effectLst/>
                <a:latin typeface="+mn-lt"/>
                <a:ea typeface="+mn-ea"/>
                <a:cs typeface="+mn-cs"/>
              </a:rPr>
              <a:t>актуални</a:t>
            </a:r>
            <a:endParaRPr lang="en-US" sz="1200" b="1" kern="1200" dirty="0" smtClean="0">
              <a:solidFill>
                <a:schemeClr val="tx1"/>
              </a:solidFill>
              <a:effectLst/>
              <a:latin typeface="+mn-lt"/>
              <a:ea typeface="+mn-ea"/>
              <a:cs typeface="+mn-cs"/>
            </a:endParaRPr>
          </a:p>
          <a:p>
            <a:r>
              <a:rPr lang="en-US" sz="1200" b="1" kern="1200" dirty="0" err="1" smtClean="0">
                <a:solidFill>
                  <a:schemeClr val="tx1"/>
                </a:solidFill>
                <a:effectLst/>
                <a:latin typeface="+mn-lt"/>
                <a:ea typeface="+mn-ea"/>
                <a:cs typeface="+mn-cs"/>
              </a:rPr>
              <a:t>стратегически</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документи</a:t>
            </a:r>
            <a:r>
              <a:rPr lang="en-US" sz="1200" b="1" kern="1200" dirty="0" smtClean="0">
                <a:solidFill>
                  <a:schemeClr val="tx1"/>
                </a:solidFill>
                <a:effectLst/>
                <a:latin typeface="+mn-lt"/>
                <a:ea typeface="+mn-ea"/>
                <a:cs typeface="+mn-cs"/>
              </a:rPr>
              <a:t> на </a:t>
            </a:r>
            <a:r>
              <a:rPr lang="en-US" sz="1200" b="1" kern="1200" dirty="0" err="1" smtClean="0">
                <a:solidFill>
                  <a:schemeClr val="tx1"/>
                </a:solidFill>
                <a:effectLst/>
                <a:latin typeface="+mn-lt"/>
                <a:ea typeface="+mn-ea"/>
                <a:cs typeface="+mn-cs"/>
              </a:rPr>
              <a:t>глобално</a:t>
            </a:r>
            <a:r>
              <a:rPr lang="en-US" sz="1200" b="1" kern="1200" dirty="0" smtClean="0">
                <a:solidFill>
                  <a:schemeClr val="tx1"/>
                </a:solidFill>
                <a:effectLst/>
                <a:latin typeface="+mn-lt"/>
                <a:ea typeface="+mn-ea"/>
                <a:cs typeface="+mn-cs"/>
              </a:rPr>
              <a:t> и </a:t>
            </a:r>
            <a:r>
              <a:rPr lang="en-US" sz="1200" b="1" kern="1200" dirty="0" err="1" smtClean="0">
                <a:solidFill>
                  <a:schemeClr val="tx1"/>
                </a:solidFill>
                <a:effectLst/>
                <a:latin typeface="+mn-lt"/>
                <a:ea typeface="+mn-ea"/>
                <a:cs typeface="+mn-cs"/>
              </a:rPr>
              <a:t>европейско</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ниво</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които</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очертават</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общосподелената</a:t>
            </a:r>
            <a:endParaRPr lang="en-US" sz="1200" b="1" kern="1200" dirty="0" smtClean="0">
              <a:solidFill>
                <a:schemeClr val="tx1"/>
              </a:solidFill>
              <a:effectLst/>
              <a:latin typeface="+mn-lt"/>
              <a:ea typeface="+mn-ea"/>
              <a:cs typeface="+mn-cs"/>
            </a:endParaRPr>
          </a:p>
          <a:p>
            <a:r>
              <a:rPr lang="en-US" sz="1200" b="1" kern="1200" dirty="0" err="1" smtClean="0">
                <a:solidFill>
                  <a:schemeClr val="tx1"/>
                </a:solidFill>
                <a:effectLst/>
                <a:latin typeface="+mn-lt"/>
                <a:ea typeface="+mn-ea"/>
                <a:cs typeface="+mn-cs"/>
              </a:rPr>
              <a:t>визия</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за</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висококачествено</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приобщаващо</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ценностно-ориентирано</a:t>
            </a:r>
            <a:r>
              <a:rPr lang="en-US" sz="1200" b="1" kern="1200" dirty="0" smtClean="0">
                <a:solidFill>
                  <a:schemeClr val="tx1"/>
                </a:solidFill>
                <a:effectLst/>
                <a:latin typeface="+mn-lt"/>
                <a:ea typeface="+mn-ea"/>
                <a:cs typeface="+mn-cs"/>
              </a:rPr>
              <a:t> и </a:t>
            </a:r>
            <a:r>
              <a:rPr lang="en-US" sz="1200" b="1" kern="1200" dirty="0" err="1" smtClean="0">
                <a:solidFill>
                  <a:schemeClr val="tx1"/>
                </a:solidFill>
                <a:effectLst/>
                <a:latin typeface="+mn-lt"/>
                <a:ea typeface="+mn-ea"/>
                <a:cs typeface="+mn-cs"/>
              </a:rPr>
              <a:t>продължаващо</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през</a:t>
            </a:r>
            <a:endParaRPr lang="en-US" sz="1200" b="1" kern="1200" dirty="0" smtClean="0">
              <a:solidFill>
                <a:schemeClr val="tx1"/>
              </a:solidFill>
              <a:effectLst/>
              <a:latin typeface="+mn-lt"/>
              <a:ea typeface="+mn-ea"/>
              <a:cs typeface="+mn-cs"/>
            </a:endParaRPr>
          </a:p>
          <a:p>
            <a:r>
              <a:rPr lang="en-US" sz="1200" b="1" kern="1200" dirty="0" err="1" smtClean="0">
                <a:solidFill>
                  <a:schemeClr val="tx1"/>
                </a:solidFill>
                <a:effectLst/>
                <a:latin typeface="+mn-lt"/>
                <a:ea typeface="+mn-ea"/>
                <a:cs typeface="+mn-cs"/>
              </a:rPr>
              <a:t>целия</a:t>
            </a:r>
            <a:r>
              <a:rPr lang="en-US" sz="1200" b="1" kern="1200" dirty="0" smtClean="0">
                <a:solidFill>
                  <a:schemeClr val="tx1"/>
                </a:solidFill>
                <a:effectLst/>
                <a:latin typeface="+mn-lt"/>
                <a:ea typeface="+mn-ea"/>
                <a:cs typeface="+mn-cs"/>
              </a:rPr>
              <a:t> </a:t>
            </a:r>
            <a:r>
              <a:rPr lang="en-US" sz="1200" b="1" kern="1200" dirty="0" err="1" smtClean="0">
                <a:solidFill>
                  <a:schemeClr val="tx1"/>
                </a:solidFill>
                <a:effectLst/>
                <a:latin typeface="+mn-lt"/>
                <a:ea typeface="+mn-ea"/>
                <a:cs typeface="+mn-cs"/>
              </a:rPr>
              <a:t>живот</a:t>
            </a:r>
            <a:r>
              <a:rPr lang="en-US" sz="1200" b="1" kern="1200" dirty="0" smtClean="0">
                <a:solidFill>
                  <a:schemeClr val="tx1"/>
                </a:solidFill>
                <a:effectLst/>
                <a:latin typeface="+mn-lt"/>
                <a:ea typeface="+mn-ea"/>
                <a:cs typeface="+mn-cs"/>
              </a:rPr>
              <a:t> Образование</a:t>
            </a:r>
            <a:r>
              <a:rPr lang="bg-BG" sz="1200" b="1" kern="1200" dirty="0" smtClean="0">
                <a:solidFill>
                  <a:schemeClr val="tx1"/>
                </a:solidFill>
                <a:effectLst/>
                <a:latin typeface="+mn-lt"/>
                <a:ea typeface="+mn-ea"/>
                <a:cs typeface="+mn-cs"/>
              </a:rPr>
              <a:t>.</a:t>
            </a:r>
            <a:endParaRPr lang="en-US" sz="1200" b="1" kern="1200" dirty="0" smtClean="0">
              <a:solidFill>
                <a:schemeClr val="tx1"/>
              </a:solidFill>
              <a:effectLst/>
              <a:latin typeface="+mn-lt"/>
              <a:ea typeface="+mn-ea"/>
              <a:cs typeface="+mn-cs"/>
            </a:endParaRPr>
          </a:p>
          <a:p>
            <a:r>
              <a:rPr lang="bg-BG" sz="1200" b="1" kern="1200" dirty="0" smtClean="0">
                <a:solidFill>
                  <a:schemeClr val="tx1"/>
                </a:solidFill>
                <a:effectLst/>
                <a:latin typeface="+mn-lt"/>
                <a:ea typeface="+mn-ea"/>
                <a:cs typeface="+mn-cs"/>
              </a:rPr>
              <a:t>Ще бъде изпълнявана на базата на петгодишни планове и</a:t>
            </a:r>
            <a:endParaRPr lang="en-US" sz="1200" b="1" kern="1200" dirty="0" smtClean="0">
              <a:solidFill>
                <a:schemeClr val="tx1"/>
              </a:solidFill>
              <a:effectLst/>
              <a:latin typeface="+mn-lt"/>
              <a:ea typeface="+mn-ea"/>
              <a:cs typeface="+mn-cs"/>
            </a:endParaRPr>
          </a:p>
          <a:p>
            <a:r>
              <a:rPr lang="bg-BG" sz="1200" b="1" kern="1200" dirty="0" smtClean="0">
                <a:solidFill>
                  <a:schemeClr val="tx1"/>
                </a:solidFill>
                <a:effectLst/>
                <a:latin typeface="+mn-lt"/>
                <a:ea typeface="+mn-ea"/>
                <a:cs typeface="+mn-cs"/>
              </a:rPr>
              <a:t>отчитана с междинен и финален аналитичен доклад. Включените в нея цели, мерки, и</a:t>
            </a:r>
            <a:endParaRPr lang="en-US" sz="1200" b="1" kern="1200" dirty="0" smtClean="0">
              <a:solidFill>
                <a:schemeClr val="tx1"/>
              </a:solidFill>
              <a:effectLst/>
              <a:latin typeface="+mn-lt"/>
              <a:ea typeface="+mn-ea"/>
              <a:cs typeface="+mn-cs"/>
            </a:endParaRPr>
          </a:p>
          <a:p>
            <a:r>
              <a:rPr lang="bg-BG" sz="1200" b="1" kern="1200" dirty="0" smtClean="0">
                <a:solidFill>
                  <a:schemeClr val="tx1"/>
                </a:solidFill>
                <a:effectLst/>
                <a:latin typeface="+mn-lt"/>
                <a:ea typeface="+mn-ea"/>
                <a:cs typeface="+mn-cs"/>
              </a:rPr>
              <a:t>индикатори за полза/резултат ще бъдат актуализирани в съответствие с постигнатия</a:t>
            </a:r>
            <a:endParaRPr lang="en-US" sz="1200" b="1" kern="1200" dirty="0" smtClean="0">
              <a:solidFill>
                <a:schemeClr val="tx1"/>
              </a:solidFill>
              <a:effectLst/>
              <a:latin typeface="+mn-lt"/>
              <a:ea typeface="+mn-ea"/>
              <a:cs typeface="+mn-cs"/>
            </a:endParaRPr>
          </a:p>
          <a:p>
            <a:r>
              <a:rPr lang="bg-BG" sz="1200" b="1" kern="1200" dirty="0" smtClean="0">
                <a:solidFill>
                  <a:schemeClr val="tx1"/>
                </a:solidFill>
                <a:effectLst/>
                <a:latin typeface="+mn-lt"/>
                <a:ea typeface="+mn-ea"/>
                <a:cs typeface="+mn-cs"/>
              </a:rPr>
              <a:t>напредък или промяна в предизвикателствата.</a:t>
            </a:r>
            <a:endParaRPr lang="en-US" sz="1200" b="1" kern="1200" dirty="0" smtClean="0">
              <a:solidFill>
                <a:schemeClr val="tx1"/>
              </a:solidFill>
              <a:effectLst/>
              <a:latin typeface="+mn-lt"/>
              <a:ea typeface="+mn-ea"/>
              <a:cs typeface="+mn-cs"/>
            </a:endParaRPr>
          </a:p>
          <a:p>
            <a:r>
              <a:rPr lang="bg-BG" sz="1200" b="1" kern="1200" dirty="0" smtClean="0">
                <a:solidFill>
                  <a:schemeClr val="tx1"/>
                </a:solidFill>
                <a:effectLst/>
                <a:latin typeface="+mn-lt"/>
                <a:ea typeface="+mn-ea"/>
                <a:cs typeface="+mn-cs"/>
              </a:rPr>
              <a:t>Република България, като част от Европейското образователно пространство и от</a:t>
            </a:r>
            <a:endParaRPr lang="en-US" sz="1200" b="1" kern="1200" dirty="0" smtClean="0">
              <a:solidFill>
                <a:schemeClr val="tx1"/>
              </a:solidFill>
              <a:effectLst/>
              <a:latin typeface="+mn-lt"/>
              <a:ea typeface="+mn-ea"/>
              <a:cs typeface="+mn-cs"/>
            </a:endParaRPr>
          </a:p>
          <a:p>
            <a:r>
              <a:rPr lang="bg-BG" sz="1200" b="1" kern="1200" dirty="0" smtClean="0">
                <a:solidFill>
                  <a:schemeClr val="tx1"/>
                </a:solidFill>
                <a:effectLst/>
                <a:latin typeface="+mn-lt"/>
                <a:ea typeface="+mn-ea"/>
                <a:cs typeface="+mn-cs"/>
              </a:rPr>
              <a:t>глобалния свят, ще споделя визията за развитие на висококачествено, приобщаващо,</a:t>
            </a:r>
            <a:endParaRPr lang="en-US" sz="1200" b="1" kern="1200" dirty="0" smtClean="0">
              <a:solidFill>
                <a:schemeClr val="tx1"/>
              </a:solidFill>
              <a:effectLst/>
              <a:latin typeface="+mn-lt"/>
              <a:ea typeface="+mn-ea"/>
              <a:cs typeface="+mn-cs"/>
            </a:endParaRPr>
          </a:p>
          <a:p>
            <a:r>
              <a:rPr lang="bg-BG" sz="1200" b="1" kern="1200" dirty="0" smtClean="0">
                <a:solidFill>
                  <a:schemeClr val="tx1"/>
                </a:solidFill>
                <a:effectLst/>
                <a:latin typeface="+mn-lt"/>
                <a:ea typeface="+mn-ea"/>
                <a:cs typeface="+mn-cs"/>
              </a:rPr>
              <a:t>ценностно-ориентирано и продължаващо през целия живот образование, обучение и учене,</a:t>
            </a:r>
            <a:endParaRPr lang="en-US" sz="1200" b="1" kern="1200" dirty="0" smtClean="0">
              <a:solidFill>
                <a:schemeClr val="tx1"/>
              </a:solidFill>
              <a:effectLst/>
              <a:latin typeface="+mn-lt"/>
              <a:ea typeface="+mn-ea"/>
              <a:cs typeface="+mn-cs"/>
            </a:endParaRPr>
          </a:p>
          <a:p>
            <a:r>
              <a:rPr lang="bg-BG" sz="1200" b="1" kern="1200" dirty="0" smtClean="0">
                <a:solidFill>
                  <a:schemeClr val="tx1"/>
                </a:solidFill>
                <a:effectLst/>
                <a:latin typeface="+mn-lt"/>
                <a:ea typeface="+mn-ea"/>
                <a:cs typeface="+mn-cs"/>
              </a:rPr>
              <a:t>съобразявайки се с националните образователни традиции и следвайки националните си</a:t>
            </a:r>
            <a:endParaRPr lang="en-US" sz="1200" b="1" kern="1200" dirty="0" smtClean="0">
              <a:solidFill>
                <a:schemeClr val="tx1"/>
              </a:solidFill>
              <a:effectLst/>
              <a:latin typeface="+mn-lt"/>
              <a:ea typeface="+mn-ea"/>
              <a:cs typeface="+mn-cs"/>
            </a:endParaRPr>
          </a:p>
          <a:p>
            <a:r>
              <a:rPr lang="bg-BG" sz="1200" b="1" kern="1200" dirty="0" smtClean="0">
                <a:solidFill>
                  <a:schemeClr val="tx1"/>
                </a:solidFill>
                <a:effectLst/>
                <a:latin typeface="+mn-lt"/>
                <a:ea typeface="+mn-ea"/>
                <a:cs typeface="+mn-cs"/>
              </a:rPr>
              <a:t>приоритети.</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Политиките</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насочени</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към</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повишаване</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социалния</a:t>
            </a:r>
            <a:r>
              <a:rPr lang="ru-RU" sz="1200" b="1" kern="1200" dirty="0" smtClean="0">
                <a:solidFill>
                  <a:schemeClr val="tx1"/>
                </a:solidFill>
                <a:effectLst/>
                <a:latin typeface="+mn-lt"/>
                <a:ea typeface="+mn-ea"/>
                <a:cs typeface="+mn-cs"/>
              </a:rPr>
              <a:t> статус, на </a:t>
            </a:r>
            <a:r>
              <a:rPr lang="ru-RU" sz="1200" b="1" kern="1200" dirty="0" err="1" smtClean="0">
                <a:solidFill>
                  <a:schemeClr val="tx1"/>
                </a:solidFill>
                <a:effectLst/>
                <a:latin typeface="+mn-lt"/>
                <a:ea typeface="+mn-ea"/>
                <a:cs typeface="+mn-cs"/>
              </a:rPr>
              <a:t>привлекателността</a:t>
            </a:r>
            <a:r>
              <a:rPr lang="ru-RU" sz="1200" b="1" kern="1200" dirty="0" smtClean="0">
                <a:solidFill>
                  <a:schemeClr val="tx1"/>
                </a:solidFill>
                <a:effectLst/>
                <a:latin typeface="+mn-lt"/>
                <a:ea typeface="+mn-ea"/>
                <a:cs typeface="+mn-cs"/>
              </a:rPr>
              <a:t> и</a:t>
            </a:r>
          </a:p>
          <a:p>
            <a:r>
              <a:rPr lang="ru-RU" sz="1200" b="1" kern="1200" dirty="0" smtClean="0">
                <a:solidFill>
                  <a:schemeClr val="tx1"/>
                </a:solidFill>
                <a:effectLst/>
                <a:latin typeface="+mn-lt"/>
                <a:ea typeface="+mn-ea"/>
                <a:cs typeface="+mn-cs"/>
              </a:rPr>
              <a:t>престижа на </a:t>
            </a:r>
            <a:r>
              <a:rPr lang="ru-RU" sz="1200" b="1" kern="1200" dirty="0" err="1" smtClean="0">
                <a:solidFill>
                  <a:schemeClr val="tx1"/>
                </a:solidFill>
                <a:effectLst/>
                <a:latin typeface="+mn-lt"/>
                <a:ea typeface="+mn-ea"/>
                <a:cs typeface="+mn-cs"/>
              </a:rPr>
              <a:t>учителската</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професия</a:t>
            </a:r>
            <a:r>
              <a:rPr lang="ru-RU" sz="1200" b="1" kern="1200" dirty="0" smtClean="0">
                <a:solidFill>
                  <a:schemeClr val="tx1"/>
                </a:solidFill>
                <a:effectLst/>
                <a:latin typeface="+mn-lt"/>
                <a:ea typeface="+mn-ea"/>
                <a:cs typeface="+mn-cs"/>
              </a:rPr>
              <a:t> и </a:t>
            </a:r>
            <a:r>
              <a:rPr lang="ru-RU" sz="1200" b="1" kern="1200" dirty="0" err="1" smtClean="0">
                <a:solidFill>
                  <a:schemeClr val="tx1"/>
                </a:solidFill>
                <a:effectLst/>
                <a:latin typeface="+mn-lt"/>
                <a:ea typeface="+mn-ea"/>
                <a:cs typeface="+mn-cs"/>
              </a:rPr>
              <a:t>нейното</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модернизиране</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ще</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продължат</a:t>
            </a:r>
            <a:r>
              <a:rPr lang="ru-RU" sz="1200" b="1" kern="1200" dirty="0" smtClean="0">
                <a:solidFill>
                  <a:schemeClr val="tx1"/>
                </a:solidFill>
                <a:effectLst/>
                <a:latin typeface="+mn-lt"/>
                <a:ea typeface="+mn-ea"/>
                <a:cs typeface="+mn-cs"/>
              </a:rPr>
              <a:t> да се</a:t>
            </a:r>
          </a:p>
          <a:p>
            <a:r>
              <a:rPr lang="ru-RU" sz="1200" b="1" kern="1200" dirty="0" err="1" smtClean="0">
                <a:solidFill>
                  <a:schemeClr val="tx1"/>
                </a:solidFill>
                <a:effectLst/>
                <a:latin typeface="+mn-lt"/>
                <a:ea typeface="+mn-ea"/>
                <a:cs typeface="+mn-cs"/>
              </a:rPr>
              <a:t>надграждат</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Ще</a:t>
            </a:r>
            <a:r>
              <a:rPr lang="ru-RU" sz="1200" b="1" kern="1200" dirty="0" smtClean="0">
                <a:solidFill>
                  <a:schemeClr val="tx1"/>
                </a:solidFill>
                <a:effectLst/>
                <a:latin typeface="+mn-lt"/>
                <a:ea typeface="+mn-ea"/>
                <a:cs typeface="+mn-cs"/>
              </a:rPr>
              <a:t> се </a:t>
            </a:r>
            <a:r>
              <a:rPr lang="ru-RU" sz="1200" b="1" kern="1200" dirty="0" err="1" smtClean="0">
                <a:solidFill>
                  <a:schemeClr val="tx1"/>
                </a:solidFill>
                <a:effectLst/>
                <a:latin typeface="+mn-lt"/>
                <a:ea typeface="+mn-ea"/>
                <a:cs typeface="+mn-cs"/>
              </a:rPr>
              <a:t>прилагат</a:t>
            </a:r>
            <a:r>
              <a:rPr lang="ru-RU" sz="1200" b="1" kern="1200" dirty="0" smtClean="0">
                <a:solidFill>
                  <a:schemeClr val="tx1"/>
                </a:solidFill>
                <a:effectLst/>
                <a:latin typeface="+mn-lt"/>
                <a:ea typeface="+mn-ea"/>
                <a:cs typeface="+mn-cs"/>
              </a:rPr>
              <a:t> политики за устойчиво </a:t>
            </a:r>
            <a:r>
              <a:rPr lang="ru-RU" sz="1200" b="1" kern="1200" dirty="0" err="1" smtClean="0">
                <a:solidFill>
                  <a:schemeClr val="tx1"/>
                </a:solidFill>
                <a:effectLst/>
                <a:latin typeface="+mn-lt"/>
                <a:ea typeface="+mn-ea"/>
                <a:cs typeface="+mn-cs"/>
              </a:rPr>
              <a:t>обезпечаване</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образователната</a:t>
            </a:r>
            <a:endParaRPr lang="ru-RU" sz="1200" b="1" kern="1200" dirty="0" smtClean="0">
              <a:solidFill>
                <a:schemeClr val="tx1"/>
              </a:solidFill>
              <a:effectLst/>
              <a:latin typeface="+mn-lt"/>
              <a:ea typeface="+mn-ea"/>
              <a:cs typeface="+mn-cs"/>
            </a:endParaRPr>
          </a:p>
          <a:p>
            <a:r>
              <a:rPr lang="ru-RU" sz="1200" b="1" kern="1200" dirty="0" smtClean="0">
                <a:solidFill>
                  <a:schemeClr val="tx1"/>
                </a:solidFill>
                <a:effectLst/>
                <a:latin typeface="+mn-lt"/>
                <a:ea typeface="+mn-ea"/>
                <a:cs typeface="+mn-cs"/>
              </a:rPr>
              <a:t>система с педагогически </a:t>
            </a:r>
            <a:r>
              <a:rPr lang="ru-RU" sz="1200" b="1" kern="1200" dirty="0" err="1" smtClean="0">
                <a:solidFill>
                  <a:schemeClr val="tx1"/>
                </a:solidFill>
                <a:effectLst/>
                <a:latin typeface="+mn-lt"/>
                <a:ea typeface="+mn-ea"/>
                <a:cs typeface="+mn-cs"/>
              </a:rPr>
              <a:t>специалисти</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включително</a:t>
            </a:r>
            <a:r>
              <a:rPr lang="ru-RU" sz="1200" b="1" kern="1200" dirty="0" smtClean="0">
                <a:solidFill>
                  <a:schemeClr val="tx1"/>
                </a:solidFill>
                <a:effectLst/>
                <a:latin typeface="+mn-lt"/>
                <a:ea typeface="+mn-ea"/>
                <a:cs typeface="+mn-cs"/>
              </a:rPr>
              <a:t> за </a:t>
            </a:r>
            <a:r>
              <a:rPr lang="ru-RU" sz="1200" b="1" kern="1200" dirty="0" err="1" smtClean="0">
                <a:solidFill>
                  <a:schemeClr val="tx1"/>
                </a:solidFill>
                <a:effectLst/>
                <a:latin typeface="+mn-lt"/>
                <a:ea typeface="+mn-ea"/>
                <a:cs typeface="+mn-cs"/>
              </a:rPr>
              <a:t>повишаване</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мотивацията</a:t>
            </a:r>
            <a:r>
              <a:rPr lang="ru-RU" sz="1200" b="1" kern="1200" dirty="0" smtClean="0">
                <a:solidFill>
                  <a:schemeClr val="tx1"/>
                </a:solidFill>
                <a:effectLst/>
                <a:latin typeface="+mn-lt"/>
                <a:ea typeface="+mn-ea"/>
                <a:cs typeface="+mn-cs"/>
              </a:rPr>
              <a:t> за</a:t>
            </a:r>
          </a:p>
          <a:p>
            <a:r>
              <a:rPr lang="ru-RU" sz="1200" b="1" kern="1200" dirty="0" err="1" smtClean="0">
                <a:solidFill>
                  <a:schemeClr val="tx1"/>
                </a:solidFill>
                <a:effectLst/>
                <a:latin typeface="+mn-lt"/>
                <a:ea typeface="+mn-ea"/>
                <a:cs typeface="+mn-cs"/>
              </a:rPr>
              <a:t>упражняване</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учителската</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професия</a:t>
            </a:r>
            <a:r>
              <a:rPr lang="ru-RU" sz="1200" b="1" kern="1200" dirty="0" smtClean="0">
                <a:solidFill>
                  <a:schemeClr val="tx1"/>
                </a:solidFill>
                <a:effectLst/>
                <a:latin typeface="+mn-lt"/>
                <a:ea typeface="+mn-ea"/>
                <a:cs typeface="+mn-cs"/>
              </a:rPr>
              <a:t> и за </a:t>
            </a:r>
            <a:r>
              <a:rPr lang="ru-RU" sz="1200" b="1" kern="1200" dirty="0" err="1" smtClean="0">
                <a:solidFill>
                  <a:schemeClr val="tx1"/>
                </a:solidFill>
                <a:effectLst/>
                <a:latin typeface="+mn-lt"/>
                <a:ea typeface="+mn-ea"/>
                <a:cs typeface="+mn-cs"/>
              </a:rPr>
              <a:t>привличане</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специалисти</a:t>
            </a:r>
            <a:r>
              <a:rPr lang="ru-RU" sz="1200" b="1" kern="1200" dirty="0" smtClean="0">
                <a:solidFill>
                  <a:schemeClr val="tx1"/>
                </a:solidFill>
                <a:effectLst/>
                <a:latin typeface="+mn-lt"/>
                <a:ea typeface="+mn-ea"/>
                <a:cs typeface="+mn-cs"/>
              </a:rPr>
              <a:t> от </a:t>
            </a:r>
            <a:r>
              <a:rPr lang="ru-RU" sz="1200" b="1" kern="1200" dirty="0" err="1" smtClean="0">
                <a:solidFill>
                  <a:schemeClr val="tx1"/>
                </a:solidFill>
                <a:effectLst/>
                <a:latin typeface="+mn-lt"/>
                <a:ea typeface="+mn-ea"/>
                <a:cs typeface="+mn-cs"/>
              </a:rPr>
              <a:t>други</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професии</a:t>
            </a:r>
            <a:r>
              <a:rPr lang="ru-RU" sz="1200" b="1" kern="1200" dirty="0" smtClean="0">
                <a:solidFill>
                  <a:schemeClr val="tx1"/>
                </a:solidFill>
                <a:effectLst/>
                <a:latin typeface="+mn-lt"/>
                <a:ea typeface="+mn-ea"/>
                <a:cs typeface="+mn-cs"/>
              </a:rPr>
              <a:t>.</a:t>
            </a:r>
          </a:p>
          <a:p>
            <a:r>
              <a:rPr lang="ru-RU" sz="1200" b="1" kern="1200" dirty="0" err="1" smtClean="0">
                <a:solidFill>
                  <a:schemeClr val="tx1"/>
                </a:solidFill>
                <a:effectLst/>
                <a:latin typeface="+mn-lt"/>
                <a:ea typeface="+mn-ea"/>
                <a:cs typeface="+mn-cs"/>
              </a:rPr>
              <a:t>Ще</a:t>
            </a:r>
            <a:r>
              <a:rPr lang="ru-RU" sz="1200" b="1" kern="1200" dirty="0" smtClean="0">
                <a:solidFill>
                  <a:schemeClr val="tx1"/>
                </a:solidFill>
                <a:effectLst/>
                <a:latin typeface="+mn-lt"/>
                <a:ea typeface="+mn-ea"/>
                <a:cs typeface="+mn-cs"/>
              </a:rPr>
              <a:t> се </a:t>
            </a:r>
            <a:r>
              <a:rPr lang="ru-RU" sz="1200" b="1" kern="1200" dirty="0" err="1" smtClean="0">
                <a:solidFill>
                  <a:schemeClr val="tx1"/>
                </a:solidFill>
                <a:effectLst/>
                <a:latin typeface="+mn-lt"/>
                <a:ea typeface="+mn-ea"/>
                <a:cs typeface="+mn-cs"/>
              </a:rPr>
              <a:t>прилагат</a:t>
            </a:r>
            <a:r>
              <a:rPr lang="ru-RU" sz="1200" b="1" kern="1200" dirty="0" smtClean="0">
                <a:solidFill>
                  <a:schemeClr val="tx1"/>
                </a:solidFill>
                <a:effectLst/>
                <a:latin typeface="+mn-lt"/>
                <a:ea typeface="+mn-ea"/>
                <a:cs typeface="+mn-cs"/>
              </a:rPr>
              <a:t> политики за </a:t>
            </a:r>
            <a:r>
              <a:rPr lang="ru-RU" sz="1200" b="1" kern="1200" dirty="0" err="1" smtClean="0">
                <a:solidFill>
                  <a:schemeClr val="tx1"/>
                </a:solidFill>
                <a:effectLst/>
                <a:latin typeface="+mn-lt"/>
                <a:ea typeface="+mn-ea"/>
                <a:cs typeface="+mn-cs"/>
              </a:rPr>
              <a:t>реформиране</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образователния</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процес</a:t>
            </a:r>
            <a:r>
              <a:rPr lang="ru-RU" sz="1200" b="1" kern="1200" dirty="0" smtClean="0">
                <a:solidFill>
                  <a:schemeClr val="tx1"/>
                </a:solidFill>
                <a:effectLst/>
                <a:latin typeface="+mn-lt"/>
                <a:ea typeface="+mn-ea"/>
                <a:cs typeface="+mn-cs"/>
              </a:rPr>
              <a:t> в</a:t>
            </a:r>
          </a:p>
          <a:p>
            <a:r>
              <a:rPr lang="ru-RU" sz="1200" b="1" kern="1200" dirty="0" err="1" smtClean="0">
                <a:solidFill>
                  <a:schemeClr val="tx1"/>
                </a:solidFill>
                <a:effectLst/>
                <a:latin typeface="+mn-lt"/>
                <a:ea typeface="+mn-ea"/>
                <a:cs typeface="+mn-cs"/>
              </a:rPr>
              <a:t>педагогическите</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специалности</a:t>
            </a:r>
            <a:r>
              <a:rPr lang="ru-RU" sz="1200" b="1" kern="1200" dirty="0" smtClean="0">
                <a:solidFill>
                  <a:schemeClr val="tx1"/>
                </a:solidFill>
                <a:effectLst/>
                <a:latin typeface="+mn-lt"/>
                <a:ea typeface="+mn-ea"/>
                <a:cs typeface="+mn-cs"/>
              </a:rPr>
              <a:t> и </a:t>
            </a:r>
            <a:r>
              <a:rPr lang="ru-RU" sz="1200" b="1" kern="1200" dirty="0" err="1" smtClean="0">
                <a:solidFill>
                  <a:schemeClr val="tx1"/>
                </a:solidFill>
                <a:effectLst/>
                <a:latin typeface="+mn-lt"/>
                <a:ea typeface="+mn-ea"/>
                <a:cs typeface="+mn-cs"/>
              </a:rPr>
              <a:t>усъвършенстване</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продължаващата</a:t>
            </a:r>
            <a:r>
              <a:rPr lang="ru-RU" sz="1200" b="1" kern="1200" dirty="0" smtClean="0">
                <a:solidFill>
                  <a:schemeClr val="tx1"/>
                </a:solidFill>
                <a:effectLst/>
                <a:latin typeface="+mn-lt"/>
                <a:ea typeface="+mn-ea"/>
                <a:cs typeface="+mn-cs"/>
              </a:rPr>
              <a:t> и </a:t>
            </a:r>
            <a:r>
              <a:rPr lang="ru-RU" sz="1200" b="1" kern="1200" dirty="0" err="1" smtClean="0">
                <a:solidFill>
                  <a:schemeClr val="tx1"/>
                </a:solidFill>
                <a:effectLst/>
                <a:latin typeface="+mn-lt"/>
                <a:ea typeface="+mn-ea"/>
                <a:cs typeface="+mn-cs"/>
              </a:rPr>
              <a:t>допълнителната</a:t>
            </a:r>
            <a:endParaRPr lang="ru-RU" sz="1200" b="1" kern="1200" dirty="0" smtClean="0">
              <a:solidFill>
                <a:schemeClr val="tx1"/>
              </a:solidFill>
              <a:effectLst/>
              <a:latin typeface="+mn-lt"/>
              <a:ea typeface="+mn-ea"/>
              <a:cs typeface="+mn-cs"/>
            </a:endParaRPr>
          </a:p>
          <a:p>
            <a:r>
              <a:rPr lang="ru-RU" sz="1200" b="1" kern="1200" dirty="0" smtClean="0">
                <a:solidFill>
                  <a:schemeClr val="tx1"/>
                </a:solidFill>
                <a:effectLst/>
                <a:latin typeface="+mn-lt"/>
                <a:ea typeface="+mn-ea"/>
                <a:cs typeface="+mn-cs"/>
              </a:rPr>
              <a:t>квалификация, </a:t>
            </a:r>
            <a:r>
              <a:rPr lang="ru-RU" sz="1200" b="1" kern="1200" dirty="0" err="1" smtClean="0">
                <a:solidFill>
                  <a:schemeClr val="tx1"/>
                </a:solidFill>
                <a:effectLst/>
                <a:latin typeface="+mn-lt"/>
                <a:ea typeface="+mn-ea"/>
                <a:cs typeface="+mn-cs"/>
              </a:rPr>
              <a:t>основани</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компетентностния</a:t>
            </a:r>
            <a:r>
              <a:rPr lang="ru-RU" sz="1200" b="1" kern="1200" dirty="0" smtClean="0">
                <a:solidFill>
                  <a:schemeClr val="tx1"/>
                </a:solidFill>
                <a:effectLst/>
                <a:latin typeface="+mn-lt"/>
                <a:ea typeface="+mn-ea"/>
                <a:cs typeface="+mn-cs"/>
              </a:rPr>
              <a:t> подход</a:t>
            </a:r>
            <a:r>
              <a:rPr lang="ru-RU"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01CC539-222C-4CD5-8EB5-F71C476E2F4B}" type="slidenum">
              <a:rPr lang="en-US" smtClean="0"/>
              <a:t>30</a:t>
            </a:fld>
            <a:endParaRPr lang="en-US"/>
          </a:p>
        </p:txBody>
      </p:sp>
    </p:spTree>
    <p:extLst>
      <p:ext uri="{BB962C8B-B14F-4D97-AF65-F5344CB8AC3E}">
        <p14:creationId xmlns:p14="http://schemas.microsoft.com/office/powerpoint/2010/main" val="26563243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1" dirty="0" err="1" smtClean="0"/>
              <a:t>Разработване</a:t>
            </a:r>
            <a:r>
              <a:rPr lang="ru-RU" b="1" dirty="0" smtClean="0"/>
              <a:t> на система за </a:t>
            </a:r>
            <a:r>
              <a:rPr lang="ru-RU" b="1" dirty="0" err="1" smtClean="0"/>
              <a:t>информиране</a:t>
            </a:r>
            <a:r>
              <a:rPr lang="ru-RU" b="1" dirty="0" smtClean="0"/>
              <a:t>, </a:t>
            </a:r>
            <a:r>
              <a:rPr lang="ru-RU" b="1" dirty="0" err="1" smtClean="0"/>
              <a:t>мотивиране</a:t>
            </a:r>
            <a:r>
              <a:rPr lang="ru-RU" b="1" dirty="0" smtClean="0"/>
              <a:t> и </a:t>
            </a:r>
            <a:r>
              <a:rPr lang="ru-RU" b="1" dirty="0" err="1" smtClean="0"/>
              <a:t>насочване</a:t>
            </a:r>
            <a:r>
              <a:rPr lang="ru-RU" b="1" dirty="0" smtClean="0"/>
              <a:t> на </a:t>
            </a:r>
            <a:r>
              <a:rPr lang="ru-RU" b="1" dirty="0" err="1" smtClean="0"/>
              <a:t>ученици</a:t>
            </a:r>
            <a:r>
              <a:rPr lang="ru-RU" b="1" dirty="0" smtClean="0"/>
              <a:t> и</a:t>
            </a:r>
          </a:p>
          <a:p>
            <a:r>
              <a:rPr lang="ru-RU" b="1" dirty="0" err="1" smtClean="0"/>
              <a:t>студенти</a:t>
            </a:r>
            <a:r>
              <a:rPr lang="ru-RU" b="1" dirty="0" smtClean="0"/>
              <a:t> </a:t>
            </a:r>
            <a:r>
              <a:rPr lang="ru-RU" b="1" dirty="0" err="1" smtClean="0"/>
              <a:t>към</a:t>
            </a:r>
            <a:r>
              <a:rPr lang="ru-RU" b="1" dirty="0" smtClean="0"/>
              <a:t> </a:t>
            </a:r>
            <a:r>
              <a:rPr lang="ru-RU" b="1" dirty="0" err="1" smtClean="0"/>
              <a:t>избор</a:t>
            </a:r>
            <a:r>
              <a:rPr lang="ru-RU" b="1" dirty="0" smtClean="0"/>
              <a:t> на </a:t>
            </a:r>
            <a:r>
              <a:rPr lang="ru-RU" b="1" dirty="0" err="1" smtClean="0"/>
              <a:t>учителската</a:t>
            </a:r>
            <a:r>
              <a:rPr lang="ru-RU" b="1" dirty="0" smtClean="0"/>
              <a:t> </a:t>
            </a:r>
            <a:r>
              <a:rPr lang="ru-RU" b="1" dirty="0" err="1" smtClean="0"/>
              <a:t>професия</a:t>
            </a:r>
            <a:r>
              <a:rPr lang="ru-RU" b="1" dirty="0" smtClean="0"/>
              <a:t>;</a:t>
            </a:r>
          </a:p>
          <a:p>
            <a:r>
              <a:rPr lang="ru-RU" b="1" dirty="0" smtClean="0"/>
              <a:t> </a:t>
            </a:r>
            <a:r>
              <a:rPr lang="ru-RU" b="1" dirty="0" err="1" smtClean="0"/>
              <a:t>Подкрепа</a:t>
            </a:r>
            <a:r>
              <a:rPr lang="ru-RU" b="1" dirty="0" smtClean="0"/>
              <a:t> на </a:t>
            </a:r>
            <a:r>
              <a:rPr lang="ru-RU" b="1" dirty="0" err="1" smtClean="0"/>
              <a:t>новопостъпващи</a:t>
            </a:r>
            <a:r>
              <a:rPr lang="ru-RU" b="1" dirty="0" smtClean="0"/>
              <a:t> учители в </a:t>
            </a:r>
            <a:r>
              <a:rPr lang="ru-RU" b="1" dirty="0" err="1" smtClean="0"/>
              <a:t>детските</a:t>
            </a:r>
            <a:r>
              <a:rPr lang="ru-RU" b="1" dirty="0" smtClean="0"/>
              <a:t> </a:t>
            </a:r>
            <a:r>
              <a:rPr lang="ru-RU" b="1" dirty="0" err="1" smtClean="0"/>
              <a:t>градини</a:t>
            </a:r>
            <a:r>
              <a:rPr lang="ru-RU" b="1" dirty="0" smtClean="0"/>
              <a:t> и </a:t>
            </a:r>
            <a:r>
              <a:rPr lang="ru-RU" b="1" dirty="0" err="1" smtClean="0"/>
              <a:t>училищата</a:t>
            </a:r>
            <a:r>
              <a:rPr lang="ru-RU" b="1" dirty="0" smtClean="0"/>
              <a:t>;</a:t>
            </a:r>
          </a:p>
          <a:p>
            <a:r>
              <a:rPr lang="ru-RU" b="1" dirty="0" smtClean="0"/>
              <a:t> </a:t>
            </a:r>
            <a:r>
              <a:rPr lang="ru-RU" b="1" dirty="0" err="1" smtClean="0"/>
              <a:t>Мотивиране</a:t>
            </a:r>
            <a:r>
              <a:rPr lang="ru-RU" b="1" dirty="0" smtClean="0"/>
              <a:t> на </a:t>
            </a:r>
            <a:r>
              <a:rPr lang="ru-RU" b="1" dirty="0" err="1" smtClean="0"/>
              <a:t>дипломираните</a:t>
            </a:r>
            <a:r>
              <a:rPr lang="ru-RU" b="1" dirty="0" smtClean="0"/>
              <a:t> </a:t>
            </a:r>
            <a:r>
              <a:rPr lang="ru-RU" b="1" dirty="0" err="1" smtClean="0"/>
              <a:t>правоспособни</a:t>
            </a:r>
            <a:r>
              <a:rPr lang="ru-RU" b="1" dirty="0" smtClean="0"/>
              <a:t> учители да </a:t>
            </a:r>
            <a:r>
              <a:rPr lang="ru-RU" b="1" dirty="0" err="1" smtClean="0"/>
              <a:t>започват</a:t>
            </a:r>
            <a:r>
              <a:rPr lang="ru-RU" b="1" dirty="0" smtClean="0"/>
              <a:t> работа в</a:t>
            </a:r>
          </a:p>
          <a:p>
            <a:r>
              <a:rPr lang="ru-RU" b="1" dirty="0" err="1" smtClean="0"/>
              <a:t>системата</a:t>
            </a:r>
            <a:r>
              <a:rPr lang="ru-RU" b="1" dirty="0" smtClean="0"/>
              <a:t> на </a:t>
            </a:r>
            <a:r>
              <a:rPr lang="ru-RU" b="1" dirty="0" err="1" smtClean="0"/>
              <a:t>образованието</a:t>
            </a:r>
            <a:r>
              <a:rPr lang="ru-RU" b="1" dirty="0" smtClean="0"/>
              <a:t>;</a:t>
            </a:r>
          </a:p>
          <a:p>
            <a:r>
              <a:rPr lang="ru-RU" b="1" dirty="0" smtClean="0"/>
              <a:t> </a:t>
            </a:r>
            <a:r>
              <a:rPr lang="ru-RU" b="1" dirty="0" err="1" smtClean="0"/>
              <a:t>Разработване</a:t>
            </a:r>
            <a:r>
              <a:rPr lang="ru-RU" b="1" dirty="0" smtClean="0"/>
              <a:t> и </a:t>
            </a:r>
            <a:r>
              <a:rPr lang="ru-RU" b="1" dirty="0" err="1" smtClean="0"/>
              <a:t>прилагане</a:t>
            </a:r>
            <a:r>
              <a:rPr lang="ru-RU" b="1" dirty="0" smtClean="0"/>
              <a:t> на политики за </a:t>
            </a:r>
            <a:r>
              <a:rPr lang="ru-RU" b="1" dirty="0" err="1" smtClean="0"/>
              <a:t>връщане</a:t>
            </a:r>
            <a:r>
              <a:rPr lang="ru-RU" b="1" dirty="0" smtClean="0"/>
              <a:t> в </a:t>
            </a:r>
            <a:r>
              <a:rPr lang="ru-RU" b="1" dirty="0" err="1" smtClean="0"/>
              <a:t>системата</a:t>
            </a:r>
            <a:r>
              <a:rPr lang="ru-RU" b="1" dirty="0" smtClean="0"/>
              <a:t> на </a:t>
            </a:r>
            <a:r>
              <a:rPr lang="ru-RU" b="1" dirty="0" err="1" smtClean="0"/>
              <a:t>образованието</a:t>
            </a:r>
            <a:r>
              <a:rPr lang="ru-RU" b="1" dirty="0" smtClean="0"/>
              <a:t> на</a:t>
            </a:r>
          </a:p>
          <a:p>
            <a:r>
              <a:rPr lang="ru-RU" b="1" dirty="0" err="1" smtClean="0"/>
              <a:t>специалистите</a:t>
            </a:r>
            <a:r>
              <a:rPr lang="ru-RU" b="1" dirty="0" smtClean="0"/>
              <a:t> с </a:t>
            </a:r>
            <a:r>
              <a:rPr lang="ru-RU" b="1" dirty="0" err="1" smtClean="0"/>
              <a:t>професионална</a:t>
            </a:r>
            <a:r>
              <a:rPr lang="ru-RU" b="1" dirty="0" smtClean="0"/>
              <a:t> квалификация “</a:t>
            </a:r>
            <a:r>
              <a:rPr lang="ru-RU" b="1" dirty="0" err="1" smtClean="0"/>
              <a:t>учител</a:t>
            </a:r>
            <a:r>
              <a:rPr lang="ru-RU" b="1" dirty="0" smtClean="0"/>
              <a:t>”, </a:t>
            </a:r>
            <a:r>
              <a:rPr lang="ru-RU" b="1" dirty="0" err="1" smtClean="0"/>
              <a:t>които</a:t>
            </a:r>
            <a:r>
              <a:rPr lang="ru-RU" b="1" dirty="0" smtClean="0"/>
              <a:t> в момента не </a:t>
            </a:r>
            <a:r>
              <a:rPr lang="ru-RU" b="1" dirty="0" err="1" smtClean="0"/>
              <a:t>работят</a:t>
            </a:r>
            <a:endParaRPr lang="ru-RU" b="1" dirty="0" smtClean="0"/>
          </a:p>
          <a:p>
            <a:r>
              <a:rPr lang="ru-RU" b="1" dirty="0" smtClean="0"/>
              <a:t>в </a:t>
            </a:r>
            <a:r>
              <a:rPr lang="ru-RU" b="1" dirty="0" err="1" smtClean="0"/>
              <a:t>системата</a:t>
            </a:r>
            <a:r>
              <a:rPr lang="ru-RU" b="1" dirty="0" smtClean="0"/>
              <a:t>;</a:t>
            </a:r>
          </a:p>
          <a:p>
            <a:r>
              <a:rPr lang="ru-RU" b="1" dirty="0" smtClean="0"/>
              <a:t> </a:t>
            </a:r>
            <a:r>
              <a:rPr lang="ru-RU" b="1" dirty="0" err="1" smtClean="0"/>
              <a:t>Прилагане</a:t>
            </a:r>
            <a:r>
              <a:rPr lang="ru-RU" b="1" dirty="0" smtClean="0"/>
              <a:t> на политики за </a:t>
            </a:r>
            <a:r>
              <a:rPr lang="ru-RU" b="1" dirty="0" err="1" smtClean="0"/>
              <a:t>привличане</a:t>
            </a:r>
            <a:r>
              <a:rPr lang="ru-RU" b="1" dirty="0" smtClean="0"/>
              <a:t> и </a:t>
            </a:r>
            <a:r>
              <a:rPr lang="ru-RU" b="1" dirty="0" err="1" smtClean="0"/>
              <a:t>включване</a:t>
            </a:r>
            <a:r>
              <a:rPr lang="ru-RU" b="1" dirty="0" smtClean="0"/>
              <a:t> в </a:t>
            </a:r>
            <a:r>
              <a:rPr lang="ru-RU" b="1" dirty="0" err="1" smtClean="0"/>
              <a:t>образователния</a:t>
            </a:r>
            <a:r>
              <a:rPr lang="ru-RU" b="1" dirty="0" smtClean="0"/>
              <a:t> </a:t>
            </a:r>
            <a:r>
              <a:rPr lang="ru-RU" b="1" dirty="0" err="1" smtClean="0"/>
              <a:t>процес</a:t>
            </a:r>
            <a:r>
              <a:rPr lang="ru-RU" b="1" dirty="0" smtClean="0"/>
              <a:t> на</a:t>
            </a:r>
          </a:p>
          <a:p>
            <a:r>
              <a:rPr lang="ru-RU" b="1" dirty="0" smtClean="0"/>
              <a:t>представители на бизнеса, </a:t>
            </a:r>
            <a:r>
              <a:rPr lang="ru-RU" b="1" dirty="0" err="1" smtClean="0"/>
              <a:t>висши</a:t>
            </a:r>
            <a:r>
              <a:rPr lang="ru-RU" b="1" dirty="0" smtClean="0"/>
              <a:t> училища, </a:t>
            </a:r>
            <a:r>
              <a:rPr lang="ru-RU" b="1" dirty="0" err="1" smtClean="0"/>
              <a:t>научни</a:t>
            </a:r>
            <a:r>
              <a:rPr lang="ru-RU" b="1" dirty="0" smtClean="0"/>
              <a:t> организации и </a:t>
            </a:r>
            <a:r>
              <a:rPr lang="ru-RU" b="1" dirty="0" err="1" smtClean="0"/>
              <a:t>други</a:t>
            </a:r>
            <a:endParaRPr lang="ru-RU" b="1" dirty="0" smtClean="0"/>
          </a:p>
          <a:p>
            <a:r>
              <a:rPr lang="ru-RU" b="1" dirty="0" err="1" smtClean="0"/>
              <a:t>специалисти</a:t>
            </a:r>
            <a:r>
              <a:rPr lang="ru-RU" b="1" dirty="0" smtClean="0"/>
              <a:t>;</a:t>
            </a:r>
          </a:p>
          <a:p>
            <a:r>
              <a:rPr lang="ru-RU" b="1" dirty="0" smtClean="0"/>
              <a:t> </a:t>
            </a:r>
            <a:r>
              <a:rPr lang="ru-RU" b="1" dirty="0" err="1" smtClean="0"/>
              <a:t>Прилагане</a:t>
            </a:r>
            <a:r>
              <a:rPr lang="ru-RU" b="1" dirty="0" smtClean="0"/>
              <a:t> на политики, </a:t>
            </a:r>
            <a:r>
              <a:rPr lang="ru-RU" b="1" dirty="0" err="1" smtClean="0"/>
              <a:t>стимулиращи</a:t>
            </a:r>
            <a:r>
              <a:rPr lang="ru-RU" b="1" dirty="0" smtClean="0"/>
              <a:t> </a:t>
            </a:r>
            <a:r>
              <a:rPr lang="ru-RU" b="1" dirty="0" err="1" smtClean="0"/>
              <a:t>придобиването</a:t>
            </a:r>
            <a:r>
              <a:rPr lang="ru-RU" b="1" dirty="0" smtClean="0"/>
              <a:t> на квалификация „</a:t>
            </a:r>
            <a:r>
              <a:rPr lang="ru-RU" b="1" dirty="0" err="1" smtClean="0"/>
              <a:t>учител</a:t>
            </a:r>
            <a:r>
              <a:rPr lang="ru-RU" b="1" dirty="0" smtClean="0"/>
              <a:t>“ от</a:t>
            </a:r>
          </a:p>
          <a:p>
            <a:r>
              <a:rPr lang="ru-RU" b="1" dirty="0" err="1" smtClean="0"/>
              <a:t>специалисти</a:t>
            </a:r>
            <a:r>
              <a:rPr lang="ru-RU" b="1" dirty="0" smtClean="0"/>
              <a:t> от </a:t>
            </a:r>
            <a:r>
              <a:rPr lang="ru-RU" b="1" dirty="0" err="1" smtClean="0"/>
              <a:t>други</a:t>
            </a:r>
            <a:r>
              <a:rPr lang="ru-RU" b="1" dirty="0" smtClean="0"/>
              <a:t> </a:t>
            </a:r>
            <a:r>
              <a:rPr lang="ru-RU" b="1" dirty="0" err="1" smtClean="0"/>
              <a:t>професии</a:t>
            </a:r>
            <a:r>
              <a:rPr lang="ru-RU" b="1" dirty="0" smtClean="0"/>
              <a:t> и </a:t>
            </a:r>
            <a:r>
              <a:rPr lang="ru-RU" b="1" dirty="0" err="1" smtClean="0"/>
              <a:t>включването</a:t>
            </a:r>
            <a:r>
              <a:rPr lang="ru-RU" b="1" dirty="0" smtClean="0"/>
              <a:t> им в </a:t>
            </a:r>
            <a:r>
              <a:rPr lang="ru-RU" b="1" dirty="0" err="1" smtClean="0"/>
              <a:t>системата</a:t>
            </a:r>
            <a:r>
              <a:rPr lang="ru-RU" b="1" dirty="0" smtClean="0"/>
              <a:t> на </a:t>
            </a:r>
            <a:r>
              <a:rPr lang="ru-RU" b="1" dirty="0" err="1" smtClean="0"/>
              <a:t>образованието</a:t>
            </a:r>
            <a:r>
              <a:rPr lang="ru-RU" b="1" dirty="0" smtClean="0"/>
              <a:t>;</a:t>
            </a:r>
          </a:p>
          <a:p>
            <a:r>
              <a:rPr lang="ru-RU" b="1" dirty="0" smtClean="0"/>
              <a:t> </a:t>
            </a:r>
            <a:r>
              <a:rPr lang="ru-RU" b="1" dirty="0" err="1" smtClean="0"/>
              <a:t>Прилагане</a:t>
            </a:r>
            <a:r>
              <a:rPr lang="ru-RU" b="1" dirty="0" smtClean="0"/>
              <a:t> на политики за </a:t>
            </a:r>
            <a:r>
              <a:rPr lang="ru-RU" b="1" dirty="0" err="1" smtClean="0"/>
              <a:t>мотивиране</a:t>
            </a:r>
            <a:r>
              <a:rPr lang="ru-RU" b="1" dirty="0" smtClean="0"/>
              <a:t> на </a:t>
            </a:r>
            <a:r>
              <a:rPr lang="ru-RU" b="1" dirty="0" err="1" smtClean="0"/>
              <a:t>завършващите</a:t>
            </a:r>
            <a:r>
              <a:rPr lang="ru-RU" b="1" dirty="0" smtClean="0"/>
              <a:t> педагогически </a:t>
            </a:r>
            <a:r>
              <a:rPr lang="ru-RU" b="1" dirty="0" err="1" smtClean="0"/>
              <a:t>специалности</a:t>
            </a:r>
            <a:endParaRPr lang="ru-RU" b="1" dirty="0" smtClean="0"/>
          </a:p>
          <a:p>
            <a:r>
              <a:rPr lang="ru-RU" b="1" dirty="0" smtClean="0"/>
              <a:t>да </a:t>
            </a:r>
            <a:r>
              <a:rPr lang="ru-RU" b="1" dirty="0" err="1" smtClean="0"/>
              <a:t>започнат</a:t>
            </a:r>
            <a:r>
              <a:rPr lang="ru-RU" b="1" dirty="0" smtClean="0"/>
              <a:t> работа в малки </a:t>
            </a:r>
            <a:r>
              <a:rPr lang="ru-RU" b="1" dirty="0" err="1" smtClean="0"/>
              <a:t>населени</a:t>
            </a:r>
            <a:r>
              <a:rPr lang="ru-RU" b="1" dirty="0" smtClean="0"/>
              <a:t> места с </a:t>
            </a:r>
            <a:r>
              <a:rPr lang="ru-RU" b="1" dirty="0" err="1" smtClean="0"/>
              <a:t>недостиг</a:t>
            </a:r>
            <a:r>
              <a:rPr lang="ru-RU" b="1" dirty="0" smtClean="0"/>
              <a:t> на учители;</a:t>
            </a:r>
          </a:p>
          <a:p>
            <a:r>
              <a:rPr lang="ru-RU" b="1" dirty="0" smtClean="0"/>
              <a:t> </a:t>
            </a:r>
            <a:r>
              <a:rPr lang="ru-RU" b="1" dirty="0" err="1" smtClean="0"/>
              <a:t>Устойчивост</a:t>
            </a:r>
            <a:r>
              <a:rPr lang="ru-RU" b="1" dirty="0" smtClean="0"/>
              <a:t> на </a:t>
            </a:r>
            <a:r>
              <a:rPr lang="ru-RU" b="1" dirty="0" err="1" smtClean="0"/>
              <a:t>политиката</a:t>
            </a:r>
            <a:r>
              <a:rPr lang="ru-RU" b="1" dirty="0" smtClean="0"/>
              <a:t> за </a:t>
            </a:r>
            <a:r>
              <a:rPr lang="ru-RU" b="1" dirty="0" err="1" smtClean="0"/>
              <a:t>повишаване</a:t>
            </a:r>
            <a:r>
              <a:rPr lang="ru-RU" b="1" dirty="0" smtClean="0"/>
              <a:t> на доходите на </a:t>
            </a:r>
            <a:r>
              <a:rPr lang="ru-RU" b="1" dirty="0" err="1" smtClean="0"/>
              <a:t>учителите</a:t>
            </a:r>
            <a:r>
              <a:rPr lang="ru-RU" b="1" dirty="0" smtClean="0"/>
              <a:t> чрез</a:t>
            </a:r>
          </a:p>
          <a:p>
            <a:r>
              <a:rPr lang="ru-RU" b="1" dirty="0" err="1" smtClean="0"/>
              <a:t>поддържане</a:t>
            </a:r>
            <a:r>
              <a:rPr lang="ru-RU" b="1" dirty="0" smtClean="0"/>
              <a:t> на </a:t>
            </a:r>
            <a:r>
              <a:rPr lang="ru-RU" b="1" dirty="0" err="1" smtClean="0"/>
              <a:t>съотношение</a:t>
            </a:r>
            <a:r>
              <a:rPr lang="ru-RU" b="1" dirty="0" smtClean="0"/>
              <a:t> от 120% на </a:t>
            </a:r>
            <a:r>
              <a:rPr lang="ru-RU" b="1" dirty="0" err="1" smtClean="0"/>
              <a:t>средната</a:t>
            </a:r>
            <a:r>
              <a:rPr lang="ru-RU" b="1" dirty="0" smtClean="0"/>
              <a:t> заплата на </a:t>
            </a:r>
            <a:r>
              <a:rPr lang="ru-RU" b="1" dirty="0" err="1" smtClean="0"/>
              <a:t>учителите</a:t>
            </a:r>
            <a:r>
              <a:rPr lang="ru-RU" b="1" dirty="0" smtClean="0"/>
              <a:t> </a:t>
            </a:r>
            <a:r>
              <a:rPr lang="ru-RU" b="1" dirty="0" err="1" smtClean="0"/>
              <a:t>спрямо</a:t>
            </a:r>
            <a:endParaRPr lang="ru-RU" b="1" dirty="0" smtClean="0"/>
          </a:p>
          <a:p>
            <a:r>
              <a:rPr lang="ru-RU" b="1" dirty="0" err="1" smtClean="0"/>
              <a:t>средната</a:t>
            </a:r>
            <a:r>
              <a:rPr lang="ru-RU" b="1" dirty="0" smtClean="0"/>
              <a:t> заплата за </a:t>
            </a:r>
            <a:r>
              <a:rPr lang="ru-RU" b="1" dirty="0" err="1" smtClean="0"/>
              <a:t>страната</a:t>
            </a:r>
            <a:r>
              <a:rPr lang="ru-RU" b="1" dirty="0" smtClean="0"/>
              <a:t> и </a:t>
            </a:r>
            <a:r>
              <a:rPr lang="ru-RU" b="1" dirty="0" err="1" smtClean="0"/>
              <a:t>ръст</a:t>
            </a:r>
            <a:r>
              <a:rPr lang="ru-RU" b="1" dirty="0" smtClean="0"/>
              <a:t> на </a:t>
            </a:r>
            <a:r>
              <a:rPr lang="ru-RU" b="1" dirty="0" err="1" smtClean="0"/>
              <a:t>минималната</a:t>
            </a:r>
            <a:r>
              <a:rPr lang="ru-RU" b="1" dirty="0" smtClean="0"/>
              <a:t> </a:t>
            </a:r>
            <a:r>
              <a:rPr lang="ru-RU" b="1" dirty="0" err="1" smtClean="0"/>
              <a:t>основна</a:t>
            </a:r>
            <a:r>
              <a:rPr lang="ru-RU" b="1" dirty="0" smtClean="0"/>
              <a:t> заплата на </a:t>
            </a:r>
            <a:r>
              <a:rPr lang="ru-RU" b="1" dirty="0" err="1" smtClean="0"/>
              <a:t>учител</a:t>
            </a:r>
            <a:r>
              <a:rPr lang="ru-RU" b="1" dirty="0" smtClean="0"/>
              <a:t> не по-</a:t>
            </a:r>
          </a:p>
          <a:p>
            <a:r>
              <a:rPr lang="ru-RU" b="1" dirty="0" err="1" smtClean="0"/>
              <a:t>нисък</a:t>
            </a:r>
            <a:r>
              <a:rPr lang="ru-RU" b="1" dirty="0" smtClean="0"/>
              <a:t> от </a:t>
            </a:r>
            <a:r>
              <a:rPr lang="ru-RU" b="1" dirty="0" err="1" smtClean="0"/>
              <a:t>ръста</a:t>
            </a:r>
            <a:r>
              <a:rPr lang="ru-RU" b="1" dirty="0" smtClean="0"/>
              <a:t> на </a:t>
            </a:r>
            <a:r>
              <a:rPr lang="ru-RU" b="1" dirty="0" err="1" smtClean="0"/>
              <a:t>средната</a:t>
            </a:r>
            <a:r>
              <a:rPr lang="ru-RU" b="1" dirty="0" smtClean="0"/>
              <a:t> </a:t>
            </a:r>
            <a:r>
              <a:rPr lang="ru-RU" b="1" dirty="0" err="1" smtClean="0"/>
              <a:t>работна</a:t>
            </a:r>
            <a:r>
              <a:rPr lang="ru-RU" b="1" dirty="0" smtClean="0"/>
              <a:t> заплата.</a:t>
            </a:r>
            <a:endParaRPr lang="en-US" b="1" dirty="0"/>
          </a:p>
        </p:txBody>
      </p:sp>
      <p:sp>
        <p:nvSpPr>
          <p:cNvPr id="4" name="Slide Number Placeholder 3"/>
          <p:cNvSpPr>
            <a:spLocks noGrp="1"/>
          </p:cNvSpPr>
          <p:nvPr>
            <p:ph type="sldNum" sz="quarter" idx="10"/>
          </p:nvPr>
        </p:nvSpPr>
        <p:spPr/>
        <p:txBody>
          <a:bodyPr/>
          <a:lstStyle/>
          <a:p>
            <a:fld id="{401CC539-222C-4CD5-8EB5-F71C476E2F4B}" type="slidenum">
              <a:rPr lang="en-US" smtClean="0"/>
              <a:t>31</a:t>
            </a:fld>
            <a:endParaRPr lang="en-US"/>
          </a:p>
        </p:txBody>
      </p:sp>
    </p:spTree>
    <p:extLst>
      <p:ext uri="{BB962C8B-B14F-4D97-AF65-F5344CB8AC3E}">
        <p14:creationId xmlns:p14="http://schemas.microsoft.com/office/powerpoint/2010/main" val="4097562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1" dirty="0" err="1" smtClean="0"/>
              <a:t>Актуализиране</a:t>
            </a:r>
            <a:r>
              <a:rPr lang="ru-RU" b="1" dirty="0" smtClean="0"/>
              <a:t> на </a:t>
            </a:r>
            <a:r>
              <a:rPr lang="ru-RU" b="1" dirty="0" err="1" smtClean="0"/>
              <a:t>образователното</a:t>
            </a:r>
            <a:r>
              <a:rPr lang="ru-RU" b="1" dirty="0" smtClean="0"/>
              <a:t> </a:t>
            </a:r>
            <a:r>
              <a:rPr lang="ru-RU" b="1" dirty="0" err="1" smtClean="0"/>
              <a:t>съдържание</a:t>
            </a:r>
            <a:r>
              <a:rPr lang="ru-RU" b="1" dirty="0" smtClean="0"/>
              <a:t> и </a:t>
            </a:r>
            <a:r>
              <a:rPr lang="ru-RU" b="1" dirty="0" err="1" smtClean="0"/>
              <a:t>образователните</a:t>
            </a:r>
            <a:r>
              <a:rPr lang="ru-RU" b="1" dirty="0" smtClean="0"/>
              <a:t> </a:t>
            </a:r>
            <a:r>
              <a:rPr lang="ru-RU" b="1" dirty="0" err="1" smtClean="0"/>
              <a:t>програми</a:t>
            </a:r>
            <a:r>
              <a:rPr lang="ru-RU" b="1" dirty="0" smtClean="0"/>
              <a:t> за</a:t>
            </a:r>
          </a:p>
          <a:p>
            <a:r>
              <a:rPr lang="ru-RU" b="1" dirty="0" smtClean="0"/>
              <a:t>подготовка на </a:t>
            </a:r>
            <a:r>
              <a:rPr lang="ru-RU" b="1" dirty="0" err="1" smtClean="0"/>
              <a:t>педагогическите</a:t>
            </a:r>
            <a:r>
              <a:rPr lang="ru-RU" b="1" dirty="0" smtClean="0"/>
              <a:t> </a:t>
            </a:r>
            <a:r>
              <a:rPr lang="ru-RU" b="1" dirty="0" err="1" smtClean="0"/>
              <a:t>специалисти</a:t>
            </a:r>
            <a:r>
              <a:rPr lang="ru-RU" b="1" dirty="0" smtClean="0"/>
              <a:t> </a:t>
            </a:r>
            <a:r>
              <a:rPr lang="ru-RU" b="1" dirty="0" err="1" smtClean="0"/>
              <a:t>във</a:t>
            </a:r>
            <a:r>
              <a:rPr lang="ru-RU" b="1" dirty="0" smtClean="0"/>
              <a:t> </a:t>
            </a:r>
            <a:r>
              <a:rPr lang="ru-RU" b="1" dirty="0" err="1" smtClean="0"/>
              <a:t>висшите</a:t>
            </a:r>
            <a:r>
              <a:rPr lang="ru-RU" b="1" dirty="0" smtClean="0"/>
              <a:t> училища в </a:t>
            </a:r>
            <a:r>
              <a:rPr lang="ru-RU" b="1" dirty="0" err="1" smtClean="0"/>
              <a:t>съответствие</a:t>
            </a:r>
            <a:r>
              <a:rPr lang="ru-RU" b="1" dirty="0" smtClean="0"/>
              <a:t> с</a:t>
            </a:r>
          </a:p>
          <a:p>
            <a:r>
              <a:rPr lang="ru-RU" b="1" dirty="0" err="1" smtClean="0"/>
              <a:t>промените</a:t>
            </a:r>
            <a:r>
              <a:rPr lang="ru-RU" b="1" dirty="0" smtClean="0"/>
              <a:t> </a:t>
            </a:r>
            <a:r>
              <a:rPr lang="ru-RU" b="1" dirty="0" err="1" smtClean="0"/>
              <a:t>през</a:t>
            </a:r>
            <a:r>
              <a:rPr lang="ru-RU" b="1" dirty="0" smtClean="0"/>
              <a:t> 21-ви век;</a:t>
            </a:r>
          </a:p>
          <a:p>
            <a:r>
              <a:rPr lang="ru-RU" b="1" dirty="0" smtClean="0"/>
              <a:t> </a:t>
            </a:r>
            <a:r>
              <a:rPr lang="ru-RU" b="1" dirty="0" err="1" smtClean="0"/>
              <a:t>Разширяване</a:t>
            </a:r>
            <a:r>
              <a:rPr lang="ru-RU" b="1" dirty="0" smtClean="0"/>
              <a:t> на </a:t>
            </a:r>
            <a:r>
              <a:rPr lang="ru-RU" b="1" dirty="0" err="1" smtClean="0"/>
              <a:t>практическата</a:t>
            </a:r>
            <a:r>
              <a:rPr lang="ru-RU" b="1" dirty="0" smtClean="0"/>
              <a:t> подготовка на </a:t>
            </a:r>
            <a:r>
              <a:rPr lang="ru-RU" b="1" dirty="0" err="1" smtClean="0"/>
              <a:t>студентите</a:t>
            </a:r>
            <a:r>
              <a:rPr lang="ru-RU" b="1" dirty="0" smtClean="0"/>
              <a:t> в </a:t>
            </a:r>
            <a:r>
              <a:rPr lang="ru-RU" b="1" dirty="0" err="1" smtClean="0"/>
              <a:t>педагогическите</a:t>
            </a:r>
            <a:endParaRPr lang="ru-RU" b="1" dirty="0" smtClean="0"/>
          </a:p>
          <a:p>
            <a:r>
              <a:rPr lang="ru-RU" b="1" dirty="0" err="1" smtClean="0"/>
              <a:t>специалности</a:t>
            </a:r>
            <a:r>
              <a:rPr lang="ru-RU" b="1" dirty="0" smtClean="0"/>
              <a:t>;</a:t>
            </a:r>
          </a:p>
          <a:p>
            <a:r>
              <a:rPr lang="ru-RU" b="1" dirty="0" smtClean="0"/>
              <a:t> </a:t>
            </a:r>
            <a:r>
              <a:rPr lang="ru-RU" b="1" dirty="0" err="1" smtClean="0"/>
              <a:t>Разширяване</a:t>
            </a:r>
            <a:r>
              <a:rPr lang="ru-RU" b="1" dirty="0" smtClean="0"/>
              <a:t> на </a:t>
            </a:r>
            <a:r>
              <a:rPr lang="ru-RU" b="1" dirty="0" err="1" smtClean="0"/>
              <a:t>широкоспектърното</a:t>
            </a:r>
            <a:r>
              <a:rPr lang="ru-RU" b="1" dirty="0" smtClean="0"/>
              <a:t> обучение и на </a:t>
            </a:r>
            <a:r>
              <a:rPr lang="ru-RU" b="1" dirty="0" err="1" smtClean="0"/>
              <a:t>обучението</a:t>
            </a:r>
            <a:r>
              <a:rPr lang="ru-RU" b="1" dirty="0" smtClean="0"/>
              <a:t> по </a:t>
            </a:r>
            <a:r>
              <a:rPr lang="ru-RU" b="1" dirty="0" err="1" smtClean="0"/>
              <a:t>бинарни</a:t>
            </a:r>
            <a:endParaRPr lang="ru-RU" b="1" dirty="0" smtClean="0"/>
          </a:p>
          <a:p>
            <a:r>
              <a:rPr lang="ru-RU" b="1" dirty="0" err="1" smtClean="0"/>
              <a:t>специалности</a:t>
            </a:r>
            <a:r>
              <a:rPr lang="ru-RU" b="1" dirty="0" smtClean="0"/>
              <a:t> в </a:t>
            </a:r>
            <a:r>
              <a:rPr lang="ru-RU" b="1" dirty="0" err="1" smtClean="0"/>
              <a:t>педагогическите</a:t>
            </a:r>
            <a:r>
              <a:rPr lang="ru-RU" b="1" dirty="0" smtClean="0"/>
              <a:t> </a:t>
            </a:r>
            <a:r>
              <a:rPr lang="ru-RU" b="1" dirty="0" err="1" smtClean="0"/>
              <a:t>програми</a:t>
            </a:r>
            <a:r>
              <a:rPr lang="ru-RU" b="1" dirty="0" smtClean="0"/>
              <a:t> за обучение; </a:t>
            </a:r>
            <a:r>
              <a:rPr lang="ru-RU" b="1" dirty="0" err="1" smtClean="0"/>
              <a:t>Усъвършенстване</a:t>
            </a:r>
            <a:r>
              <a:rPr lang="ru-RU" b="1" dirty="0" smtClean="0"/>
              <a:t> на </a:t>
            </a:r>
            <a:r>
              <a:rPr lang="ru-RU" b="1" dirty="0" err="1" smtClean="0"/>
              <a:t>квалификационните</a:t>
            </a:r>
            <a:r>
              <a:rPr lang="ru-RU" b="1" dirty="0" smtClean="0"/>
              <a:t> </a:t>
            </a:r>
            <a:r>
              <a:rPr lang="ru-RU" b="1" dirty="0" err="1" smtClean="0"/>
              <a:t>програми</a:t>
            </a:r>
            <a:r>
              <a:rPr lang="ru-RU" b="1" dirty="0" smtClean="0"/>
              <a:t> </a:t>
            </a:r>
            <a:r>
              <a:rPr lang="ru-RU" b="1" dirty="0" err="1" smtClean="0"/>
              <a:t>във</a:t>
            </a:r>
            <a:r>
              <a:rPr lang="ru-RU" b="1" dirty="0" smtClean="0"/>
              <a:t> </a:t>
            </a:r>
            <a:r>
              <a:rPr lang="ru-RU" b="1" dirty="0" err="1" smtClean="0"/>
              <a:t>висшите</a:t>
            </a:r>
            <a:r>
              <a:rPr lang="ru-RU" b="1" dirty="0" smtClean="0"/>
              <a:t> училища, </a:t>
            </a:r>
            <a:r>
              <a:rPr lang="ru-RU" b="1" dirty="0" err="1" smtClean="0"/>
              <a:t>насочени</a:t>
            </a:r>
            <a:endParaRPr lang="ru-RU" b="1" dirty="0" smtClean="0"/>
          </a:p>
          <a:p>
            <a:r>
              <a:rPr lang="ru-RU" b="1" dirty="0" err="1" smtClean="0"/>
              <a:t>към</a:t>
            </a:r>
            <a:r>
              <a:rPr lang="ru-RU" b="1" dirty="0" smtClean="0"/>
              <a:t> </a:t>
            </a:r>
            <a:r>
              <a:rPr lang="ru-RU" b="1" dirty="0" err="1" smtClean="0"/>
              <a:t>формиране</a:t>
            </a:r>
            <a:r>
              <a:rPr lang="ru-RU" b="1" dirty="0" smtClean="0"/>
              <a:t> на </a:t>
            </a:r>
            <a:r>
              <a:rPr lang="ru-RU" b="1" dirty="0" err="1" smtClean="0"/>
              <a:t>интердисциплинарни</a:t>
            </a:r>
            <a:r>
              <a:rPr lang="ru-RU" b="1" dirty="0" smtClean="0"/>
              <a:t> </a:t>
            </a:r>
            <a:r>
              <a:rPr lang="ru-RU" b="1" dirty="0" err="1" smtClean="0"/>
              <a:t>професионални</a:t>
            </a:r>
            <a:r>
              <a:rPr lang="ru-RU" b="1" dirty="0" smtClean="0"/>
              <a:t> компетентности на</a:t>
            </a:r>
          </a:p>
          <a:p>
            <a:r>
              <a:rPr lang="ru-RU" b="1" dirty="0" err="1" smtClean="0"/>
              <a:t>учителите</a:t>
            </a:r>
            <a:r>
              <a:rPr lang="ru-RU" b="1" dirty="0" smtClean="0"/>
              <a:t>;</a:t>
            </a:r>
          </a:p>
          <a:p>
            <a:r>
              <a:rPr lang="ru-RU" b="1" dirty="0" smtClean="0"/>
              <a:t> Обучение за </a:t>
            </a:r>
            <a:r>
              <a:rPr lang="ru-RU" b="1" dirty="0" err="1" smtClean="0"/>
              <a:t>придобиване</a:t>
            </a:r>
            <a:r>
              <a:rPr lang="ru-RU" b="1" dirty="0" smtClean="0"/>
              <a:t> на </a:t>
            </a:r>
            <a:r>
              <a:rPr lang="ru-RU" b="1" dirty="0" err="1" smtClean="0"/>
              <a:t>професионална</a:t>
            </a:r>
            <a:r>
              <a:rPr lang="ru-RU" b="1" dirty="0" smtClean="0"/>
              <a:t> квалификация „</a:t>
            </a:r>
            <a:r>
              <a:rPr lang="ru-RU" b="1" dirty="0" err="1" smtClean="0"/>
              <a:t>учител</a:t>
            </a:r>
            <a:r>
              <a:rPr lang="ru-RU" b="1" dirty="0" smtClean="0"/>
              <a:t>“ и „</a:t>
            </a:r>
            <a:r>
              <a:rPr lang="ru-RU" b="1" dirty="0" err="1" smtClean="0"/>
              <a:t>учител</a:t>
            </a:r>
            <a:r>
              <a:rPr lang="ru-RU" b="1" dirty="0" smtClean="0"/>
              <a:t> по…“</a:t>
            </a:r>
          </a:p>
          <a:p>
            <a:r>
              <a:rPr lang="ru-RU" b="1" dirty="0" smtClean="0"/>
              <a:t>в </a:t>
            </a:r>
            <a:r>
              <a:rPr lang="ru-RU" b="1" dirty="0" err="1" smtClean="0"/>
              <a:t>рамките</a:t>
            </a:r>
            <a:r>
              <a:rPr lang="ru-RU" b="1" dirty="0" smtClean="0"/>
              <a:t> на </a:t>
            </a:r>
            <a:r>
              <a:rPr lang="ru-RU" b="1" dirty="0" err="1" smtClean="0"/>
              <a:t>една</a:t>
            </a:r>
            <a:r>
              <a:rPr lang="ru-RU" b="1" dirty="0" smtClean="0"/>
              <a:t> до две </a:t>
            </a:r>
            <a:r>
              <a:rPr lang="ru-RU" b="1" dirty="0" err="1" smtClean="0"/>
              <a:t>години</a:t>
            </a:r>
            <a:r>
              <a:rPr lang="ru-RU" b="1" dirty="0" smtClean="0"/>
              <a:t>;</a:t>
            </a:r>
          </a:p>
          <a:p>
            <a:r>
              <a:rPr lang="ru-RU" b="1" dirty="0" smtClean="0"/>
              <a:t> Обучения в </a:t>
            </a:r>
            <a:r>
              <a:rPr lang="ru-RU" b="1" dirty="0" err="1" smtClean="0"/>
              <a:t>реална</a:t>
            </a:r>
            <a:r>
              <a:rPr lang="ru-RU" b="1" dirty="0" smtClean="0"/>
              <a:t> </a:t>
            </a:r>
            <a:r>
              <a:rPr lang="ru-RU" b="1" dirty="0" err="1" smtClean="0"/>
              <a:t>работна</a:t>
            </a:r>
            <a:r>
              <a:rPr lang="ru-RU" b="1" dirty="0" smtClean="0"/>
              <a:t> среда на </a:t>
            </a:r>
            <a:r>
              <a:rPr lang="ru-RU" b="1" dirty="0" err="1" smtClean="0"/>
              <a:t>учителите</a:t>
            </a:r>
            <a:r>
              <a:rPr lang="ru-RU" b="1" dirty="0" smtClean="0"/>
              <a:t> по практика;</a:t>
            </a:r>
          </a:p>
          <a:p>
            <a:r>
              <a:rPr lang="ru-RU" b="1" dirty="0" smtClean="0"/>
              <a:t> </a:t>
            </a:r>
            <a:r>
              <a:rPr lang="ru-RU" b="1" dirty="0" err="1" smtClean="0"/>
              <a:t>Създаване</a:t>
            </a:r>
            <a:r>
              <a:rPr lang="ru-RU" b="1" dirty="0" smtClean="0"/>
              <a:t> на </a:t>
            </a:r>
            <a:r>
              <a:rPr lang="ru-RU" b="1" dirty="0" err="1" smtClean="0"/>
              <a:t>партньорства</a:t>
            </a:r>
            <a:r>
              <a:rPr lang="ru-RU" b="1" dirty="0" smtClean="0"/>
              <a:t> между работодателите и </a:t>
            </a:r>
            <a:r>
              <a:rPr lang="ru-RU" b="1" dirty="0" err="1" smtClean="0"/>
              <a:t>образователните</a:t>
            </a:r>
            <a:r>
              <a:rPr lang="ru-RU" b="1" dirty="0" smtClean="0"/>
              <a:t> институции за</a:t>
            </a:r>
          </a:p>
          <a:p>
            <a:r>
              <a:rPr lang="ru-RU" b="1" dirty="0" err="1" smtClean="0"/>
              <a:t>провеждане</a:t>
            </a:r>
            <a:r>
              <a:rPr lang="ru-RU" b="1" dirty="0" smtClean="0"/>
              <a:t> на </a:t>
            </a:r>
            <a:r>
              <a:rPr lang="ru-RU" b="1" dirty="0" err="1" smtClean="0"/>
              <a:t>стажове</a:t>
            </a:r>
            <a:r>
              <a:rPr lang="ru-RU" b="1" dirty="0" smtClean="0"/>
              <a:t> и практики на учители;</a:t>
            </a:r>
          </a:p>
          <a:p>
            <a:r>
              <a:rPr lang="ru-RU" b="1" dirty="0" smtClean="0"/>
              <a:t> </a:t>
            </a:r>
            <a:r>
              <a:rPr lang="ru-RU" b="1" dirty="0" err="1" smtClean="0"/>
              <a:t>Изработване</a:t>
            </a:r>
            <a:r>
              <a:rPr lang="ru-RU" b="1" dirty="0" smtClean="0"/>
              <a:t> и </a:t>
            </a:r>
            <a:r>
              <a:rPr lang="ru-RU" b="1" dirty="0" err="1" smtClean="0"/>
              <a:t>прилагане</a:t>
            </a:r>
            <a:r>
              <a:rPr lang="ru-RU" b="1" dirty="0" smtClean="0"/>
              <a:t> на система за </a:t>
            </a:r>
            <a:r>
              <a:rPr lang="ru-RU" b="1" dirty="0" err="1" smtClean="0"/>
              <a:t>проследимост</a:t>
            </a:r>
            <a:r>
              <a:rPr lang="ru-RU" b="1" dirty="0" smtClean="0"/>
              <a:t> на </a:t>
            </a:r>
            <a:r>
              <a:rPr lang="ru-RU" b="1" dirty="0" err="1" smtClean="0"/>
              <a:t>придобитите</a:t>
            </a:r>
            <a:r>
              <a:rPr lang="ru-RU" b="1" dirty="0" smtClean="0"/>
              <a:t> квалификации</a:t>
            </a:r>
          </a:p>
          <a:p>
            <a:r>
              <a:rPr lang="ru-RU" b="1" dirty="0" smtClean="0"/>
              <a:t>и на </a:t>
            </a:r>
            <a:r>
              <a:rPr lang="ru-RU" b="1" dirty="0" err="1" smtClean="0"/>
              <a:t>необходимостта</a:t>
            </a:r>
            <a:r>
              <a:rPr lang="ru-RU" b="1" dirty="0" smtClean="0"/>
              <a:t> от </a:t>
            </a:r>
            <a:r>
              <a:rPr lang="ru-RU" b="1" dirty="0" err="1" smtClean="0"/>
              <a:t>продължаваща</a:t>
            </a:r>
            <a:r>
              <a:rPr lang="ru-RU" b="1" dirty="0" smtClean="0"/>
              <a:t> квалификация на </a:t>
            </a:r>
            <a:r>
              <a:rPr lang="ru-RU" b="1" dirty="0" err="1" smtClean="0"/>
              <a:t>педагогическите</a:t>
            </a:r>
            <a:endParaRPr lang="ru-RU" b="1" dirty="0" smtClean="0"/>
          </a:p>
          <a:p>
            <a:r>
              <a:rPr lang="ru-RU" b="1" dirty="0" err="1" smtClean="0"/>
              <a:t>специалисти</a:t>
            </a:r>
            <a:r>
              <a:rPr lang="ru-RU" b="1" dirty="0" smtClean="0"/>
              <a:t>;</a:t>
            </a:r>
          </a:p>
          <a:p>
            <a:r>
              <a:rPr lang="ru-RU" b="1" dirty="0" smtClean="0"/>
              <a:t> </a:t>
            </a:r>
            <a:r>
              <a:rPr lang="ru-RU" b="1" dirty="0" err="1" smtClean="0"/>
              <a:t>Насърчаване</a:t>
            </a:r>
            <a:r>
              <a:rPr lang="ru-RU" b="1" dirty="0" smtClean="0"/>
              <a:t> на </a:t>
            </a:r>
            <a:r>
              <a:rPr lang="ru-RU" b="1" dirty="0" err="1" smtClean="0"/>
              <a:t>обучението</a:t>
            </a:r>
            <a:r>
              <a:rPr lang="ru-RU" b="1" dirty="0" smtClean="0"/>
              <a:t> и </a:t>
            </a:r>
            <a:r>
              <a:rPr lang="ru-RU" b="1" dirty="0" err="1" smtClean="0"/>
              <a:t>ангажираността</a:t>
            </a:r>
            <a:r>
              <a:rPr lang="ru-RU" b="1" dirty="0" smtClean="0"/>
              <a:t> на </a:t>
            </a:r>
            <a:r>
              <a:rPr lang="ru-RU" b="1" dirty="0" err="1" smtClean="0"/>
              <a:t>учителите</a:t>
            </a:r>
            <a:r>
              <a:rPr lang="ru-RU" b="1" dirty="0" smtClean="0"/>
              <a:t> </a:t>
            </a:r>
            <a:r>
              <a:rPr lang="ru-RU" b="1" dirty="0" err="1" smtClean="0"/>
              <a:t>през</a:t>
            </a:r>
            <a:r>
              <a:rPr lang="ru-RU" b="1" dirty="0" smtClean="0"/>
              <a:t> </a:t>
            </a:r>
            <a:r>
              <a:rPr lang="ru-RU" b="1" dirty="0" err="1" smtClean="0"/>
              <a:t>целия</a:t>
            </a:r>
            <a:r>
              <a:rPr lang="ru-RU" b="1" dirty="0" smtClean="0"/>
              <a:t> живот за</a:t>
            </a:r>
          </a:p>
          <a:p>
            <a:r>
              <a:rPr lang="ru-RU" b="1" dirty="0" err="1" smtClean="0"/>
              <a:t>продължаващо</a:t>
            </a:r>
            <a:r>
              <a:rPr lang="ru-RU" b="1" dirty="0" smtClean="0"/>
              <a:t> </a:t>
            </a:r>
            <a:r>
              <a:rPr lang="ru-RU" b="1" dirty="0" err="1" smtClean="0"/>
              <a:t>професионално</a:t>
            </a:r>
            <a:r>
              <a:rPr lang="ru-RU" b="1" dirty="0" smtClean="0"/>
              <a:t> развитие;</a:t>
            </a:r>
          </a:p>
          <a:p>
            <a:r>
              <a:rPr lang="ru-RU" b="1" dirty="0" smtClean="0"/>
              <a:t> </a:t>
            </a:r>
            <a:r>
              <a:rPr lang="ru-RU" b="1" dirty="0" err="1" smtClean="0"/>
              <a:t>Разширяване</a:t>
            </a:r>
            <a:r>
              <a:rPr lang="ru-RU" b="1" dirty="0" smtClean="0"/>
              <a:t> на </a:t>
            </a:r>
            <a:r>
              <a:rPr lang="ru-RU" b="1" dirty="0" err="1" smtClean="0"/>
              <a:t>възможностите</a:t>
            </a:r>
            <a:r>
              <a:rPr lang="ru-RU" b="1" dirty="0" smtClean="0"/>
              <a:t> за </a:t>
            </a:r>
            <a:r>
              <a:rPr lang="ru-RU" b="1" dirty="0" err="1" smtClean="0"/>
              <a:t>квалификацията</a:t>
            </a:r>
            <a:r>
              <a:rPr lang="ru-RU" b="1" dirty="0" smtClean="0"/>
              <a:t> на учители без </a:t>
            </a:r>
            <a:r>
              <a:rPr lang="ru-RU" b="1" dirty="0" err="1" smtClean="0"/>
              <a:t>откъсване</a:t>
            </a:r>
            <a:r>
              <a:rPr lang="ru-RU" b="1" dirty="0" smtClean="0"/>
              <a:t> от</a:t>
            </a:r>
          </a:p>
          <a:p>
            <a:r>
              <a:rPr lang="ru-RU" b="1" dirty="0" smtClean="0"/>
              <a:t>работа;</a:t>
            </a:r>
          </a:p>
          <a:p>
            <a:r>
              <a:rPr lang="ru-RU" b="1" dirty="0" smtClean="0"/>
              <a:t> </a:t>
            </a:r>
            <a:r>
              <a:rPr lang="ru-RU" b="1" dirty="0" err="1" smtClean="0"/>
              <a:t>Насоченост</a:t>
            </a:r>
            <a:r>
              <a:rPr lang="ru-RU" b="1" dirty="0" smtClean="0"/>
              <a:t> при </a:t>
            </a:r>
            <a:r>
              <a:rPr lang="ru-RU" b="1" dirty="0" err="1" smtClean="0"/>
              <a:t>подготовката</a:t>
            </a:r>
            <a:r>
              <a:rPr lang="ru-RU" b="1" dirty="0" smtClean="0"/>
              <a:t> на </a:t>
            </a:r>
            <a:r>
              <a:rPr lang="ru-RU" b="1" dirty="0" err="1" smtClean="0"/>
              <a:t>учителите</a:t>
            </a:r>
            <a:r>
              <a:rPr lang="ru-RU" b="1" dirty="0" smtClean="0"/>
              <a:t> </a:t>
            </a:r>
            <a:r>
              <a:rPr lang="ru-RU" b="1" dirty="0" err="1" smtClean="0"/>
              <a:t>към</a:t>
            </a:r>
            <a:r>
              <a:rPr lang="ru-RU" b="1" dirty="0" smtClean="0"/>
              <a:t> </a:t>
            </a:r>
            <a:r>
              <a:rPr lang="ru-RU" b="1" dirty="0" err="1" smtClean="0"/>
              <a:t>прилагане</a:t>
            </a:r>
            <a:r>
              <a:rPr lang="ru-RU" b="1" dirty="0" smtClean="0"/>
              <a:t> на </a:t>
            </a:r>
            <a:r>
              <a:rPr lang="ru-RU" b="1" dirty="0" err="1" smtClean="0"/>
              <a:t>компетентностния</a:t>
            </a:r>
            <a:endParaRPr lang="ru-RU" b="1" dirty="0" smtClean="0"/>
          </a:p>
          <a:p>
            <a:r>
              <a:rPr lang="ru-RU" b="1" dirty="0" smtClean="0"/>
              <a:t>подход и на ценностно-</a:t>
            </a:r>
            <a:r>
              <a:rPr lang="ru-RU" b="1" dirty="0" err="1" smtClean="0"/>
              <a:t>ориентиран</a:t>
            </a:r>
            <a:r>
              <a:rPr lang="ru-RU" b="1" dirty="0" smtClean="0"/>
              <a:t> подход в </a:t>
            </a:r>
            <a:r>
              <a:rPr lang="ru-RU" b="1" dirty="0" err="1" smtClean="0"/>
              <a:t>образователния</a:t>
            </a:r>
            <a:r>
              <a:rPr lang="ru-RU" b="1" dirty="0" smtClean="0"/>
              <a:t> </a:t>
            </a:r>
            <a:r>
              <a:rPr lang="ru-RU" b="1" dirty="0" err="1" smtClean="0"/>
              <a:t>процес</a:t>
            </a:r>
            <a:r>
              <a:rPr lang="ru-RU" b="1" dirty="0" smtClean="0"/>
              <a:t>;</a:t>
            </a:r>
          </a:p>
          <a:p>
            <a:r>
              <a:rPr lang="ru-RU" b="1" dirty="0" smtClean="0"/>
              <a:t> </a:t>
            </a:r>
            <a:r>
              <a:rPr lang="ru-RU" b="1" dirty="0" err="1" smtClean="0"/>
              <a:t>Повишаване</a:t>
            </a:r>
            <a:r>
              <a:rPr lang="ru-RU" b="1" dirty="0" smtClean="0"/>
              <a:t> на </a:t>
            </a:r>
            <a:r>
              <a:rPr lang="ru-RU" b="1" dirty="0" err="1" smtClean="0"/>
              <a:t>квалификациите</a:t>
            </a:r>
            <a:r>
              <a:rPr lang="ru-RU" b="1" dirty="0" smtClean="0"/>
              <a:t> за </a:t>
            </a:r>
            <a:r>
              <a:rPr lang="ru-RU" b="1" dirty="0" err="1" smtClean="0"/>
              <a:t>учителите</a:t>
            </a:r>
            <a:r>
              <a:rPr lang="ru-RU" b="1" dirty="0" smtClean="0"/>
              <a:t> за </a:t>
            </a:r>
            <a:r>
              <a:rPr lang="ru-RU" b="1" dirty="0" err="1" smtClean="0"/>
              <a:t>развиване</a:t>
            </a:r>
            <a:r>
              <a:rPr lang="ru-RU" b="1" dirty="0" smtClean="0"/>
              <a:t> на </a:t>
            </a:r>
            <a:r>
              <a:rPr lang="ru-RU" b="1" dirty="0" err="1" smtClean="0"/>
              <a:t>компетентностите</a:t>
            </a:r>
            <a:r>
              <a:rPr lang="ru-RU" b="1" dirty="0" smtClean="0"/>
              <a:t> им за</a:t>
            </a:r>
          </a:p>
          <a:p>
            <a:r>
              <a:rPr lang="ru-RU" b="1" dirty="0" smtClean="0"/>
              <a:t>работа с </a:t>
            </a:r>
            <a:r>
              <a:rPr lang="ru-RU" b="1" dirty="0" err="1" smtClean="0"/>
              <a:t>дигитални</a:t>
            </a:r>
            <a:r>
              <a:rPr lang="ru-RU" b="1" dirty="0" smtClean="0"/>
              <a:t> технологии, с </a:t>
            </a:r>
            <a:r>
              <a:rPr lang="ru-RU" b="1" dirty="0" err="1" smtClean="0"/>
              <a:t>даровити</a:t>
            </a:r>
            <a:r>
              <a:rPr lang="ru-RU" b="1" dirty="0" smtClean="0"/>
              <a:t>/</a:t>
            </a:r>
            <a:r>
              <a:rPr lang="ru-RU" b="1" dirty="0" err="1" smtClean="0"/>
              <a:t>талантливи</a:t>
            </a:r>
            <a:r>
              <a:rPr lang="ru-RU" b="1" dirty="0" smtClean="0"/>
              <a:t> </a:t>
            </a:r>
            <a:r>
              <a:rPr lang="ru-RU" b="1" dirty="0" err="1" smtClean="0"/>
              <a:t>деца</a:t>
            </a:r>
            <a:r>
              <a:rPr lang="ru-RU" b="1" dirty="0" smtClean="0"/>
              <a:t>/</a:t>
            </a:r>
            <a:r>
              <a:rPr lang="ru-RU" b="1" dirty="0" err="1" smtClean="0"/>
              <a:t>ученици</a:t>
            </a:r>
            <a:r>
              <a:rPr lang="ru-RU" b="1" dirty="0" smtClean="0"/>
              <a:t>, с </a:t>
            </a:r>
            <a:r>
              <a:rPr lang="ru-RU" b="1" dirty="0" err="1" smtClean="0"/>
              <a:t>деца</a:t>
            </a:r>
            <a:r>
              <a:rPr lang="ru-RU" b="1" dirty="0" smtClean="0"/>
              <a:t>/</a:t>
            </a:r>
            <a:r>
              <a:rPr lang="ru-RU" b="1" dirty="0" err="1" smtClean="0"/>
              <a:t>ученици</a:t>
            </a:r>
            <a:endParaRPr lang="ru-RU" b="1" dirty="0" smtClean="0"/>
          </a:p>
          <a:p>
            <a:r>
              <a:rPr lang="ru-RU" b="1" dirty="0" err="1" smtClean="0"/>
              <a:t>със</a:t>
            </a:r>
            <a:r>
              <a:rPr lang="ru-RU" b="1" dirty="0" smtClean="0"/>
              <a:t> </a:t>
            </a:r>
            <a:r>
              <a:rPr lang="ru-RU" b="1" dirty="0" err="1" smtClean="0"/>
              <a:t>специални</a:t>
            </a:r>
            <a:r>
              <a:rPr lang="ru-RU" b="1" dirty="0" smtClean="0"/>
              <a:t> </a:t>
            </a:r>
            <a:r>
              <a:rPr lang="ru-RU" b="1" dirty="0" err="1" smtClean="0"/>
              <a:t>образователни</a:t>
            </a:r>
            <a:r>
              <a:rPr lang="ru-RU" b="1" dirty="0" smtClean="0"/>
              <a:t> потребности и в </a:t>
            </a:r>
            <a:r>
              <a:rPr lang="ru-RU" b="1" dirty="0" err="1" smtClean="0"/>
              <a:t>мултикултурна</a:t>
            </a:r>
            <a:r>
              <a:rPr lang="ru-RU" b="1" dirty="0" smtClean="0"/>
              <a:t> среда;</a:t>
            </a:r>
          </a:p>
          <a:p>
            <a:r>
              <a:rPr lang="ru-RU" b="1" dirty="0" smtClean="0"/>
              <a:t> </a:t>
            </a:r>
            <a:r>
              <a:rPr lang="ru-RU" b="1" dirty="0" err="1" smtClean="0"/>
              <a:t>Осъществяване</a:t>
            </a:r>
            <a:r>
              <a:rPr lang="ru-RU" b="1" dirty="0" smtClean="0"/>
              <a:t> на </a:t>
            </a:r>
            <a:r>
              <a:rPr lang="ru-RU" b="1" dirty="0" err="1" smtClean="0"/>
              <a:t>мобилност</a:t>
            </a:r>
            <a:r>
              <a:rPr lang="ru-RU" b="1" dirty="0" smtClean="0"/>
              <a:t> на учители, в </a:t>
            </a:r>
            <a:r>
              <a:rPr lang="ru-RU" b="1" dirty="0" err="1" smtClean="0"/>
              <a:t>т.ч</a:t>
            </a:r>
            <a:r>
              <a:rPr lang="ru-RU" b="1" dirty="0" smtClean="0"/>
              <a:t>. и чрез </a:t>
            </a:r>
            <a:r>
              <a:rPr lang="ru-RU" b="1" dirty="0" err="1" smtClean="0"/>
              <a:t>Европейска</a:t>
            </a:r>
            <a:r>
              <a:rPr lang="ru-RU" b="1" dirty="0" smtClean="0"/>
              <a:t> </a:t>
            </a:r>
            <a:r>
              <a:rPr lang="ru-RU" b="1" dirty="0" err="1" smtClean="0"/>
              <a:t>програма</a:t>
            </a:r>
            <a:r>
              <a:rPr lang="ru-RU" b="1" dirty="0" smtClean="0"/>
              <a:t> </a:t>
            </a:r>
            <a:r>
              <a:rPr lang="ru-RU" b="1" dirty="0" err="1" smtClean="0"/>
              <a:t>Еразъм</a:t>
            </a:r>
            <a:r>
              <a:rPr lang="ru-RU" b="1" dirty="0" smtClean="0"/>
              <a:t>+;</a:t>
            </a:r>
          </a:p>
          <a:p>
            <a:r>
              <a:rPr lang="ru-RU" b="1" dirty="0" smtClean="0"/>
              <a:t> </a:t>
            </a:r>
            <a:r>
              <a:rPr lang="ru-RU" b="1" dirty="0" err="1" smtClean="0"/>
              <a:t>Признаване</a:t>
            </a:r>
            <a:r>
              <a:rPr lang="ru-RU" b="1" dirty="0" smtClean="0"/>
              <a:t> на </a:t>
            </a:r>
            <a:r>
              <a:rPr lang="ru-RU" b="1" dirty="0" err="1" smtClean="0"/>
              <a:t>създадените</a:t>
            </a:r>
            <a:r>
              <a:rPr lang="ru-RU" b="1" dirty="0" smtClean="0"/>
              <a:t> от </a:t>
            </a:r>
            <a:r>
              <a:rPr lang="ru-RU" b="1" dirty="0" err="1" smtClean="0"/>
              <a:t>педагогическите</a:t>
            </a:r>
            <a:r>
              <a:rPr lang="ru-RU" b="1" dirty="0" smtClean="0"/>
              <a:t> </a:t>
            </a:r>
            <a:r>
              <a:rPr lang="ru-RU" b="1" dirty="0" err="1" smtClean="0"/>
              <a:t>специалисти</a:t>
            </a:r>
            <a:r>
              <a:rPr lang="ru-RU" b="1" dirty="0" smtClean="0"/>
              <a:t> </a:t>
            </a:r>
            <a:r>
              <a:rPr lang="ru-RU" b="1" dirty="0" err="1" smtClean="0"/>
              <a:t>отворени</a:t>
            </a:r>
            <a:r>
              <a:rPr lang="ru-RU" b="1" dirty="0" smtClean="0"/>
              <a:t> </a:t>
            </a:r>
            <a:r>
              <a:rPr lang="ru-RU" b="1" dirty="0" err="1" smtClean="0"/>
              <a:t>образователни</a:t>
            </a:r>
            <a:endParaRPr lang="ru-RU" b="1" dirty="0" smtClean="0"/>
          </a:p>
          <a:p>
            <a:r>
              <a:rPr lang="ru-RU" b="1" dirty="0" err="1" smtClean="0"/>
              <a:t>ресурси</a:t>
            </a:r>
            <a:r>
              <a:rPr lang="ru-RU" b="1" dirty="0" smtClean="0"/>
              <a:t> </a:t>
            </a:r>
            <a:r>
              <a:rPr lang="ru-RU" b="1" dirty="0" err="1" smtClean="0"/>
              <a:t>като</a:t>
            </a:r>
            <a:r>
              <a:rPr lang="ru-RU" b="1" dirty="0" smtClean="0"/>
              <a:t> </a:t>
            </a:r>
            <a:r>
              <a:rPr lang="ru-RU" b="1" dirty="0" err="1" smtClean="0"/>
              <a:t>професионална</a:t>
            </a:r>
            <a:r>
              <a:rPr lang="ru-RU" b="1" dirty="0" smtClean="0"/>
              <a:t> или академична заслуга;</a:t>
            </a:r>
          </a:p>
          <a:p>
            <a:r>
              <a:rPr lang="ru-RU" b="1" dirty="0" smtClean="0"/>
              <a:t> </a:t>
            </a:r>
            <a:r>
              <a:rPr lang="ru-RU" b="1" dirty="0" err="1" smtClean="0"/>
              <a:t>Повишаване</a:t>
            </a:r>
            <a:r>
              <a:rPr lang="ru-RU" b="1" dirty="0" smtClean="0"/>
              <a:t> на </a:t>
            </a:r>
            <a:r>
              <a:rPr lang="ru-RU" b="1" dirty="0" err="1" smtClean="0"/>
              <a:t>квалификацията</a:t>
            </a:r>
            <a:r>
              <a:rPr lang="ru-RU" b="1" dirty="0" smtClean="0"/>
              <a:t> на </a:t>
            </a:r>
            <a:r>
              <a:rPr lang="ru-RU" b="1" dirty="0" err="1" smtClean="0"/>
              <a:t>учителите</a:t>
            </a:r>
            <a:r>
              <a:rPr lang="ru-RU" b="1" dirty="0" smtClean="0"/>
              <a:t> за </a:t>
            </a:r>
            <a:r>
              <a:rPr lang="ru-RU" b="1" dirty="0" err="1" smtClean="0"/>
              <a:t>прилагане</a:t>
            </a:r>
            <a:r>
              <a:rPr lang="ru-RU" b="1" dirty="0" smtClean="0"/>
              <a:t> на </a:t>
            </a:r>
            <a:r>
              <a:rPr lang="ru-RU" b="1" dirty="0" err="1" smtClean="0"/>
              <a:t>новите</a:t>
            </a:r>
            <a:r>
              <a:rPr lang="ru-RU" b="1" dirty="0" smtClean="0"/>
              <a:t> технологии за</a:t>
            </a:r>
          </a:p>
          <a:p>
            <a:r>
              <a:rPr lang="ru-RU" b="1" dirty="0" err="1" smtClean="0"/>
              <a:t>облачни</a:t>
            </a:r>
            <a:r>
              <a:rPr lang="ru-RU" b="1" dirty="0" smtClean="0"/>
              <a:t> ИКТ услуги и за </a:t>
            </a:r>
            <a:r>
              <a:rPr lang="ru-RU" b="1" dirty="0" err="1" smtClean="0"/>
              <a:t>иновативни</a:t>
            </a:r>
            <a:r>
              <a:rPr lang="ru-RU" b="1" dirty="0" smtClean="0"/>
              <a:t> </a:t>
            </a:r>
            <a:r>
              <a:rPr lang="ru-RU" b="1" dirty="0" err="1" smtClean="0"/>
              <a:t>дигитални</a:t>
            </a:r>
            <a:r>
              <a:rPr lang="ru-RU" b="1" dirty="0" smtClean="0"/>
              <a:t> </a:t>
            </a:r>
            <a:r>
              <a:rPr lang="ru-RU" b="1" dirty="0" err="1" smtClean="0"/>
              <a:t>методи</a:t>
            </a:r>
            <a:r>
              <a:rPr lang="ru-RU" b="1" dirty="0" smtClean="0"/>
              <a:t> за </a:t>
            </a:r>
            <a:r>
              <a:rPr lang="ru-RU" b="1" dirty="0" err="1" smtClean="0"/>
              <a:t>преподаване</a:t>
            </a:r>
            <a:r>
              <a:rPr lang="ru-RU" b="1" dirty="0" smtClean="0"/>
              <a:t>.</a:t>
            </a:r>
            <a:endParaRPr lang="en-US" b="1" dirty="0"/>
          </a:p>
        </p:txBody>
      </p:sp>
      <p:sp>
        <p:nvSpPr>
          <p:cNvPr id="4" name="Slide Number Placeholder 3"/>
          <p:cNvSpPr>
            <a:spLocks noGrp="1"/>
          </p:cNvSpPr>
          <p:nvPr>
            <p:ph type="sldNum" sz="quarter" idx="10"/>
          </p:nvPr>
        </p:nvSpPr>
        <p:spPr/>
        <p:txBody>
          <a:bodyPr/>
          <a:lstStyle/>
          <a:p>
            <a:fld id="{401CC539-222C-4CD5-8EB5-F71C476E2F4B}" type="slidenum">
              <a:rPr lang="en-US" smtClean="0"/>
              <a:t>33</a:t>
            </a:fld>
            <a:endParaRPr lang="en-US"/>
          </a:p>
        </p:txBody>
      </p:sp>
    </p:spTree>
    <p:extLst>
      <p:ext uri="{BB962C8B-B14F-4D97-AF65-F5344CB8AC3E}">
        <p14:creationId xmlns:p14="http://schemas.microsoft.com/office/powerpoint/2010/main" val="25581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t>Педагогическите</a:t>
            </a:r>
            <a:r>
              <a:rPr lang="bg-BG" b="1" baseline="0" dirty="0" smtClean="0"/>
              <a:t> специалисти имат задължение да поддържат и повишават квалификацията си съобразно политиките за организационно развитие на институцията и потребностите на децата и учениците, с които работят, с цел подобряване качеството на образованието им; Повишаването на </a:t>
            </a:r>
            <a:r>
              <a:rPr lang="bg-BG" b="1" baseline="0" dirty="0" err="1" smtClean="0"/>
              <a:t>квлификацията</a:t>
            </a:r>
            <a:r>
              <a:rPr lang="bg-BG" b="1" baseline="0" dirty="0" smtClean="0"/>
              <a:t> е непрекъснат процес на усъвършенстване и обогатяване на компетентностите на </a:t>
            </a:r>
            <a:r>
              <a:rPr lang="bg-BG" b="1" baseline="0" dirty="0" err="1" smtClean="0"/>
              <a:t>пед.спец</a:t>
            </a:r>
            <a:r>
              <a:rPr lang="bg-BG" b="1" baseline="0" dirty="0" smtClean="0"/>
              <a:t>. За ефективно изпълнение на </a:t>
            </a:r>
            <a:r>
              <a:rPr lang="bg-BG" b="1" baseline="0" dirty="0" err="1" smtClean="0"/>
              <a:t>изисквнията</a:t>
            </a:r>
            <a:r>
              <a:rPr lang="bg-BG" b="1" baseline="0" dirty="0" smtClean="0"/>
              <a:t> на изпълняваната работа и за кариерно развитие</a:t>
            </a:r>
          </a:p>
          <a:p>
            <a:endParaRPr lang="en-US" b="1" dirty="0"/>
          </a:p>
        </p:txBody>
      </p:sp>
      <p:sp>
        <p:nvSpPr>
          <p:cNvPr id="4" name="Slide Number Placeholder 3"/>
          <p:cNvSpPr>
            <a:spLocks noGrp="1"/>
          </p:cNvSpPr>
          <p:nvPr>
            <p:ph type="sldNum" sz="quarter" idx="10"/>
          </p:nvPr>
        </p:nvSpPr>
        <p:spPr/>
        <p:txBody>
          <a:bodyPr/>
          <a:lstStyle/>
          <a:p>
            <a:fld id="{401CC539-222C-4CD5-8EB5-F71C476E2F4B}" type="slidenum">
              <a:rPr lang="en-US" smtClean="0"/>
              <a:t>3</a:t>
            </a:fld>
            <a:endParaRPr lang="en-US"/>
          </a:p>
        </p:txBody>
      </p:sp>
    </p:spTree>
    <p:extLst>
      <p:ext uri="{BB962C8B-B14F-4D97-AF65-F5344CB8AC3E}">
        <p14:creationId xmlns:p14="http://schemas.microsoft.com/office/powerpoint/2010/main" val="38804050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1CC539-222C-4CD5-8EB5-F71C476E2F4B}" type="slidenum">
              <a:rPr lang="en-US" smtClean="0"/>
              <a:t>36</a:t>
            </a:fld>
            <a:endParaRPr lang="en-US"/>
          </a:p>
        </p:txBody>
      </p:sp>
    </p:spTree>
    <p:extLst>
      <p:ext uri="{BB962C8B-B14F-4D97-AF65-F5344CB8AC3E}">
        <p14:creationId xmlns:p14="http://schemas.microsoft.com/office/powerpoint/2010/main" val="1194817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1" dirty="0" smtClean="0"/>
              <a:t>С </a:t>
            </a:r>
            <a:r>
              <a:rPr lang="ru-RU" b="1" dirty="0" err="1" smtClean="0"/>
              <a:t>утвърждаването</a:t>
            </a:r>
            <a:r>
              <a:rPr lang="ru-RU" b="1" dirty="0" smtClean="0"/>
              <a:t> на </a:t>
            </a:r>
            <a:r>
              <a:rPr lang="ru-RU" b="1" dirty="0" err="1" smtClean="0"/>
              <a:t>Наредба</a:t>
            </a:r>
            <a:r>
              <a:rPr lang="ru-RU" b="1" dirty="0" smtClean="0"/>
              <a:t> № 15 от 22.07.2019 г. за статута и </a:t>
            </a:r>
            <a:r>
              <a:rPr lang="ru-RU" b="1" dirty="0" err="1" smtClean="0"/>
              <a:t>професионалното</a:t>
            </a:r>
            <a:r>
              <a:rPr lang="ru-RU" b="1" dirty="0" smtClean="0"/>
              <a:t> развитие на </a:t>
            </a:r>
            <a:r>
              <a:rPr lang="ru-RU" b="1" dirty="0" err="1" smtClean="0"/>
              <a:t>директорите</a:t>
            </a:r>
            <a:r>
              <a:rPr lang="ru-RU" b="1" dirty="0" smtClean="0"/>
              <a:t>, </a:t>
            </a:r>
            <a:r>
              <a:rPr lang="ru-RU" b="1" dirty="0" err="1" smtClean="0"/>
              <a:t>учителите</a:t>
            </a:r>
            <a:r>
              <a:rPr lang="ru-RU" b="1" dirty="0" smtClean="0"/>
              <a:t> и </a:t>
            </a:r>
            <a:r>
              <a:rPr lang="ru-RU" b="1" dirty="0" err="1" smtClean="0"/>
              <a:t>другите</a:t>
            </a:r>
            <a:r>
              <a:rPr lang="ru-RU" b="1" dirty="0" smtClean="0"/>
              <a:t> педагогически </a:t>
            </a:r>
            <a:r>
              <a:rPr lang="ru-RU" b="1" dirty="0" err="1" smtClean="0"/>
              <a:t>специалисти</a:t>
            </a:r>
            <a:r>
              <a:rPr lang="ru-RU" b="1" dirty="0" smtClean="0"/>
              <a:t> се </a:t>
            </a:r>
            <a:r>
              <a:rPr lang="ru-RU" b="1" dirty="0" err="1" smtClean="0"/>
              <a:t>създават</a:t>
            </a:r>
            <a:r>
              <a:rPr lang="ru-RU" b="1" baseline="0" dirty="0" smtClean="0"/>
              <a:t> условия за </a:t>
            </a:r>
            <a:r>
              <a:rPr lang="ru-RU" b="1" dirty="0" err="1" smtClean="0"/>
              <a:t>постигане</a:t>
            </a:r>
            <a:r>
              <a:rPr lang="ru-RU" b="1" dirty="0" smtClean="0"/>
              <a:t> на </a:t>
            </a:r>
            <a:r>
              <a:rPr lang="ru-RU" b="1" dirty="0" err="1" smtClean="0"/>
              <a:t>по-високо</a:t>
            </a:r>
            <a:r>
              <a:rPr lang="ru-RU" b="1" dirty="0" smtClean="0"/>
              <a:t> качество на </a:t>
            </a:r>
            <a:r>
              <a:rPr lang="ru-RU" b="1" dirty="0" err="1" smtClean="0"/>
              <a:t>базовата</a:t>
            </a:r>
            <a:r>
              <a:rPr lang="ru-RU" b="1" dirty="0" smtClean="0"/>
              <a:t> и </a:t>
            </a:r>
            <a:r>
              <a:rPr lang="ru-RU" b="1" dirty="0" err="1" smtClean="0"/>
              <a:t>продължаващата</a:t>
            </a:r>
            <a:r>
              <a:rPr lang="ru-RU" b="1" dirty="0" smtClean="0"/>
              <a:t> квалификация, </a:t>
            </a:r>
            <a:r>
              <a:rPr lang="ru-RU" b="1" dirty="0" err="1" smtClean="0"/>
              <a:t>тяхната</a:t>
            </a:r>
            <a:r>
              <a:rPr lang="ru-RU" b="1" dirty="0" smtClean="0"/>
              <a:t> </a:t>
            </a:r>
            <a:r>
              <a:rPr lang="ru-RU" b="1" dirty="0" err="1" smtClean="0"/>
              <a:t>обвързаност</a:t>
            </a:r>
            <a:r>
              <a:rPr lang="ru-RU" b="1" dirty="0" smtClean="0"/>
              <a:t> и </a:t>
            </a:r>
            <a:r>
              <a:rPr lang="ru-RU" b="1" dirty="0" err="1" smtClean="0"/>
              <a:t>приложимост</a:t>
            </a:r>
            <a:r>
              <a:rPr lang="ru-RU" b="1" dirty="0" smtClean="0"/>
              <a:t> на </a:t>
            </a:r>
            <a:r>
              <a:rPr lang="ru-RU" b="1" dirty="0" err="1" smtClean="0"/>
              <a:t>всеки</a:t>
            </a:r>
            <a:r>
              <a:rPr lang="ru-RU" b="1" dirty="0" smtClean="0"/>
              <a:t> </a:t>
            </a:r>
            <a:r>
              <a:rPr lang="ru-RU" b="1" dirty="0" err="1" smtClean="0"/>
              <a:t>етап</a:t>
            </a:r>
            <a:r>
              <a:rPr lang="ru-RU" b="1" dirty="0" smtClean="0"/>
              <a:t> от </a:t>
            </a:r>
            <a:r>
              <a:rPr lang="ru-RU" b="1" dirty="0" err="1" smtClean="0"/>
              <a:t>професионалното</a:t>
            </a:r>
            <a:r>
              <a:rPr lang="ru-RU" b="1" dirty="0" smtClean="0"/>
              <a:t> развитие на </a:t>
            </a:r>
            <a:r>
              <a:rPr lang="ru-RU" b="1" dirty="0" err="1" smtClean="0"/>
              <a:t>педагогическите</a:t>
            </a:r>
            <a:r>
              <a:rPr lang="ru-RU" b="1" dirty="0" smtClean="0"/>
              <a:t> </a:t>
            </a:r>
            <a:r>
              <a:rPr lang="ru-RU" b="1" dirty="0" err="1" smtClean="0"/>
              <a:t>специалисти</a:t>
            </a:r>
            <a:r>
              <a:rPr lang="ru-RU" b="1" dirty="0" smtClean="0"/>
              <a:t>; </a:t>
            </a:r>
            <a:r>
              <a:rPr lang="ru-RU" b="1" dirty="0" err="1" smtClean="0"/>
              <a:t>формулиране</a:t>
            </a:r>
            <a:r>
              <a:rPr lang="ru-RU" b="1" dirty="0" smtClean="0"/>
              <a:t> на </a:t>
            </a:r>
            <a:r>
              <a:rPr lang="ru-RU" b="1" dirty="0" err="1" smtClean="0"/>
              <a:t>ясни</a:t>
            </a:r>
            <a:r>
              <a:rPr lang="ru-RU" b="1" dirty="0" smtClean="0"/>
              <a:t> критерии и </a:t>
            </a:r>
            <a:r>
              <a:rPr lang="ru-RU" b="1" dirty="0" err="1" smtClean="0"/>
              <a:t>създаването</a:t>
            </a:r>
            <a:r>
              <a:rPr lang="ru-RU" b="1" dirty="0" smtClean="0"/>
              <a:t> на </a:t>
            </a:r>
            <a:r>
              <a:rPr lang="ru-RU" b="1" dirty="0" err="1" smtClean="0"/>
              <a:t>повече</a:t>
            </a:r>
            <a:r>
              <a:rPr lang="ru-RU" b="1" dirty="0" smtClean="0"/>
              <a:t> и </a:t>
            </a:r>
            <a:r>
              <a:rPr lang="ru-RU" b="1" dirty="0" err="1" smtClean="0"/>
              <a:t>по-бързи</a:t>
            </a:r>
            <a:r>
              <a:rPr lang="ru-RU" b="1" dirty="0" smtClean="0"/>
              <a:t> </a:t>
            </a:r>
            <a:r>
              <a:rPr lang="ru-RU" b="1" dirty="0" err="1" smtClean="0"/>
              <a:t>възможности</a:t>
            </a:r>
            <a:r>
              <a:rPr lang="ru-RU" b="1" dirty="0" smtClean="0"/>
              <a:t> за </a:t>
            </a:r>
            <a:r>
              <a:rPr lang="ru-RU" b="1" dirty="0" err="1" smtClean="0"/>
              <a:t>кариерно</a:t>
            </a:r>
            <a:r>
              <a:rPr lang="ru-RU" b="1" dirty="0" smtClean="0"/>
              <a:t> развитие; </a:t>
            </a:r>
            <a:r>
              <a:rPr lang="ru-RU" b="1" dirty="0" err="1" smtClean="0"/>
              <a:t>прилагане</a:t>
            </a:r>
            <a:r>
              <a:rPr lang="ru-RU" b="1" dirty="0" smtClean="0"/>
              <a:t> на </a:t>
            </a:r>
            <a:r>
              <a:rPr lang="ru-RU" b="1" dirty="0" err="1" smtClean="0"/>
              <a:t>ясни</a:t>
            </a:r>
            <a:r>
              <a:rPr lang="ru-RU" b="1" dirty="0" smtClean="0"/>
              <a:t> критерии при </a:t>
            </a:r>
            <a:r>
              <a:rPr lang="ru-RU" b="1" dirty="0" err="1" smtClean="0"/>
              <a:t>оценяване</a:t>
            </a:r>
            <a:r>
              <a:rPr lang="ru-RU" b="1" dirty="0" smtClean="0"/>
              <a:t> на </a:t>
            </a:r>
            <a:r>
              <a:rPr lang="ru-RU" b="1" dirty="0" err="1" smtClean="0"/>
              <a:t>индивидуалния</a:t>
            </a:r>
            <a:r>
              <a:rPr lang="ru-RU" b="1" dirty="0" smtClean="0"/>
              <a:t> принос </a:t>
            </a:r>
            <a:r>
              <a:rPr lang="ru-RU" b="1" dirty="0" err="1" smtClean="0"/>
              <a:t>към</a:t>
            </a:r>
            <a:r>
              <a:rPr lang="ru-RU" b="1" dirty="0" smtClean="0"/>
              <a:t> </a:t>
            </a:r>
            <a:r>
              <a:rPr lang="ru-RU" b="1" dirty="0" err="1" smtClean="0"/>
              <a:t>развитието</a:t>
            </a:r>
            <a:r>
              <a:rPr lang="ru-RU" b="1" dirty="0" smtClean="0"/>
              <a:t> на </a:t>
            </a:r>
            <a:r>
              <a:rPr lang="ru-RU" b="1" dirty="0" err="1" smtClean="0"/>
              <a:t>институцията</a:t>
            </a:r>
            <a:r>
              <a:rPr lang="ru-RU" b="1" dirty="0" smtClean="0"/>
              <a:t> и труда на </a:t>
            </a:r>
            <a:r>
              <a:rPr lang="ru-RU" b="1" dirty="0" err="1" smtClean="0"/>
              <a:t>всеки</a:t>
            </a:r>
            <a:r>
              <a:rPr lang="ru-RU" b="1" dirty="0" smtClean="0"/>
              <a:t> педагогически специалист. </a:t>
            </a:r>
          </a:p>
          <a:p>
            <a:r>
              <a:rPr lang="bg-BG" sz="1200" b="1" kern="1200" dirty="0" smtClean="0">
                <a:solidFill>
                  <a:schemeClr val="tx1"/>
                </a:solidFill>
                <a:effectLst/>
                <a:latin typeface="+mn-lt"/>
                <a:ea typeface="+mn-ea"/>
                <a:cs typeface="+mn-cs"/>
              </a:rPr>
              <a:t>През 2020 г. е издадена Наредба за изменение и допълнение на Наредба № 15/2019 г., с която се регламентира синхронното обучение от разстояние в електронна среда и изискванията към организацията му, определя се първото атестиране на учителите, директорите и другите педагогически специалисти в детските градини и училищата при условията и по реда на раздел VIII "Атестиране на дейността на педагогическите специалисти" да се извършва до една година след провеждане на първото инспектиране на институцията, а на педагогическите специалисти в Националния дворец на децата, Държавния логопедичен център, центровете за подкрепа за личностно развитие и в регионалните центрове за подкрепа на процеса на приобщаващото образование - през учебната 2021/2022 г.</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регламентирани</a:t>
            </a:r>
            <a:r>
              <a:rPr lang="ru-RU" sz="1200" b="1" kern="1200" dirty="0" smtClean="0">
                <a:solidFill>
                  <a:schemeClr val="tx1"/>
                </a:solidFill>
                <a:effectLst/>
                <a:latin typeface="+mn-lt"/>
                <a:ea typeface="+mn-ea"/>
                <a:cs typeface="+mn-cs"/>
              </a:rPr>
              <a:t> статута и </a:t>
            </a:r>
            <a:r>
              <a:rPr lang="ru-RU" sz="1200" b="1" kern="1200" dirty="0" err="1" smtClean="0">
                <a:solidFill>
                  <a:schemeClr val="tx1"/>
                </a:solidFill>
                <a:effectLst/>
                <a:latin typeface="+mn-lt"/>
                <a:ea typeface="+mn-ea"/>
                <a:cs typeface="+mn-cs"/>
              </a:rPr>
              <a:t>задълженията</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стажант-учителите</a:t>
            </a:r>
            <a:r>
              <a:rPr lang="ru-RU" sz="1200" b="1" kern="1200" dirty="0" smtClean="0">
                <a:solidFill>
                  <a:schemeClr val="tx1"/>
                </a:solidFill>
                <a:effectLst/>
                <a:latin typeface="+mn-lt"/>
                <a:ea typeface="+mn-ea"/>
                <a:cs typeface="+mn-cs"/>
              </a:rPr>
              <a:t> и </a:t>
            </a:r>
            <a:r>
              <a:rPr lang="ru-RU" sz="1200" b="1" kern="1200" dirty="0" err="1" smtClean="0">
                <a:solidFill>
                  <a:schemeClr val="tx1"/>
                </a:solidFill>
                <a:effectLst/>
                <a:latin typeface="+mn-lt"/>
                <a:ea typeface="+mn-ea"/>
                <a:cs typeface="+mn-cs"/>
              </a:rPr>
              <a:t>задълженията</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учител</a:t>
            </a:r>
            <a:r>
              <a:rPr lang="ru-RU" sz="1200" b="1" kern="1200" dirty="0" smtClean="0">
                <a:solidFill>
                  <a:schemeClr val="tx1"/>
                </a:solidFill>
                <a:effectLst/>
                <a:latin typeface="+mn-lt"/>
                <a:ea typeface="+mn-ea"/>
                <a:cs typeface="+mn-cs"/>
              </a:rPr>
              <a:t>-наставник. Чрез </a:t>
            </a:r>
            <a:r>
              <a:rPr lang="ru-RU" sz="1200" b="1" kern="1200" dirty="0" err="1" smtClean="0">
                <a:solidFill>
                  <a:schemeClr val="tx1"/>
                </a:solidFill>
                <a:effectLst/>
                <a:latin typeface="+mn-lt"/>
                <a:ea typeface="+mn-ea"/>
                <a:cs typeface="+mn-cs"/>
              </a:rPr>
              <a:t>утвърждаване</a:t>
            </a:r>
            <a:r>
              <a:rPr lang="ru-RU" sz="1200" b="1" kern="1200" dirty="0" smtClean="0">
                <a:solidFill>
                  <a:schemeClr val="tx1"/>
                </a:solidFill>
                <a:effectLst/>
                <a:latin typeface="+mn-lt"/>
                <a:ea typeface="+mn-ea"/>
                <a:cs typeface="+mn-cs"/>
              </a:rPr>
              <a:t> статута на </a:t>
            </a:r>
            <a:r>
              <a:rPr lang="ru-RU" sz="1200" b="1" kern="1200" dirty="0" err="1" smtClean="0">
                <a:solidFill>
                  <a:schemeClr val="tx1"/>
                </a:solidFill>
                <a:effectLst/>
                <a:latin typeface="+mn-lt"/>
                <a:ea typeface="+mn-ea"/>
                <a:cs typeface="+mn-cs"/>
              </a:rPr>
              <a:t>стажант</a:t>
            </a:r>
            <a:r>
              <a:rPr lang="ru-RU" sz="1200" b="1" kern="1200" dirty="0" smtClean="0">
                <a:solidFill>
                  <a:schemeClr val="tx1"/>
                </a:solidFill>
                <a:effectLst/>
                <a:latin typeface="+mn-lt"/>
                <a:ea typeface="+mn-ea"/>
                <a:cs typeface="+mn-cs"/>
              </a:rPr>
              <a:t>-учителя и учителя-наставник се </a:t>
            </a:r>
            <a:r>
              <a:rPr lang="ru-RU" sz="1200" b="1" kern="1200" dirty="0" err="1" smtClean="0">
                <a:solidFill>
                  <a:schemeClr val="tx1"/>
                </a:solidFill>
                <a:effectLst/>
                <a:latin typeface="+mn-lt"/>
                <a:ea typeface="+mn-ea"/>
                <a:cs typeface="+mn-cs"/>
              </a:rPr>
              <a:t>осигурява</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необходимата</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методическа</a:t>
            </a:r>
            <a:r>
              <a:rPr lang="ru-RU" sz="1200" b="1" kern="1200" dirty="0" smtClean="0">
                <a:solidFill>
                  <a:schemeClr val="tx1"/>
                </a:solidFill>
                <a:effectLst/>
                <a:latin typeface="+mn-lt"/>
                <a:ea typeface="+mn-ea"/>
                <a:cs typeface="+mn-cs"/>
              </a:rPr>
              <a:t> и </a:t>
            </a:r>
            <a:r>
              <a:rPr lang="ru-RU" sz="1200" b="1" kern="1200" dirty="0" err="1" smtClean="0">
                <a:solidFill>
                  <a:schemeClr val="tx1"/>
                </a:solidFill>
                <a:effectLst/>
                <a:latin typeface="+mn-lt"/>
                <a:ea typeface="+mn-ea"/>
                <a:cs typeface="+mn-cs"/>
              </a:rPr>
              <a:t>организационна</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подкрепа</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млади</a:t>
            </a:r>
            <a:r>
              <a:rPr lang="ru-RU" sz="1200" b="1" kern="1200" dirty="0" smtClean="0">
                <a:solidFill>
                  <a:schemeClr val="tx1"/>
                </a:solidFill>
                <a:effectLst/>
                <a:latin typeface="+mn-lt"/>
                <a:ea typeface="+mn-ea"/>
                <a:cs typeface="+mn-cs"/>
              </a:rPr>
              <a:t> учители в </a:t>
            </a:r>
            <a:r>
              <a:rPr lang="ru-RU" sz="1200" b="1" kern="1200" dirty="0" err="1" smtClean="0">
                <a:solidFill>
                  <a:schemeClr val="tx1"/>
                </a:solidFill>
                <a:effectLst/>
                <a:latin typeface="+mn-lt"/>
                <a:ea typeface="+mn-ea"/>
                <a:cs typeface="+mn-cs"/>
              </a:rPr>
              <a:t>началото</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тяхната</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професионална</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кариера</a:t>
            </a:r>
            <a:r>
              <a:rPr lang="ru-RU" sz="1200" b="1" kern="1200" dirty="0" smtClean="0">
                <a:solidFill>
                  <a:schemeClr val="tx1"/>
                </a:solidFill>
                <a:effectLst/>
                <a:latin typeface="+mn-lt"/>
                <a:ea typeface="+mn-ea"/>
                <a:cs typeface="+mn-cs"/>
              </a:rPr>
              <a:t>. С </a:t>
            </a:r>
            <a:r>
              <a:rPr lang="ru-RU" sz="1200" b="1" kern="1200" dirty="0" err="1" smtClean="0">
                <a:solidFill>
                  <a:schemeClr val="tx1"/>
                </a:solidFill>
                <a:effectLst/>
                <a:latin typeface="+mn-lt"/>
                <a:ea typeface="+mn-ea"/>
                <a:cs typeface="+mn-cs"/>
              </a:rPr>
              <a:t>наредбата</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са</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създадени</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нормативни</a:t>
            </a:r>
            <a:r>
              <a:rPr lang="ru-RU" sz="1200" b="1" kern="1200" dirty="0" smtClean="0">
                <a:solidFill>
                  <a:schemeClr val="tx1"/>
                </a:solidFill>
                <a:effectLst/>
                <a:latin typeface="+mn-lt"/>
                <a:ea typeface="+mn-ea"/>
                <a:cs typeface="+mn-cs"/>
              </a:rPr>
              <a:t> условия за </a:t>
            </a:r>
            <a:r>
              <a:rPr lang="ru-RU" sz="1200" b="1" kern="1200" dirty="0" err="1" smtClean="0">
                <a:solidFill>
                  <a:schemeClr val="tx1"/>
                </a:solidFill>
                <a:effectLst/>
                <a:latin typeface="+mn-lt"/>
                <a:ea typeface="+mn-ea"/>
                <a:cs typeface="+mn-cs"/>
              </a:rPr>
              <a:t>подкрепа</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учителите</a:t>
            </a:r>
            <a:r>
              <a:rPr lang="ru-RU" sz="1200" b="1" kern="1200" dirty="0" smtClean="0">
                <a:solidFill>
                  <a:schemeClr val="tx1"/>
                </a:solidFill>
                <a:effectLst/>
                <a:latin typeface="+mn-lt"/>
                <a:ea typeface="+mn-ea"/>
                <a:cs typeface="+mn-cs"/>
              </a:rPr>
              <a:t> в </a:t>
            </a:r>
            <a:r>
              <a:rPr lang="ru-RU" sz="1200" b="1" kern="1200" dirty="0" err="1" smtClean="0">
                <a:solidFill>
                  <a:schemeClr val="tx1"/>
                </a:solidFill>
                <a:effectLst/>
                <a:latin typeface="+mn-lt"/>
                <a:ea typeface="+mn-ea"/>
                <a:cs typeface="+mn-cs"/>
              </a:rPr>
              <a:t>началото</a:t>
            </a:r>
            <a:r>
              <a:rPr lang="ru-RU" sz="1200" b="1" kern="1200" dirty="0" smtClean="0">
                <a:solidFill>
                  <a:schemeClr val="tx1"/>
                </a:solidFill>
                <a:effectLst/>
                <a:latin typeface="+mn-lt"/>
                <a:ea typeface="+mn-ea"/>
                <a:cs typeface="+mn-cs"/>
              </a:rPr>
              <a:t> на </a:t>
            </a:r>
            <a:r>
              <a:rPr lang="ru-RU" sz="1200" b="1" kern="1200" dirty="0" err="1" smtClean="0">
                <a:solidFill>
                  <a:schemeClr val="tx1"/>
                </a:solidFill>
                <a:effectLst/>
                <a:latin typeface="+mn-lt"/>
                <a:ea typeface="+mn-ea"/>
                <a:cs typeface="+mn-cs"/>
              </a:rPr>
              <a:t>тяхната</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професионална</a:t>
            </a:r>
            <a:r>
              <a:rPr lang="ru-RU" sz="1200" b="1" kern="1200" dirty="0" smtClean="0">
                <a:solidFill>
                  <a:schemeClr val="tx1"/>
                </a:solidFill>
                <a:effectLst/>
                <a:latin typeface="+mn-lt"/>
                <a:ea typeface="+mn-ea"/>
                <a:cs typeface="+mn-cs"/>
              </a:rPr>
              <a:t> </a:t>
            </a:r>
            <a:r>
              <a:rPr lang="ru-RU" sz="1200" b="1" kern="1200" dirty="0" err="1" smtClean="0">
                <a:solidFill>
                  <a:schemeClr val="tx1"/>
                </a:solidFill>
                <a:effectLst/>
                <a:latin typeface="+mn-lt"/>
                <a:ea typeface="+mn-ea"/>
                <a:cs typeface="+mn-cs"/>
              </a:rPr>
              <a:t>кариера</a:t>
            </a:r>
            <a:r>
              <a:rPr lang="ru-RU" sz="1200" b="1" kern="1200" dirty="0" smtClean="0">
                <a:solidFill>
                  <a:schemeClr val="tx1"/>
                </a:solidFill>
                <a:effectLst/>
                <a:latin typeface="+mn-lt"/>
                <a:ea typeface="+mn-ea"/>
                <a:cs typeface="+mn-cs"/>
              </a:rPr>
              <a:t>. </a:t>
            </a: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01CC539-222C-4CD5-8EB5-F71C476E2F4B}" type="slidenum">
              <a:rPr lang="en-US" smtClean="0"/>
              <a:t>4</a:t>
            </a:fld>
            <a:endParaRPr lang="en-US"/>
          </a:p>
        </p:txBody>
      </p:sp>
    </p:spTree>
    <p:extLst>
      <p:ext uri="{BB962C8B-B14F-4D97-AF65-F5344CB8AC3E}">
        <p14:creationId xmlns:p14="http://schemas.microsoft.com/office/powerpoint/2010/main" val="960481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Тя е първият стратегически документ ……….</a:t>
            </a:r>
            <a:endParaRPr lang="en-US" dirty="0"/>
          </a:p>
        </p:txBody>
      </p:sp>
      <p:sp>
        <p:nvSpPr>
          <p:cNvPr id="4" name="Slide Number Placeholder 3"/>
          <p:cNvSpPr>
            <a:spLocks noGrp="1"/>
          </p:cNvSpPr>
          <p:nvPr>
            <p:ph type="sldNum" sz="quarter" idx="10"/>
          </p:nvPr>
        </p:nvSpPr>
        <p:spPr/>
        <p:txBody>
          <a:bodyPr/>
          <a:lstStyle/>
          <a:p>
            <a:fld id="{401CC539-222C-4CD5-8EB5-F71C476E2F4B}" type="slidenum">
              <a:rPr lang="en-US" smtClean="0"/>
              <a:t>7</a:t>
            </a:fld>
            <a:endParaRPr lang="en-US"/>
          </a:p>
        </p:txBody>
      </p:sp>
    </p:spTree>
    <p:extLst>
      <p:ext uri="{BB962C8B-B14F-4D97-AF65-F5344CB8AC3E}">
        <p14:creationId xmlns:p14="http://schemas.microsoft.com/office/powerpoint/2010/main" val="2111031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1" dirty="0" smtClean="0"/>
              <a:t>По </a:t>
            </a:r>
            <a:r>
              <a:rPr lang="ru-RU" b="1" dirty="0" err="1" smtClean="0"/>
              <a:t>тематично</a:t>
            </a:r>
            <a:r>
              <a:rPr lang="ru-RU" b="1" dirty="0" smtClean="0"/>
              <a:t> направление 1.Компетентностен подход и </a:t>
            </a:r>
            <a:r>
              <a:rPr lang="ru-RU" b="1" dirty="0" err="1" smtClean="0"/>
              <a:t>образователни</a:t>
            </a:r>
            <a:r>
              <a:rPr lang="ru-RU" b="1" dirty="0" smtClean="0"/>
              <a:t> </a:t>
            </a:r>
            <a:r>
              <a:rPr lang="ru-RU" b="1" dirty="0" err="1" smtClean="0"/>
              <a:t>резултати</a:t>
            </a:r>
            <a:r>
              <a:rPr lang="ru-RU" b="1" dirty="0" smtClean="0"/>
              <a:t> – </a:t>
            </a:r>
            <a:r>
              <a:rPr lang="ru-RU" b="1" dirty="0" err="1" smtClean="0"/>
              <a:t>обучени</a:t>
            </a:r>
            <a:r>
              <a:rPr lang="ru-RU" b="1" dirty="0" smtClean="0"/>
              <a:t> 4690 педагогически </a:t>
            </a:r>
            <a:r>
              <a:rPr lang="ru-RU" b="1" dirty="0" err="1" smtClean="0"/>
              <a:t>специалисти</a:t>
            </a:r>
            <a:r>
              <a:rPr lang="ru-RU" b="1" dirty="0" smtClean="0"/>
              <a:t>; </a:t>
            </a:r>
            <a:r>
              <a:rPr lang="ru-RU" b="1" dirty="0" err="1" smtClean="0"/>
              <a:t>Подобрена</a:t>
            </a:r>
            <a:r>
              <a:rPr lang="ru-RU" b="1" dirty="0" smtClean="0"/>
              <a:t> е </a:t>
            </a:r>
            <a:r>
              <a:rPr lang="ru-RU" b="1" dirty="0" err="1" smtClean="0"/>
              <a:t>методическата</a:t>
            </a:r>
            <a:r>
              <a:rPr lang="ru-RU" b="1" dirty="0" smtClean="0"/>
              <a:t> подготовка на учители по </a:t>
            </a:r>
            <a:r>
              <a:rPr lang="ru-RU" b="1" dirty="0" err="1" smtClean="0"/>
              <a:t>новите</a:t>
            </a:r>
            <a:r>
              <a:rPr lang="ru-RU" b="1" dirty="0" smtClean="0"/>
              <a:t> </a:t>
            </a:r>
            <a:r>
              <a:rPr lang="ru-RU" b="1" dirty="0" err="1" smtClean="0"/>
              <a:t>учебни</a:t>
            </a:r>
            <a:r>
              <a:rPr lang="ru-RU" b="1" dirty="0" smtClean="0"/>
              <a:t> </a:t>
            </a:r>
            <a:r>
              <a:rPr lang="ru-RU" b="1" dirty="0" err="1" smtClean="0"/>
              <a:t>програми</a:t>
            </a:r>
            <a:r>
              <a:rPr lang="ru-RU" b="1" dirty="0" smtClean="0"/>
              <a:t> за </a:t>
            </a:r>
            <a:r>
              <a:rPr lang="ru-RU" b="1" dirty="0" err="1" smtClean="0"/>
              <a:t>профилирана</a:t>
            </a:r>
            <a:r>
              <a:rPr lang="ru-RU" b="1" dirty="0" smtClean="0"/>
              <a:t> подготовка, </a:t>
            </a:r>
            <a:r>
              <a:rPr lang="ru-RU" b="1" dirty="0" err="1" smtClean="0"/>
              <a:t>както</a:t>
            </a:r>
            <a:r>
              <a:rPr lang="ru-RU" b="1" dirty="0" smtClean="0"/>
              <a:t> и по </a:t>
            </a:r>
            <a:r>
              <a:rPr lang="ru-RU" b="1" dirty="0" err="1" smtClean="0"/>
              <a:t>учебните</a:t>
            </a:r>
            <a:r>
              <a:rPr lang="ru-RU" b="1" dirty="0" smtClean="0"/>
              <a:t> </a:t>
            </a:r>
            <a:r>
              <a:rPr lang="ru-RU" b="1" dirty="0" err="1" smtClean="0"/>
              <a:t>предмети</a:t>
            </a:r>
            <a:r>
              <a:rPr lang="ru-RU" b="1" dirty="0" smtClean="0"/>
              <a:t> </a:t>
            </a:r>
            <a:r>
              <a:rPr lang="ru-RU" b="1" dirty="0" err="1" smtClean="0"/>
              <a:t>Гражданско</a:t>
            </a:r>
            <a:r>
              <a:rPr lang="ru-RU" b="1" dirty="0" smtClean="0"/>
              <a:t> образование и История и цивилизации. 5577 </a:t>
            </a:r>
            <a:r>
              <a:rPr lang="ru-RU" b="1" dirty="0" err="1" smtClean="0"/>
              <a:t>обучени</a:t>
            </a:r>
            <a:r>
              <a:rPr lang="ru-RU" b="1" dirty="0" smtClean="0"/>
              <a:t> педагогически </a:t>
            </a:r>
            <a:r>
              <a:rPr lang="ru-RU" b="1" dirty="0" err="1" smtClean="0"/>
              <a:t>специалисти</a:t>
            </a:r>
            <a:r>
              <a:rPr lang="ru-RU" b="1" dirty="0" smtClean="0"/>
              <a:t> и </a:t>
            </a:r>
            <a:r>
              <a:rPr lang="ru-RU" b="1" dirty="0" err="1" smtClean="0"/>
              <a:t>участници</a:t>
            </a:r>
            <a:r>
              <a:rPr lang="ru-RU" b="1" dirty="0" smtClean="0"/>
              <a:t> </a:t>
            </a:r>
            <a:r>
              <a:rPr lang="ru-RU" b="1" dirty="0" err="1" smtClean="0"/>
              <a:t>във</a:t>
            </a:r>
            <a:r>
              <a:rPr lang="ru-RU" b="1" dirty="0" smtClean="0"/>
              <a:t> </a:t>
            </a:r>
            <a:r>
              <a:rPr lang="ru-RU" b="1" dirty="0" err="1" smtClean="0"/>
              <a:t>форуми</a:t>
            </a:r>
            <a:r>
              <a:rPr lang="ru-RU" b="1" dirty="0" smtClean="0"/>
              <a:t> (163% </a:t>
            </a:r>
            <a:r>
              <a:rPr lang="ru-RU" b="1" dirty="0" err="1" smtClean="0"/>
              <a:t>изпълнение</a:t>
            </a:r>
            <a:r>
              <a:rPr lang="ru-RU" b="1" dirty="0" smtClean="0"/>
              <a:t> на индикатора): По </a:t>
            </a:r>
            <a:r>
              <a:rPr lang="ru-RU" b="1" dirty="0" err="1" smtClean="0"/>
              <a:t>тематично</a:t>
            </a:r>
            <a:r>
              <a:rPr lang="ru-RU" b="1" dirty="0" smtClean="0"/>
              <a:t> направление 2. Лидерство в </a:t>
            </a:r>
            <a:r>
              <a:rPr lang="ru-RU" b="1" dirty="0" err="1" smtClean="0"/>
              <a:t>образованието</a:t>
            </a:r>
            <a:r>
              <a:rPr lang="ru-RU" b="1" dirty="0" smtClean="0"/>
              <a:t>- </a:t>
            </a:r>
            <a:r>
              <a:rPr lang="ru-RU" b="1" dirty="0" err="1" smtClean="0"/>
              <a:t>обучени</a:t>
            </a:r>
            <a:r>
              <a:rPr lang="ru-RU" b="1" dirty="0" smtClean="0"/>
              <a:t> 538 педагогически </a:t>
            </a:r>
            <a:r>
              <a:rPr lang="ru-RU" b="1" dirty="0" err="1" smtClean="0"/>
              <a:t>специалисти</a:t>
            </a:r>
            <a:r>
              <a:rPr lang="ru-RU" b="1" dirty="0" smtClean="0"/>
              <a:t>;</a:t>
            </a:r>
          </a:p>
          <a:p>
            <a:endParaRPr lang="ru-RU" dirty="0" smtClean="0"/>
          </a:p>
          <a:p>
            <a:endParaRPr lang="en-US" dirty="0"/>
          </a:p>
        </p:txBody>
      </p:sp>
      <p:sp>
        <p:nvSpPr>
          <p:cNvPr id="4" name="Slide Number Placeholder 3"/>
          <p:cNvSpPr>
            <a:spLocks noGrp="1"/>
          </p:cNvSpPr>
          <p:nvPr>
            <p:ph type="sldNum" sz="quarter" idx="10"/>
          </p:nvPr>
        </p:nvSpPr>
        <p:spPr/>
        <p:txBody>
          <a:bodyPr/>
          <a:lstStyle/>
          <a:p>
            <a:fld id="{401CC539-222C-4CD5-8EB5-F71C476E2F4B}" type="slidenum">
              <a:rPr lang="en-US" smtClean="0"/>
              <a:t>8</a:t>
            </a:fld>
            <a:endParaRPr lang="en-US"/>
          </a:p>
        </p:txBody>
      </p:sp>
    </p:spTree>
    <p:extLst>
      <p:ext uri="{BB962C8B-B14F-4D97-AF65-F5344CB8AC3E}">
        <p14:creationId xmlns:p14="http://schemas.microsoft.com/office/powerpoint/2010/main" val="532761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b="1" kern="1200" dirty="0" smtClean="0">
                <a:solidFill>
                  <a:schemeClr val="tx1"/>
                </a:solidFill>
                <a:effectLst/>
                <a:latin typeface="+mn-lt"/>
                <a:ea typeface="+mn-ea"/>
                <a:cs typeface="+mn-cs"/>
              </a:rPr>
              <a:t>По национална програма „Квалификация“ над 19 400 педагогически специалисти са квалифицирани</a:t>
            </a:r>
            <a:r>
              <a:rPr lang="bg-BG" sz="1200" b="1" kern="1200" baseline="0" dirty="0" smtClean="0">
                <a:solidFill>
                  <a:schemeClr val="tx1"/>
                </a:solidFill>
                <a:effectLst/>
                <a:latin typeface="+mn-lt"/>
                <a:ea typeface="+mn-ea"/>
                <a:cs typeface="+mn-cs"/>
              </a:rPr>
              <a:t> ПРЕЗ ПЕРИОДА 2017-2020 Г., ЗА ПЕРИОДА СЛЕД ВЛИЗАНЕТО В СИЛА НА НОВИЯ ЗАКОН- ОБУЧЕНИТЕ ПО НАЦИОНАЛНАТА ПРОГРАМА СА НАД 25 000.</a:t>
            </a:r>
            <a:endParaRPr lang="en-US" b="1" dirty="0"/>
          </a:p>
        </p:txBody>
      </p:sp>
      <p:sp>
        <p:nvSpPr>
          <p:cNvPr id="4" name="Slide Number Placeholder 3"/>
          <p:cNvSpPr>
            <a:spLocks noGrp="1"/>
          </p:cNvSpPr>
          <p:nvPr>
            <p:ph type="sldNum" sz="quarter" idx="10"/>
          </p:nvPr>
        </p:nvSpPr>
        <p:spPr/>
        <p:txBody>
          <a:bodyPr/>
          <a:lstStyle/>
          <a:p>
            <a:fld id="{401CC539-222C-4CD5-8EB5-F71C476E2F4B}" type="slidenum">
              <a:rPr lang="en-US" smtClean="0"/>
              <a:t>10</a:t>
            </a:fld>
            <a:endParaRPr lang="en-US"/>
          </a:p>
        </p:txBody>
      </p:sp>
    </p:spTree>
    <p:extLst>
      <p:ext uri="{BB962C8B-B14F-4D97-AF65-F5344CB8AC3E}">
        <p14:creationId xmlns:p14="http://schemas.microsoft.com/office/powerpoint/2010/main" val="1396573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t>2019 Г. - </a:t>
            </a:r>
            <a:r>
              <a:rPr lang="ru-RU" b="1" dirty="0" err="1" smtClean="0"/>
              <a:t>възможност</a:t>
            </a:r>
            <a:r>
              <a:rPr lang="ru-RU" b="1" dirty="0" smtClean="0"/>
              <a:t> на учители по информатика и </a:t>
            </a:r>
            <a:r>
              <a:rPr lang="ru-RU" b="1" dirty="0" err="1" smtClean="0"/>
              <a:t>информационни</a:t>
            </a:r>
            <a:r>
              <a:rPr lang="ru-RU" b="1" dirty="0" smtClean="0"/>
              <a:t> технологии да </a:t>
            </a:r>
            <a:r>
              <a:rPr lang="ru-RU" b="1" dirty="0" err="1" smtClean="0"/>
              <a:t>актуализират</a:t>
            </a:r>
            <a:r>
              <a:rPr lang="ru-RU" b="1" dirty="0" smtClean="0"/>
              <a:t> </a:t>
            </a:r>
            <a:r>
              <a:rPr lang="ru-RU" b="1" dirty="0" err="1" smtClean="0"/>
              <a:t>професионалната</a:t>
            </a:r>
            <a:r>
              <a:rPr lang="ru-RU" b="1" dirty="0" smtClean="0"/>
              <a:t> си подготовка в IT- компании.</a:t>
            </a:r>
          </a:p>
          <a:p>
            <a:r>
              <a:rPr lang="ru-RU" b="1" dirty="0" smtClean="0"/>
              <a:t>2020 Г. - </a:t>
            </a:r>
            <a:r>
              <a:rPr lang="ru-RU" b="1" dirty="0" err="1" smtClean="0"/>
              <a:t>Модул</a:t>
            </a:r>
            <a:r>
              <a:rPr lang="ru-RU" b="1" dirty="0" smtClean="0"/>
              <a:t> 3 „Учители в предприятия“ </a:t>
            </a:r>
            <a:r>
              <a:rPr lang="ru-RU" b="1" dirty="0" err="1" smtClean="0"/>
              <a:t>предоставя</a:t>
            </a:r>
            <a:r>
              <a:rPr lang="ru-RU" b="1" dirty="0" smtClean="0"/>
              <a:t>  </a:t>
            </a:r>
            <a:r>
              <a:rPr lang="ru-RU" b="1" dirty="0" err="1" smtClean="0"/>
              <a:t>възможност</a:t>
            </a:r>
            <a:r>
              <a:rPr lang="ru-RU" b="1" dirty="0" smtClean="0"/>
              <a:t> на учители по информатика и </a:t>
            </a:r>
            <a:r>
              <a:rPr lang="ru-RU" b="1" dirty="0" err="1" smtClean="0"/>
              <a:t>информационни</a:t>
            </a:r>
            <a:r>
              <a:rPr lang="ru-RU" b="1" dirty="0" smtClean="0"/>
              <a:t> технологии да </a:t>
            </a:r>
            <a:r>
              <a:rPr lang="ru-RU" b="1" dirty="0" err="1" smtClean="0"/>
              <a:t>актуализират</a:t>
            </a:r>
            <a:r>
              <a:rPr lang="ru-RU" b="1" dirty="0" smtClean="0"/>
              <a:t> </a:t>
            </a:r>
            <a:r>
              <a:rPr lang="ru-RU" b="1" dirty="0" err="1" smtClean="0"/>
              <a:t>професионалната</a:t>
            </a:r>
            <a:r>
              <a:rPr lang="ru-RU" b="1" dirty="0" smtClean="0"/>
              <a:t> си подготовка в предприятия. </a:t>
            </a:r>
            <a:endParaRPr lang="en-US" b="1" dirty="0"/>
          </a:p>
        </p:txBody>
      </p:sp>
      <p:sp>
        <p:nvSpPr>
          <p:cNvPr id="4" name="Slide Number Placeholder 3"/>
          <p:cNvSpPr>
            <a:spLocks noGrp="1"/>
          </p:cNvSpPr>
          <p:nvPr>
            <p:ph type="sldNum" sz="quarter" idx="10"/>
          </p:nvPr>
        </p:nvSpPr>
        <p:spPr/>
        <p:txBody>
          <a:bodyPr/>
          <a:lstStyle/>
          <a:p>
            <a:fld id="{401CC539-222C-4CD5-8EB5-F71C476E2F4B}" type="slidenum">
              <a:rPr lang="en-US" smtClean="0"/>
              <a:t>11</a:t>
            </a:fld>
            <a:endParaRPr lang="en-US"/>
          </a:p>
        </p:txBody>
      </p:sp>
    </p:spTree>
    <p:extLst>
      <p:ext uri="{BB962C8B-B14F-4D97-AF65-F5344CB8AC3E}">
        <p14:creationId xmlns:p14="http://schemas.microsoft.com/office/powerpoint/2010/main" val="1095251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1" dirty="0" err="1" smtClean="0"/>
              <a:t>Постигнато</a:t>
            </a:r>
            <a:r>
              <a:rPr lang="ru-RU" b="1" baseline="0" dirty="0" smtClean="0"/>
              <a:t> е </a:t>
            </a:r>
            <a:r>
              <a:rPr lang="ru-RU" b="1" baseline="0" dirty="0" err="1" smtClean="0"/>
              <a:t>п</a:t>
            </a:r>
            <a:r>
              <a:rPr lang="ru-RU" b="1" dirty="0" err="1" smtClean="0"/>
              <a:t>овишаване</a:t>
            </a:r>
            <a:r>
              <a:rPr lang="ru-RU" b="1" dirty="0" smtClean="0"/>
              <a:t> </a:t>
            </a:r>
            <a:r>
              <a:rPr lang="ru-RU" b="1" dirty="0" err="1" smtClean="0"/>
              <a:t>качеството</a:t>
            </a:r>
            <a:r>
              <a:rPr lang="ru-RU" b="1" dirty="0" smtClean="0"/>
              <a:t> на </a:t>
            </a:r>
            <a:r>
              <a:rPr lang="ru-RU" b="1" dirty="0" err="1" smtClean="0"/>
              <a:t>обучението</a:t>
            </a:r>
            <a:r>
              <a:rPr lang="ru-RU" b="1" dirty="0" smtClean="0"/>
              <a:t> по религия чрез </a:t>
            </a:r>
            <a:r>
              <a:rPr lang="ru-RU" b="1" dirty="0" err="1" smtClean="0"/>
              <a:t>подобряване</a:t>
            </a:r>
            <a:r>
              <a:rPr lang="ru-RU" b="1" dirty="0" smtClean="0"/>
              <a:t> на </a:t>
            </a:r>
            <a:r>
              <a:rPr lang="ru-RU" b="1" dirty="0" err="1" smtClean="0"/>
              <a:t>кадрово</a:t>
            </a:r>
            <a:r>
              <a:rPr lang="ru-RU" b="1" dirty="0" smtClean="0"/>
              <a:t> </a:t>
            </a:r>
            <a:r>
              <a:rPr lang="ru-RU" b="1" dirty="0" err="1" smtClean="0"/>
              <a:t>осигуряване</a:t>
            </a:r>
            <a:r>
              <a:rPr lang="ru-RU" b="1" dirty="0" smtClean="0"/>
              <a:t> на </a:t>
            </a:r>
            <a:r>
              <a:rPr lang="ru-RU" b="1" dirty="0" err="1" smtClean="0"/>
              <a:t>обучението</a:t>
            </a:r>
            <a:r>
              <a:rPr lang="ru-RU" b="1" dirty="0" smtClean="0"/>
              <a:t>;</a:t>
            </a:r>
          </a:p>
          <a:p>
            <a:r>
              <a:rPr lang="ru-RU" b="1" dirty="0" err="1" smtClean="0"/>
              <a:t>обезпечаване</a:t>
            </a:r>
            <a:r>
              <a:rPr lang="ru-RU" b="1" dirty="0" smtClean="0"/>
              <a:t> на </a:t>
            </a:r>
            <a:r>
              <a:rPr lang="ru-RU" b="1" dirty="0" err="1" smtClean="0"/>
              <a:t>кадрови</a:t>
            </a:r>
            <a:r>
              <a:rPr lang="ru-RU" b="1" dirty="0" smtClean="0"/>
              <a:t> ресурс, необходим за конкурентно и успешно </a:t>
            </a:r>
            <a:r>
              <a:rPr lang="ru-RU" b="1" dirty="0" err="1" smtClean="0"/>
              <a:t>българско</a:t>
            </a:r>
            <a:r>
              <a:rPr lang="ru-RU" b="1" dirty="0" smtClean="0"/>
              <a:t> образование с </a:t>
            </a:r>
            <a:r>
              <a:rPr lang="ru-RU" b="1" dirty="0" err="1" smtClean="0"/>
              <a:t>мотивирани</a:t>
            </a:r>
            <a:r>
              <a:rPr lang="ru-RU" b="1" dirty="0" smtClean="0"/>
              <a:t> и </a:t>
            </a:r>
            <a:r>
              <a:rPr lang="ru-RU" b="1" dirty="0" err="1" smtClean="0"/>
              <a:t>качествени</a:t>
            </a:r>
            <a:r>
              <a:rPr lang="ru-RU" b="1" dirty="0" smtClean="0"/>
              <a:t> </a:t>
            </a:r>
            <a:r>
              <a:rPr lang="ru-RU" b="1" dirty="0" err="1" smtClean="0"/>
              <a:t>специалисти</a:t>
            </a:r>
            <a:r>
              <a:rPr lang="ru-RU" b="1" dirty="0" smtClean="0"/>
              <a:t> от </a:t>
            </a:r>
            <a:r>
              <a:rPr lang="ru-RU" b="1" dirty="0" err="1" smtClean="0"/>
              <a:t>разнообразни</a:t>
            </a:r>
            <a:r>
              <a:rPr lang="ru-RU" b="1" dirty="0" smtClean="0"/>
              <a:t> </a:t>
            </a:r>
            <a:r>
              <a:rPr lang="ru-RU" b="1" dirty="0" err="1" smtClean="0"/>
              <a:t>професионални</a:t>
            </a:r>
            <a:r>
              <a:rPr lang="ru-RU" b="1" dirty="0" smtClean="0"/>
              <a:t> области – </a:t>
            </a:r>
            <a:r>
              <a:rPr lang="ru-RU" b="1" dirty="0" err="1" smtClean="0"/>
              <a:t>със</a:t>
            </a:r>
            <a:r>
              <a:rPr lang="ru-RU" b="1" dirty="0" smtClean="0"/>
              <a:t> или без </a:t>
            </a:r>
            <a:r>
              <a:rPr lang="ru-RU" b="1" dirty="0" err="1" smtClean="0"/>
              <a:t>придобита</a:t>
            </a:r>
            <a:r>
              <a:rPr lang="ru-RU" b="1" dirty="0" smtClean="0"/>
              <a:t> </a:t>
            </a:r>
            <a:r>
              <a:rPr lang="ru-RU" b="1" dirty="0" err="1" smtClean="0"/>
              <a:t>професионална</a:t>
            </a:r>
            <a:r>
              <a:rPr lang="ru-RU" b="1" dirty="0" smtClean="0"/>
              <a:t> квалификация “</a:t>
            </a:r>
            <a:r>
              <a:rPr lang="ru-RU" b="1" dirty="0" err="1" smtClean="0"/>
              <a:t>учител</a:t>
            </a:r>
            <a:r>
              <a:rPr lang="ru-RU" b="1" dirty="0" smtClean="0"/>
              <a:t>” по </a:t>
            </a:r>
            <a:r>
              <a:rPr lang="ru-RU" b="1" dirty="0" err="1" smtClean="0"/>
              <a:t>учебен</a:t>
            </a:r>
            <a:r>
              <a:rPr lang="ru-RU" b="1" dirty="0" smtClean="0"/>
              <a:t> предмет, </a:t>
            </a:r>
            <a:r>
              <a:rPr lang="ru-RU" b="1" dirty="0" err="1" smtClean="0"/>
              <a:t>със</a:t>
            </a:r>
            <a:r>
              <a:rPr lang="ru-RU" b="1" dirty="0" smtClean="0"/>
              <a:t> или без педагогически опит </a:t>
            </a:r>
            <a:r>
              <a:rPr lang="ru-RU" b="1" dirty="0" err="1" smtClean="0"/>
              <a:t>като</a:t>
            </a:r>
            <a:r>
              <a:rPr lang="ru-RU" b="1" dirty="0" smtClean="0"/>
              <a:t> учители. </a:t>
            </a:r>
            <a:endParaRPr lang="en-US" b="1" dirty="0"/>
          </a:p>
        </p:txBody>
      </p:sp>
      <p:sp>
        <p:nvSpPr>
          <p:cNvPr id="4" name="Slide Number Placeholder 3"/>
          <p:cNvSpPr>
            <a:spLocks noGrp="1"/>
          </p:cNvSpPr>
          <p:nvPr>
            <p:ph type="sldNum" sz="quarter" idx="10"/>
          </p:nvPr>
        </p:nvSpPr>
        <p:spPr/>
        <p:txBody>
          <a:bodyPr/>
          <a:lstStyle/>
          <a:p>
            <a:fld id="{401CC539-222C-4CD5-8EB5-F71C476E2F4B}" type="slidenum">
              <a:rPr lang="en-US" smtClean="0"/>
              <a:t>13</a:t>
            </a:fld>
            <a:endParaRPr lang="en-US"/>
          </a:p>
        </p:txBody>
      </p:sp>
    </p:spTree>
    <p:extLst>
      <p:ext uri="{BB962C8B-B14F-4D97-AF65-F5344CB8AC3E}">
        <p14:creationId xmlns:p14="http://schemas.microsoft.com/office/powerpoint/2010/main" val="752435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1" dirty="0" err="1" smtClean="0"/>
              <a:t>Проучени</a:t>
            </a:r>
            <a:r>
              <a:rPr lang="ru-RU" b="1" dirty="0" smtClean="0"/>
              <a:t> и </a:t>
            </a:r>
            <a:r>
              <a:rPr lang="ru-RU" b="1" dirty="0" err="1" smtClean="0"/>
              <a:t>анализирани</a:t>
            </a:r>
            <a:r>
              <a:rPr lang="ru-RU" b="1" dirty="0" smtClean="0"/>
              <a:t>  </a:t>
            </a:r>
            <a:r>
              <a:rPr lang="ru-RU" b="1" dirty="0" err="1" smtClean="0"/>
              <a:t>са</a:t>
            </a:r>
            <a:r>
              <a:rPr lang="ru-RU" b="1" dirty="0" smtClean="0"/>
              <a:t> </a:t>
            </a:r>
            <a:r>
              <a:rPr lang="ru-RU" b="1" dirty="0" err="1" smtClean="0"/>
              <a:t>актуални</a:t>
            </a:r>
            <a:r>
              <a:rPr lang="ru-RU" b="1" dirty="0" smtClean="0"/>
              <a:t>  педагогически </a:t>
            </a:r>
            <a:r>
              <a:rPr lang="ru-RU" b="1" dirty="0" err="1" smtClean="0"/>
              <a:t>въпроси</a:t>
            </a:r>
            <a:r>
              <a:rPr lang="ru-RU" b="1" dirty="0" smtClean="0"/>
              <a:t> с фокус </a:t>
            </a:r>
            <a:r>
              <a:rPr lang="ru-RU" b="1" dirty="0" err="1" smtClean="0"/>
              <a:t>върху</a:t>
            </a:r>
            <a:r>
              <a:rPr lang="ru-RU" b="1" dirty="0" smtClean="0"/>
              <a:t> </a:t>
            </a:r>
            <a:r>
              <a:rPr lang="ru-RU" b="1" dirty="0" err="1" smtClean="0"/>
              <a:t>възможности</a:t>
            </a:r>
            <a:r>
              <a:rPr lang="ru-RU" b="1" dirty="0" smtClean="0"/>
              <a:t> за </a:t>
            </a:r>
            <a:r>
              <a:rPr lang="ru-RU" b="1" dirty="0" err="1" smtClean="0"/>
              <a:t>формиране</a:t>
            </a:r>
            <a:r>
              <a:rPr lang="ru-RU" b="1" dirty="0" smtClean="0"/>
              <a:t> на нови политики и подходи в </a:t>
            </a:r>
            <a:r>
              <a:rPr lang="ru-RU" b="1" dirty="0" err="1" smtClean="0"/>
              <a:t>областта</a:t>
            </a:r>
            <a:r>
              <a:rPr lang="ru-RU" b="1" dirty="0" smtClean="0"/>
              <a:t> на </a:t>
            </a:r>
            <a:r>
              <a:rPr lang="ru-RU" b="1" dirty="0" err="1" smtClean="0"/>
              <a:t>квалификационната</a:t>
            </a:r>
            <a:r>
              <a:rPr lang="ru-RU" b="1" dirty="0" smtClean="0"/>
              <a:t> дейност. </a:t>
            </a:r>
          </a:p>
          <a:p>
            <a:r>
              <a:rPr lang="ru-RU" b="1" dirty="0" err="1" smtClean="0"/>
              <a:t>През</a:t>
            </a:r>
            <a:r>
              <a:rPr lang="ru-RU" b="1" dirty="0" smtClean="0"/>
              <a:t> 2015 г. от</a:t>
            </a:r>
            <a:r>
              <a:rPr lang="ru-RU" b="1" baseline="0" dirty="0" smtClean="0"/>
              <a:t> научен </a:t>
            </a:r>
            <a:r>
              <a:rPr lang="ru-RU" b="1" baseline="0" dirty="0" err="1" smtClean="0"/>
              <a:t>колектив</a:t>
            </a:r>
            <a:r>
              <a:rPr lang="ru-RU" b="1" baseline="0" dirty="0" smtClean="0"/>
              <a:t> на СУ е </a:t>
            </a:r>
            <a:r>
              <a:rPr lang="ru-RU" b="1" baseline="0" dirty="0" err="1" smtClean="0"/>
              <a:t>извършено</a:t>
            </a:r>
            <a:r>
              <a:rPr lang="ru-RU" b="1" baseline="0" dirty="0" smtClean="0"/>
              <a:t> </a:t>
            </a:r>
            <a:r>
              <a:rPr lang="ru-RU" b="1" baseline="0" dirty="0" err="1" smtClean="0"/>
              <a:t>национално</a:t>
            </a:r>
            <a:r>
              <a:rPr lang="ru-RU" b="1" baseline="0" dirty="0" smtClean="0"/>
              <a:t> </a:t>
            </a:r>
            <a:r>
              <a:rPr lang="ru-RU" b="1" baseline="0" dirty="0" err="1" smtClean="0"/>
              <a:t>изследване</a:t>
            </a:r>
            <a:r>
              <a:rPr lang="ru-RU" b="1" baseline="0" dirty="0" smtClean="0"/>
              <a:t> на </a:t>
            </a:r>
            <a:r>
              <a:rPr lang="ru-RU" b="1" baseline="0" dirty="0" err="1" smtClean="0"/>
              <a:t>системата</a:t>
            </a:r>
            <a:r>
              <a:rPr lang="ru-RU" b="1" baseline="0" dirty="0" smtClean="0"/>
              <a:t> за подготовка на </a:t>
            </a:r>
            <a:r>
              <a:rPr lang="ru-RU" b="1" baseline="0" dirty="0" err="1" smtClean="0"/>
              <a:t>педагогическите</a:t>
            </a:r>
            <a:r>
              <a:rPr lang="ru-RU" b="1" baseline="0" dirty="0" smtClean="0"/>
              <a:t> кадри </a:t>
            </a:r>
            <a:r>
              <a:rPr lang="ru-RU" b="1" baseline="0" dirty="0" err="1" smtClean="0"/>
              <a:t>във</a:t>
            </a:r>
            <a:r>
              <a:rPr lang="ru-RU" b="1" baseline="0" dirty="0" smtClean="0"/>
              <a:t> ВУ и сравнителен анализ на </a:t>
            </a:r>
            <a:r>
              <a:rPr lang="ru-RU" b="1" baseline="0" dirty="0" err="1" smtClean="0"/>
              <a:t>системата</a:t>
            </a:r>
            <a:r>
              <a:rPr lang="ru-RU" b="1" baseline="0" dirty="0" smtClean="0"/>
              <a:t> за </a:t>
            </a:r>
            <a:r>
              <a:rPr lang="ru-RU" b="1" baseline="0" dirty="0" err="1" smtClean="0"/>
              <a:t>поддържаща</a:t>
            </a:r>
            <a:r>
              <a:rPr lang="ru-RU" b="1" baseline="0" dirty="0" smtClean="0"/>
              <a:t> квалификация и </a:t>
            </a:r>
            <a:r>
              <a:rPr lang="ru-RU" b="1" baseline="0" dirty="0" err="1" smtClean="0"/>
              <a:t>кариерно</a:t>
            </a:r>
            <a:r>
              <a:rPr lang="ru-RU" b="1" baseline="0" dirty="0" smtClean="0"/>
              <a:t> развитие в РБ-я, ЕС и </a:t>
            </a:r>
            <a:r>
              <a:rPr lang="ru-RU" b="1" baseline="0" dirty="0" err="1" smtClean="0"/>
              <a:t>други</a:t>
            </a:r>
            <a:r>
              <a:rPr lang="ru-RU" b="1" baseline="0" dirty="0" smtClean="0"/>
              <a:t> </a:t>
            </a:r>
            <a:r>
              <a:rPr lang="ru-RU" b="1" baseline="0" dirty="0" err="1" smtClean="0"/>
              <a:t>страни</a:t>
            </a:r>
            <a:endParaRPr lang="ru-RU" b="1" baseline="0" dirty="0" smtClean="0"/>
          </a:p>
          <a:p>
            <a:r>
              <a:rPr lang="ru-RU" b="1" baseline="0" dirty="0" err="1" smtClean="0"/>
              <a:t>През</a:t>
            </a:r>
            <a:r>
              <a:rPr lang="ru-RU" b="1" baseline="0" dirty="0" smtClean="0"/>
              <a:t> 2019 г. е </a:t>
            </a:r>
            <a:r>
              <a:rPr lang="ru-RU" b="1" baseline="0" dirty="0" err="1" smtClean="0"/>
              <a:t>изследвано</a:t>
            </a:r>
            <a:r>
              <a:rPr lang="ru-RU" b="1" baseline="0" dirty="0" smtClean="0"/>
              <a:t> </a:t>
            </a:r>
            <a:r>
              <a:rPr lang="ru-RU" b="1" baseline="0" dirty="0" err="1" smtClean="0"/>
              <a:t>качеството</a:t>
            </a:r>
            <a:r>
              <a:rPr lang="ru-RU" b="1" baseline="0" dirty="0" smtClean="0"/>
              <a:t> на </a:t>
            </a:r>
            <a:r>
              <a:rPr lang="ru-RU" b="1" baseline="0" dirty="0" err="1" smtClean="0"/>
              <a:t>продължаващата</a:t>
            </a:r>
            <a:r>
              <a:rPr lang="ru-RU" b="1" baseline="0" dirty="0" smtClean="0"/>
              <a:t> квалификация на </a:t>
            </a:r>
            <a:r>
              <a:rPr lang="ru-RU" b="1" baseline="0" dirty="0" err="1" smtClean="0"/>
              <a:t>педагогическите</a:t>
            </a:r>
            <a:r>
              <a:rPr lang="ru-RU" b="1" baseline="0" dirty="0" smtClean="0"/>
              <a:t> </a:t>
            </a:r>
            <a:r>
              <a:rPr lang="ru-RU" b="1" baseline="0" dirty="0" err="1" smtClean="0"/>
              <a:t>специалисти</a:t>
            </a:r>
            <a:r>
              <a:rPr lang="ru-RU" b="1" baseline="0" dirty="0" smtClean="0"/>
              <a:t> </a:t>
            </a:r>
            <a:r>
              <a:rPr lang="ru-RU" b="1" baseline="0" dirty="0" err="1" smtClean="0"/>
              <a:t>през</a:t>
            </a:r>
            <a:r>
              <a:rPr lang="ru-RU" b="1" baseline="0" dirty="0" smtClean="0"/>
              <a:t> </a:t>
            </a:r>
            <a:r>
              <a:rPr lang="ru-RU" b="1" baseline="0" dirty="0" err="1" smtClean="0"/>
              <a:t>перспективата</a:t>
            </a:r>
            <a:r>
              <a:rPr lang="ru-RU" b="1" baseline="0" dirty="0" smtClean="0"/>
              <a:t> на учители и </a:t>
            </a:r>
            <a:r>
              <a:rPr lang="ru-RU" b="1" baseline="0" dirty="0" err="1" smtClean="0"/>
              <a:t>ученици</a:t>
            </a:r>
            <a:endParaRPr lang="ru-RU" b="1" baseline="0" dirty="0" smtClean="0"/>
          </a:p>
          <a:p>
            <a:r>
              <a:rPr lang="ru-RU" b="1" baseline="0" dirty="0" err="1" smtClean="0"/>
              <a:t>През</a:t>
            </a:r>
            <a:r>
              <a:rPr lang="ru-RU" b="1" baseline="0" dirty="0" smtClean="0"/>
              <a:t> 2020 г. е </a:t>
            </a:r>
            <a:r>
              <a:rPr lang="ru-RU" b="1" baseline="0" dirty="0" err="1" smtClean="0"/>
              <a:t>извършено</a:t>
            </a:r>
            <a:r>
              <a:rPr lang="ru-RU" b="1" baseline="0" dirty="0" smtClean="0"/>
              <a:t> </a:t>
            </a:r>
            <a:r>
              <a:rPr lang="ru-RU" b="1" baseline="0" dirty="0" err="1" smtClean="0"/>
              <a:t>изследване</a:t>
            </a:r>
            <a:r>
              <a:rPr lang="ru-RU" b="1" baseline="0" dirty="0" smtClean="0"/>
              <a:t> на тема «</a:t>
            </a:r>
            <a:r>
              <a:rPr lang="ru-RU" b="1" baseline="0" dirty="0" err="1" smtClean="0"/>
              <a:t>актуално</a:t>
            </a:r>
            <a:r>
              <a:rPr lang="ru-RU" b="1" baseline="0" dirty="0" smtClean="0"/>
              <a:t> </a:t>
            </a:r>
            <a:r>
              <a:rPr lang="ru-RU" b="1" baseline="0" dirty="0" err="1" smtClean="0"/>
              <a:t>състояние</a:t>
            </a:r>
            <a:r>
              <a:rPr lang="ru-RU" b="1" baseline="0" dirty="0" smtClean="0"/>
              <a:t> и развитие на </a:t>
            </a:r>
            <a:r>
              <a:rPr lang="ru-RU" b="1" baseline="0" dirty="0" err="1" smtClean="0"/>
              <a:t>системата</a:t>
            </a:r>
            <a:r>
              <a:rPr lang="ru-RU" b="1" baseline="0" dirty="0" smtClean="0"/>
              <a:t> за </a:t>
            </a:r>
            <a:r>
              <a:rPr lang="ru-RU" b="1" baseline="0" dirty="0" err="1" smtClean="0"/>
              <a:t>продължаваща</a:t>
            </a:r>
            <a:r>
              <a:rPr lang="ru-RU" b="1" baseline="0" dirty="0" smtClean="0"/>
              <a:t> квалификация на </a:t>
            </a:r>
            <a:r>
              <a:rPr lang="ru-RU" b="1" baseline="0" dirty="0" err="1" smtClean="0"/>
              <a:t>педагогическите</a:t>
            </a:r>
            <a:r>
              <a:rPr lang="ru-RU" b="1" baseline="0" dirty="0" smtClean="0"/>
              <a:t> </a:t>
            </a:r>
            <a:r>
              <a:rPr lang="ru-RU" b="1" baseline="0" dirty="0" err="1" smtClean="0"/>
              <a:t>специалисти</a:t>
            </a:r>
            <a:r>
              <a:rPr lang="ru-RU" b="1" baseline="0" dirty="0" smtClean="0"/>
              <a:t> в РБ-я </a:t>
            </a:r>
            <a:r>
              <a:rPr lang="ru-RU" b="1" baseline="0" dirty="0" err="1" smtClean="0"/>
              <a:t>спрямо</a:t>
            </a:r>
            <a:r>
              <a:rPr lang="ru-RU" b="1" baseline="0" dirty="0" smtClean="0"/>
              <a:t> 2014 г. и Анализ на </a:t>
            </a:r>
            <a:r>
              <a:rPr lang="ru-RU" b="1" baseline="0" dirty="0" err="1" smtClean="0"/>
              <a:t>потребностите</a:t>
            </a:r>
            <a:r>
              <a:rPr lang="ru-RU" b="1" baseline="0" dirty="0" smtClean="0"/>
              <a:t> от </a:t>
            </a:r>
            <a:r>
              <a:rPr lang="ru-RU" b="1" baseline="0" dirty="0" err="1" smtClean="0"/>
              <a:t>продължаваща</a:t>
            </a:r>
            <a:r>
              <a:rPr lang="ru-RU" b="1" baseline="0" dirty="0" smtClean="0"/>
              <a:t> квалификация на ПС в </a:t>
            </a:r>
            <a:r>
              <a:rPr lang="ru-RU" b="1" baseline="0" dirty="0" err="1" smtClean="0"/>
              <a:t>системата</a:t>
            </a:r>
            <a:r>
              <a:rPr lang="ru-RU" b="1" baseline="0" dirty="0" smtClean="0"/>
              <a:t> на </a:t>
            </a:r>
            <a:r>
              <a:rPr lang="ru-RU" b="1" baseline="0" dirty="0" err="1" smtClean="0"/>
              <a:t>предучилищното</a:t>
            </a:r>
            <a:r>
              <a:rPr lang="ru-RU" b="1" baseline="0" dirty="0" smtClean="0"/>
              <a:t> и </a:t>
            </a:r>
            <a:r>
              <a:rPr lang="ru-RU" b="1" baseline="0" dirty="0" err="1" smtClean="0"/>
              <a:t>училищното</a:t>
            </a:r>
            <a:r>
              <a:rPr lang="ru-RU" b="1" baseline="0" dirty="0" smtClean="0"/>
              <a:t> образование;</a:t>
            </a:r>
          </a:p>
          <a:p>
            <a:endParaRPr lang="en-US" b="1" dirty="0"/>
          </a:p>
        </p:txBody>
      </p:sp>
      <p:sp>
        <p:nvSpPr>
          <p:cNvPr id="4" name="Slide Number Placeholder 3"/>
          <p:cNvSpPr>
            <a:spLocks noGrp="1"/>
          </p:cNvSpPr>
          <p:nvPr>
            <p:ph type="sldNum" sz="quarter" idx="10"/>
          </p:nvPr>
        </p:nvSpPr>
        <p:spPr/>
        <p:txBody>
          <a:bodyPr/>
          <a:lstStyle/>
          <a:p>
            <a:fld id="{401CC539-222C-4CD5-8EB5-F71C476E2F4B}" type="slidenum">
              <a:rPr lang="en-US" smtClean="0"/>
              <a:t>14</a:t>
            </a:fld>
            <a:endParaRPr lang="en-US"/>
          </a:p>
        </p:txBody>
      </p:sp>
    </p:spTree>
    <p:extLst>
      <p:ext uri="{BB962C8B-B14F-4D97-AF65-F5344CB8AC3E}">
        <p14:creationId xmlns:p14="http://schemas.microsoft.com/office/powerpoint/2010/main" val="3817809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3/24/2021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image" Target="../media/image11.emf"/><Relationship Id="rId7" Type="http://schemas.openxmlformats.org/officeDocument/2006/relationships/image" Target="../media/image15.emf"/><Relationship Id="rId2" Type="http://schemas.openxmlformats.org/officeDocument/2006/relationships/image" Target="../media/image10.emf"/><Relationship Id="rId1" Type="http://schemas.openxmlformats.org/officeDocument/2006/relationships/slideLayout" Target="../slideLayouts/slideLayout2.xml"/><Relationship Id="rId6" Type="http://schemas.openxmlformats.org/officeDocument/2006/relationships/image" Target="../media/image14.emf"/><Relationship Id="rId5" Type="http://schemas.openxmlformats.org/officeDocument/2006/relationships/image" Target="../media/image13.emf"/><Relationship Id="rId10" Type="http://schemas.openxmlformats.org/officeDocument/2006/relationships/image" Target="../media/image18.emf"/><Relationship Id="rId4" Type="http://schemas.openxmlformats.org/officeDocument/2006/relationships/image" Target="../media/image12.emf"/><Relationship Id="rId9" Type="http://schemas.openxmlformats.org/officeDocument/2006/relationships/image" Target="../media/image17.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5.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211" y="-546410"/>
            <a:ext cx="9117709" cy="2971801"/>
          </a:xfrm>
        </p:spPr>
        <p:txBody>
          <a:bodyPr>
            <a:normAutofit/>
          </a:bodyPr>
          <a:lstStyle/>
          <a:p>
            <a:r>
              <a:rPr lang="bg-BG" sz="3200" b="1" dirty="0" smtClean="0">
                <a:ea typeface="Verdana" panose="020B0604030504040204" pitchFamily="34" charset="0"/>
                <a:cs typeface="Verdana" panose="020B0604030504040204" pitchFamily="34" charset="0"/>
              </a:rPr>
              <a:t>Квалификацията на педагогическите специалисти - състояние и възможни решения</a:t>
            </a:r>
            <a:endParaRPr lang="en-US" sz="3200" b="1" dirty="0">
              <a:ea typeface="Verdana" panose="020B0604030504040204" pitchFamily="34" charset="0"/>
              <a:cs typeface="Verdana" panose="020B0604030504040204" pitchFamily="34" charset="0"/>
            </a:endParaRPr>
          </a:p>
        </p:txBody>
      </p:sp>
      <p:sp>
        <p:nvSpPr>
          <p:cNvPr id="3" name="Subtitle 2"/>
          <p:cNvSpPr>
            <a:spLocks noGrp="1"/>
          </p:cNvSpPr>
          <p:nvPr>
            <p:ph type="subTitle" idx="1"/>
          </p:nvPr>
        </p:nvSpPr>
        <p:spPr>
          <a:xfrm>
            <a:off x="305431" y="4322651"/>
            <a:ext cx="5314784" cy="1947333"/>
          </a:xfrm>
        </p:spPr>
        <p:txBody>
          <a:bodyPr>
            <a:normAutofit fontScale="92500" lnSpcReduction="10000"/>
          </a:bodyPr>
          <a:lstStyle/>
          <a:p>
            <a:r>
              <a:rPr lang="bg-BG" dirty="0" smtClean="0">
                <a:solidFill>
                  <a:schemeClr val="tx1"/>
                </a:solidFill>
              </a:rPr>
              <a:t>Научно-приложна конференция „Повишаване на квалификацията на учителите-проблеми и перспективи“</a:t>
            </a:r>
          </a:p>
          <a:p>
            <a:r>
              <a:rPr lang="bg-BG" dirty="0" smtClean="0">
                <a:solidFill>
                  <a:schemeClr val="tx1"/>
                </a:solidFill>
              </a:rPr>
              <a:t> 25.03.2021 г. </a:t>
            </a:r>
          </a:p>
          <a:p>
            <a:r>
              <a:rPr lang="bg-BG" dirty="0">
                <a:solidFill>
                  <a:schemeClr val="tx1"/>
                </a:solidFill>
              </a:rPr>
              <a:t>М</a:t>
            </a:r>
            <a:r>
              <a:rPr lang="bg-BG" dirty="0" smtClean="0">
                <a:solidFill>
                  <a:schemeClr val="tx1"/>
                </a:solidFill>
              </a:rPr>
              <a:t>инистерство на образованието и науката</a:t>
            </a:r>
            <a:endParaRPr lang="en-US" dirty="0">
              <a:solidFill>
                <a:schemeClr val="tx1"/>
              </a:solidFill>
            </a:endParaRPr>
          </a:p>
        </p:txBody>
      </p:sp>
    </p:spTree>
    <p:extLst>
      <p:ext uri="{BB962C8B-B14F-4D97-AF65-F5344CB8AC3E}">
        <p14:creationId xmlns:p14="http://schemas.microsoft.com/office/powerpoint/2010/main" val="3511512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221" y="641196"/>
            <a:ext cx="10623126" cy="6004932"/>
          </a:xfrm>
        </p:spPr>
        <p:txBody>
          <a:bodyPr>
            <a:normAutofit fontScale="90000"/>
          </a:bodyPr>
          <a:lstStyle/>
          <a:p>
            <a:r>
              <a:rPr lang="bg-BG" dirty="0" smtClean="0"/>
              <a:t/>
            </a:r>
            <a:br>
              <a:rPr lang="bg-BG" dirty="0" smtClean="0"/>
            </a:br>
            <a:r>
              <a:rPr lang="bg-BG" sz="1400" dirty="0" smtClean="0"/>
              <a:t/>
            </a:r>
            <a:br>
              <a:rPr lang="bg-BG" sz="1400" dirty="0" smtClean="0"/>
            </a:br>
            <a:r>
              <a:rPr lang="bg-BG" sz="1400" dirty="0" smtClean="0"/>
              <a:t/>
            </a:r>
            <a:br>
              <a:rPr lang="bg-BG" sz="1400" dirty="0" smtClean="0"/>
            </a:br>
            <a:r>
              <a:rPr lang="bg-BG" sz="1400" dirty="0" smtClean="0"/>
              <a:t/>
            </a:r>
            <a:br>
              <a:rPr lang="bg-BG" sz="1400" dirty="0" smtClean="0"/>
            </a:br>
            <a:r>
              <a:rPr lang="bg-BG" sz="1400" dirty="0"/>
              <a:t/>
            </a:r>
            <a:br>
              <a:rPr lang="bg-BG" sz="1400" dirty="0"/>
            </a:br>
            <a:r>
              <a:rPr lang="bg-BG" sz="1400" dirty="0" smtClean="0"/>
              <a:t/>
            </a:r>
            <a:br>
              <a:rPr lang="bg-BG" sz="1400" dirty="0" smtClean="0"/>
            </a:br>
            <a:r>
              <a:rPr lang="bg-BG" sz="4000" dirty="0"/>
              <a:t/>
            </a:r>
            <a:br>
              <a:rPr lang="bg-BG" sz="4000" dirty="0"/>
            </a:br>
            <a:r>
              <a:rPr lang="bg-BG" dirty="0" smtClean="0"/>
              <a:t>ПРОДЪЛЖАВАЩА КВАЛИФИКАЦИЯ</a:t>
            </a:r>
            <a:r>
              <a:rPr lang="bg-BG" sz="1600" dirty="0" smtClean="0"/>
              <a:t/>
            </a:r>
            <a:br>
              <a:rPr lang="bg-BG" sz="1600" dirty="0" smtClean="0"/>
            </a:br>
            <a:r>
              <a:rPr lang="bg-BG" sz="1600" dirty="0"/>
              <a:t/>
            </a:r>
            <a:br>
              <a:rPr lang="bg-BG" sz="1600" dirty="0"/>
            </a:br>
            <a:r>
              <a:rPr lang="bg-BG" sz="1600" dirty="0" smtClean="0"/>
              <a:t/>
            </a:r>
            <a:br>
              <a:rPr lang="bg-BG" sz="1600" dirty="0" smtClean="0"/>
            </a:br>
            <a:r>
              <a:rPr lang="bg-BG" sz="1600" dirty="0" smtClean="0"/>
              <a:t>- </a:t>
            </a:r>
            <a:r>
              <a:rPr lang="bg-BG" sz="1600" b="1" dirty="0" smtClean="0"/>
              <a:t>ПО НП „КВАЛИФИКАЦИЯ“ ЕЖЕГОДНО СЕ ПРОВЕЖДАТ:</a:t>
            </a:r>
            <a:r>
              <a:rPr lang="bg-BG" sz="1600" dirty="0" smtClean="0"/>
              <a:t/>
            </a:r>
            <a:br>
              <a:rPr lang="bg-BG" sz="1600" dirty="0" smtClean="0"/>
            </a:br>
            <a:r>
              <a:rPr lang="bg-BG" sz="1600" dirty="0" smtClean="0"/>
              <a:t/>
            </a:r>
            <a:br>
              <a:rPr lang="bg-BG" sz="1600" dirty="0" smtClean="0"/>
            </a:br>
            <a:r>
              <a:rPr lang="bg-BG" sz="1600" dirty="0"/>
              <a:t> </a:t>
            </a:r>
            <a:r>
              <a:rPr lang="bg-BG" sz="1600" dirty="0" smtClean="0"/>
              <a:t>                ОБУЧЕНИЯ НА ПЕДАГОГИЧЕСКИ СПЕЦИАЛИСТИ, ВКЛЮЧИТЕЛНО ДИРЕКТОРИ, ПСИХОЛОЗИ И ПЕДАГОГИЧЕСКИ СЪВЕТНИЦИ;</a:t>
            </a:r>
            <a:br>
              <a:rPr lang="bg-BG" sz="1600" dirty="0" smtClean="0"/>
            </a:br>
            <a:r>
              <a:rPr lang="bg-BG" sz="1600" dirty="0"/>
              <a:t> </a:t>
            </a:r>
            <a:r>
              <a:rPr lang="bg-BG" sz="1600" dirty="0" smtClean="0"/>
              <a:t>                </a:t>
            </a:r>
            <a:br>
              <a:rPr lang="bg-BG" sz="1600" dirty="0" smtClean="0"/>
            </a:br>
            <a:r>
              <a:rPr lang="bg-BG" sz="1600" dirty="0"/>
              <a:t> </a:t>
            </a:r>
            <a:r>
              <a:rPr lang="bg-BG" sz="1600" dirty="0" smtClean="0"/>
              <a:t>                 ОБУЧЕНИЯ В ЦЕРН, ШВЕЙЦАРИЯ НА УЧИТЕЛИ ПО ПРИРОДНИ НАУКИ, ПРОФЕСИОНАЛНА ПОДГОТОВКА, ПО ИНФОРМАТИКА ИЛИ ИТ, И В ЗАНИМАНИЯ ПО ИНТЕРЕСИ  В ЦПЛР ПО НАПРАВЛЕНИЕ ТЕХНИКА И ИНФОРМАТИКА;</a:t>
            </a:r>
            <a:br>
              <a:rPr lang="bg-BG" sz="1600" dirty="0" smtClean="0"/>
            </a:br>
            <a:r>
              <a:rPr lang="bg-BG" sz="1600" dirty="0"/>
              <a:t/>
            </a:r>
            <a:br>
              <a:rPr lang="bg-BG" sz="1600" dirty="0"/>
            </a:br>
            <a:r>
              <a:rPr lang="bg-BG" sz="1600" dirty="0" smtClean="0"/>
              <a:t>                  ОБУЧЕНИЯ В ДЪРЖАВАТА ИЗРАЕЛ – МЕМОРИАЛЕН ЦЕНТЪР „ЯД ВАШЕМ“</a:t>
            </a:r>
            <a:br>
              <a:rPr lang="bg-BG" sz="1600" dirty="0" smtClean="0"/>
            </a:br>
            <a:r>
              <a:rPr lang="bg-BG" sz="1600" dirty="0"/>
              <a:t/>
            </a:r>
            <a:br>
              <a:rPr lang="bg-BG" sz="1600" dirty="0"/>
            </a:br>
            <a:r>
              <a:rPr lang="bg-BG" sz="1600" dirty="0" smtClean="0"/>
              <a:t/>
            </a:r>
            <a:br>
              <a:rPr lang="bg-BG" sz="1600" dirty="0" smtClean="0"/>
            </a:br>
            <a:r>
              <a:rPr lang="bg-BG" sz="1600" dirty="0" smtClean="0"/>
              <a:t/>
            </a:r>
            <a:br>
              <a:rPr lang="bg-BG" sz="1600" dirty="0" smtClean="0"/>
            </a:br>
            <a:r>
              <a:rPr lang="bg-BG" sz="1600" dirty="0" smtClean="0"/>
              <a:t>-  В РАМКИТЕ НА ГОДИШНИТЕ ПЛАНОВЕ НА </a:t>
            </a:r>
            <a:r>
              <a:rPr lang="bg-BG" sz="1600" dirty="0" err="1" smtClean="0"/>
              <a:t>руо</a:t>
            </a:r>
            <a:r>
              <a:rPr lang="bg-BG" sz="1600" dirty="0" smtClean="0"/>
              <a:t> НА РЕГИОНАЛНО НИВО СЕ ПРОВЕЖДАТ ОБУЧЕНИЯ ЗА ПЕДАГОГИЧЕСКИ СПЕЦИАЛИСТИ  В СЪОТВЕТСТВИЕ С УСТАНОВЕНИ ПОТРЕБНОСТИ ОТ КВАЛИФИКАЦИЯ</a:t>
            </a:r>
            <a:br>
              <a:rPr lang="bg-BG" sz="1600" dirty="0" smtClean="0"/>
            </a:br>
            <a:r>
              <a:rPr lang="bg-BG" sz="1600" dirty="0"/>
              <a:t/>
            </a:r>
            <a:br>
              <a:rPr lang="bg-BG" sz="1600" dirty="0"/>
            </a:br>
            <a:r>
              <a:rPr lang="bg-BG" sz="1600" dirty="0" smtClean="0"/>
              <a:t/>
            </a:r>
            <a:br>
              <a:rPr lang="bg-BG" sz="1600" dirty="0" smtClean="0"/>
            </a:br>
            <a:r>
              <a:rPr lang="bg-BG" sz="1600" dirty="0" smtClean="0"/>
              <a:t>- придобиване на професионално-квалификационни степени  </a:t>
            </a:r>
            <a:r>
              <a:rPr lang="bg-BG" sz="1600" b="1" dirty="0" smtClean="0">
                <a:solidFill>
                  <a:schemeClr val="accent2">
                    <a:lumMod val="20000"/>
                    <a:lumOff val="80000"/>
                  </a:schemeClr>
                </a:solidFill>
              </a:rPr>
              <a:t>58 430 </a:t>
            </a:r>
            <a:r>
              <a:rPr lang="bg-BG" sz="1600" dirty="0" smtClean="0"/>
              <a:t>за периода 2016-2020 </a:t>
            </a:r>
            <a:br>
              <a:rPr lang="bg-BG" sz="1600" dirty="0" smtClean="0"/>
            </a:br>
            <a:r>
              <a:rPr lang="bg-BG" sz="1600" dirty="0"/>
              <a:t/>
            </a:r>
            <a:br>
              <a:rPr lang="bg-BG" sz="1600" dirty="0"/>
            </a:br>
            <a:r>
              <a:rPr lang="bg-BG" sz="1600" dirty="0" smtClean="0"/>
              <a:t>- 17 висши училища през периода 2016-2020 г. са провеждали обучения за повишаване на квалификацията- съгл. Чл. 43, ал.1 от ЗВО и чл. 222, ал.1 от ЗПУО</a:t>
            </a:r>
            <a:br>
              <a:rPr lang="bg-BG" sz="1600" dirty="0" smtClean="0"/>
            </a:br>
            <a:r>
              <a:rPr lang="bg-BG" sz="1600" dirty="0" smtClean="0"/>
              <a:t/>
            </a:r>
            <a:br>
              <a:rPr lang="bg-BG" sz="1600" dirty="0" smtClean="0"/>
            </a:br>
            <a:r>
              <a:rPr lang="bg-BG" sz="1400" dirty="0"/>
              <a:t/>
            </a:r>
            <a:br>
              <a:rPr lang="bg-BG" sz="1400" dirty="0"/>
            </a:br>
            <a:r>
              <a:rPr lang="bg-BG" dirty="0" smtClean="0"/>
              <a:t/>
            </a:r>
            <a:br>
              <a:rPr lang="bg-BG" dirty="0" smtClean="0"/>
            </a:br>
            <a:r>
              <a:rPr lang="bg-BG" dirty="0"/>
              <a:t/>
            </a:r>
            <a:br>
              <a:rPr lang="bg-BG" dirty="0"/>
            </a:br>
            <a:r>
              <a:rPr lang="bg-BG" dirty="0" smtClean="0"/>
              <a:t/>
            </a:r>
            <a:br>
              <a:rPr lang="bg-BG" dirty="0" smtClean="0"/>
            </a:br>
            <a:endParaRPr lang="en-US" dirty="0"/>
          </a:p>
        </p:txBody>
      </p:sp>
      <p:sp>
        <p:nvSpPr>
          <p:cNvPr id="3" name="Content Placeholder 2"/>
          <p:cNvSpPr>
            <a:spLocks noGrp="1"/>
          </p:cNvSpPr>
          <p:nvPr>
            <p:ph idx="1"/>
          </p:nvPr>
        </p:nvSpPr>
        <p:spPr>
          <a:xfrm>
            <a:off x="762270" y="0"/>
            <a:ext cx="10712335" cy="641195"/>
          </a:xfrm>
        </p:spPr>
        <p:txBody>
          <a:bodyPr>
            <a:normAutofit/>
          </a:bodyPr>
          <a:lstStyle/>
          <a:p>
            <a:pPr marL="0" indent="0" algn="ctr">
              <a:buNone/>
            </a:pPr>
            <a:r>
              <a:rPr lang="bg-BG" dirty="0" smtClean="0"/>
              <a:t>АКТУАЛНО СЪСТОЯНИЕ</a:t>
            </a:r>
            <a:endParaRPr lang="en-US" dirty="0"/>
          </a:p>
        </p:txBody>
      </p:sp>
    </p:spTree>
    <p:extLst>
      <p:ext uri="{BB962C8B-B14F-4D97-AF65-F5344CB8AC3E}">
        <p14:creationId xmlns:p14="http://schemas.microsoft.com/office/powerpoint/2010/main" val="2539054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969" y="1159727"/>
            <a:ext cx="8772022" cy="4845823"/>
          </a:xfrm>
        </p:spPr>
        <p:txBody>
          <a:bodyPr>
            <a:normAutofit/>
          </a:bodyPr>
          <a:lstStyle/>
          <a:p>
            <a:r>
              <a:rPr lang="bg-BG" sz="3200" dirty="0" smtClean="0"/>
              <a:t>ДРУГИ НАЦИОНАЛНИ ПРОГРАМИ</a:t>
            </a:r>
            <a:r>
              <a:rPr lang="bg-BG" dirty="0" smtClean="0"/>
              <a:t/>
            </a:r>
            <a:br>
              <a:rPr lang="bg-BG" dirty="0" smtClean="0"/>
            </a:br>
            <a:r>
              <a:rPr lang="bg-BG" dirty="0" smtClean="0"/>
              <a:t>  </a:t>
            </a:r>
            <a:r>
              <a:rPr lang="bg-BG" sz="1400" dirty="0" smtClean="0"/>
              <a:t/>
            </a:r>
            <a:br>
              <a:rPr lang="bg-BG" sz="1400" dirty="0" smtClean="0"/>
            </a:br>
            <a:r>
              <a:rPr lang="en-US" sz="1400" dirty="0" smtClean="0"/>
              <a:t>- </a:t>
            </a:r>
            <a:r>
              <a:rPr lang="bg-BG" sz="1400" dirty="0" smtClean="0"/>
              <a:t>„</a:t>
            </a:r>
            <a:r>
              <a:rPr lang="en-US" sz="1400" dirty="0" smtClean="0"/>
              <a:t>it-</a:t>
            </a:r>
            <a:r>
              <a:rPr lang="bg-BG" sz="1400" dirty="0" smtClean="0"/>
              <a:t>БИЗНЕСЪТ ПРЕПОДАВА“ – 2019 Г.</a:t>
            </a:r>
            <a:br>
              <a:rPr lang="bg-BG" sz="1400" dirty="0" smtClean="0"/>
            </a:br>
            <a:r>
              <a:rPr lang="bg-BG" sz="1400" dirty="0" smtClean="0"/>
              <a:t/>
            </a:r>
            <a:br>
              <a:rPr lang="bg-BG" sz="1400" dirty="0" smtClean="0"/>
            </a:br>
            <a:r>
              <a:rPr lang="bg-BG" sz="1400" dirty="0" smtClean="0"/>
              <a:t/>
            </a:r>
            <a:br>
              <a:rPr lang="bg-BG" sz="1400" dirty="0" smtClean="0"/>
            </a:br>
            <a:r>
              <a:rPr lang="bg-BG" sz="1400" dirty="0" smtClean="0"/>
              <a:t>- „БИЗНЕСЪТ ПРЕПОДАВА“ – 2020 Г. МОДУЛ 3 – „УЧИТЕЛИ В ПРЕДПРИЯТИЯ“</a:t>
            </a:r>
            <a:r>
              <a:rPr lang="bg-BG" dirty="0"/>
              <a:t/>
            </a:r>
            <a:br>
              <a:rPr lang="bg-BG" dirty="0"/>
            </a:br>
            <a:endParaRPr lang="en-US" dirty="0"/>
          </a:p>
        </p:txBody>
      </p:sp>
      <p:sp>
        <p:nvSpPr>
          <p:cNvPr id="3" name="Content Placeholder 2"/>
          <p:cNvSpPr>
            <a:spLocks noGrp="1"/>
          </p:cNvSpPr>
          <p:nvPr>
            <p:ph idx="1"/>
          </p:nvPr>
        </p:nvSpPr>
        <p:spPr>
          <a:xfrm>
            <a:off x="4107637" y="-1332571"/>
            <a:ext cx="8534400" cy="3615267"/>
          </a:xfrm>
        </p:spPr>
        <p:txBody>
          <a:bodyPr/>
          <a:lstStyle/>
          <a:p>
            <a:pPr marL="0" indent="0">
              <a:buNone/>
            </a:pPr>
            <a:r>
              <a:rPr lang="bg-BG" dirty="0" smtClean="0"/>
              <a:t>АКТУАЛНО СЪСТОЯНИЕ</a:t>
            </a:r>
            <a:endParaRPr lang="en-US" dirty="0"/>
          </a:p>
        </p:txBody>
      </p:sp>
    </p:spTree>
    <p:extLst>
      <p:ext uri="{BB962C8B-B14F-4D97-AF65-F5344CB8AC3E}">
        <p14:creationId xmlns:p14="http://schemas.microsoft.com/office/powerpoint/2010/main" val="3053305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894" y="1877947"/>
            <a:ext cx="9729033" cy="3931837"/>
          </a:xfrm>
        </p:spPr>
        <p:txBody>
          <a:bodyPr>
            <a:noAutofit/>
          </a:bodyPr>
          <a:lstStyle/>
          <a:p>
            <a:r>
              <a:rPr lang="bg-BG" dirty="0" smtClean="0"/>
              <a:t>ПРОГРАМА „ЕРАЗЪМ +“</a:t>
            </a:r>
            <a:br>
              <a:rPr lang="bg-BG" dirty="0" smtClean="0"/>
            </a:br>
            <a:r>
              <a:rPr lang="bg-BG" dirty="0"/>
              <a:t/>
            </a:r>
            <a:br>
              <a:rPr lang="bg-BG" dirty="0"/>
            </a:br>
            <a:r>
              <a:rPr lang="bg-BG" sz="1400" dirty="0"/>
              <a:t/>
            </a:r>
            <a:br>
              <a:rPr lang="bg-BG" sz="1400" dirty="0"/>
            </a:br>
            <a:r>
              <a:rPr lang="bg-BG" sz="1400" dirty="0" smtClean="0"/>
              <a:t>КЛЮЧОВА ДЕЙНОСТ 2  </a:t>
            </a:r>
            <a:br>
              <a:rPr lang="bg-BG" sz="1400" dirty="0" smtClean="0"/>
            </a:br>
            <a:r>
              <a:rPr lang="bg-BG" sz="1400" dirty="0"/>
              <a:t/>
            </a:r>
            <a:br>
              <a:rPr lang="bg-BG" sz="1400" dirty="0"/>
            </a:br>
            <a:r>
              <a:rPr lang="bg-BG" sz="1400" dirty="0" smtClean="0"/>
              <a:t>УЧИТЕЛИ, ПОВИШИЛИ КВАЛИФИКАЦИЯТА СИ ЧРЕЗ УЧАСТИЕ В ПРОЕКТНИ ПРЕДАЛОЖЕНИЯ, КАКТО СЛЕДВА:</a:t>
            </a:r>
            <a:br>
              <a:rPr lang="bg-BG" sz="1400" dirty="0" smtClean="0"/>
            </a:br>
            <a:r>
              <a:rPr lang="bg-BG" sz="1400" dirty="0" smtClean="0"/>
              <a:t/>
            </a:r>
            <a:br>
              <a:rPr lang="bg-BG" sz="1400" dirty="0" smtClean="0"/>
            </a:br>
            <a:r>
              <a:rPr lang="bg-BG" sz="1400" dirty="0" smtClean="0"/>
              <a:t>2016 Г. – 181</a:t>
            </a:r>
            <a:br>
              <a:rPr lang="bg-BG" sz="1400" dirty="0" smtClean="0"/>
            </a:br>
            <a:r>
              <a:rPr lang="bg-BG" sz="1400" dirty="0" smtClean="0"/>
              <a:t/>
            </a:r>
            <a:br>
              <a:rPr lang="bg-BG" sz="1400" dirty="0" smtClean="0"/>
            </a:br>
            <a:r>
              <a:rPr lang="bg-BG" sz="1400" dirty="0" smtClean="0"/>
              <a:t>2017 Г. – 112</a:t>
            </a:r>
            <a:br>
              <a:rPr lang="bg-BG" sz="1400" dirty="0" smtClean="0"/>
            </a:br>
            <a:r>
              <a:rPr lang="bg-BG" sz="1400" dirty="0" smtClean="0"/>
              <a:t/>
            </a:r>
            <a:br>
              <a:rPr lang="bg-BG" sz="1400" dirty="0" smtClean="0"/>
            </a:br>
            <a:r>
              <a:rPr lang="bg-BG" sz="1400" dirty="0" smtClean="0"/>
              <a:t>2018 Г. – 426</a:t>
            </a:r>
            <a:br>
              <a:rPr lang="bg-BG" sz="1400" dirty="0" smtClean="0"/>
            </a:br>
            <a:r>
              <a:rPr lang="bg-BG" sz="1400" dirty="0" smtClean="0"/>
              <a:t/>
            </a:r>
            <a:br>
              <a:rPr lang="bg-BG" sz="1400" dirty="0" smtClean="0"/>
            </a:br>
            <a:r>
              <a:rPr lang="bg-BG" sz="1400" dirty="0" smtClean="0"/>
              <a:t>2019 Г. -  262</a:t>
            </a:r>
            <a:br>
              <a:rPr lang="bg-BG" sz="1400" dirty="0" smtClean="0"/>
            </a:br>
            <a:r>
              <a:rPr lang="bg-BG" sz="1400" dirty="0"/>
              <a:t/>
            </a:r>
            <a:br>
              <a:rPr lang="bg-BG" sz="1400" dirty="0"/>
            </a:br>
            <a:r>
              <a:rPr lang="bg-BG" sz="1400" dirty="0" smtClean="0"/>
              <a:t/>
            </a:r>
            <a:br>
              <a:rPr lang="bg-BG" sz="1400" dirty="0" smtClean="0"/>
            </a:br>
            <a:endParaRPr lang="en-US" sz="1400" dirty="0"/>
          </a:p>
        </p:txBody>
      </p:sp>
      <p:sp>
        <p:nvSpPr>
          <p:cNvPr id="3" name="Content Placeholder 2"/>
          <p:cNvSpPr>
            <a:spLocks noGrp="1"/>
          </p:cNvSpPr>
          <p:nvPr>
            <p:ph idx="1"/>
          </p:nvPr>
        </p:nvSpPr>
        <p:spPr>
          <a:xfrm>
            <a:off x="684212" y="685801"/>
            <a:ext cx="10834998" cy="507380"/>
          </a:xfrm>
        </p:spPr>
        <p:txBody>
          <a:bodyPr/>
          <a:lstStyle/>
          <a:p>
            <a:pPr algn="ctr"/>
            <a:r>
              <a:rPr lang="bg-BG" dirty="0" smtClean="0"/>
              <a:t>АКТУАЛНО СЪСТОЯНИЕ</a:t>
            </a:r>
            <a:endParaRPr lang="en-US" dirty="0"/>
          </a:p>
        </p:txBody>
      </p:sp>
    </p:spTree>
    <p:extLst>
      <p:ext uri="{BB962C8B-B14F-4D97-AF65-F5344CB8AC3E}">
        <p14:creationId xmlns:p14="http://schemas.microsoft.com/office/powerpoint/2010/main" val="2926120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458" y="1115123"/>
            <a:ext cx="9879981" cy="5151862"/>
          </a:xfrm>
        </p:spPr>
        <p:txBody>
          <a:bodyPr>
            <a:normAutofit fontScale="90000"/>
          </a:bodyPr>
          <a:lstStyle/>
          <a:p>
            <a:pPr marL="285750" indent="-285750">
              <a:buFont typeface="Wingdings" panose="05000000000000000000" pitchFamily="2" charset="2"/>
              <a:buChar char="§"/>
            </a:pPr>
            <a:r>
              <a:rPr lang="bg-BG" dirty="0" smtClean="0"/>
              <a:t>ДОПЪЛНИТЕЛНА ПРОФЕСИОНАЛНА КВАЛИФИКАЦИЯ</a:t>
            </a:r>
            <a:r>
              <a:rPr lang="bg-BG" sz="1400" dirty="0" smtClean="0"/>
              <a:t/>
            </a:r>
            <a:br>
              <a:rPr lang="bg-BG" sz="1400" dirty="0" smtClean="0"/>
            </a:br>
            <a:r>
              <a:rPr lang="bg-BG" sz="1400" dirty="0"/>
              <a:t/>
            </a:r>
            <a:br>
              <a:rPr lang="bg-BG" sz="1400" dirty="0"/>
            </a:br>
            <a:r>
              <a:rPr lang="bg-BG" sz="1400" dirty="0" smtClean="0"/>
              <a:t/>
            </a:r>
            <a:br>
              <a:rPr lang="bg-BG" sz="1400" dirty="0" smtClean="0"/>
            </a:br>
            <a:r>
              <a:rPr lang="bg-BG" sz="1600" dirty="0" smtClean="0"/>
              <a:t>ЧРЕЗ НАЦИОНАЛНА ПРОГРАМА „КВАЛИФИКАЦИЯ“ ПРЕЗ ПОСЛЕДНИТЕ ДВЕ ГДИНИ СА ПРОВЕДЕНИ ОБУЧЕНИЯ НА 115 УЧИТЕЛИ ЗА ПРИДОБИВАНЕ НА ДОПЪЛНИТЕЛНА ПРОФЕСИОНАЛНА КВАЛИФИКАЦИЯ „УЧИТЕЛ ПО РЕЛИГИЯ“</a:t>
            </a:r>
            <a:br>
              <a:rPr lang="bg-BG" sz="1600" dirty="0" smtClean="0"/>
            </a:br>
            <a:r>
              <a:rPr lang="bg-BG" sz="1600" dirty="0" smtClean="0"/>
              <a:t/>
            </a:r>
            <a:br>
              <a:rPr lang="bg-BG" sz="1600" dirty="0" smtClean="0"/>
            </a:br>
            <a:r>
              <a:rPr lang="bg-BG" sz="1600" dirty="0"/>
              <a:t/>
            </a:r>
            <a:br>
              <a:rPr lang="bg-BG" sz="1600" dirty="0"/>
            </a:br>
            <a:r>
              <a:rPr lang="bg-BG" sz="1800" b="1" dirty="0" smtClean="0"/>
              <a:t>ЧРЕЗ НАЦИОНАЛНА ПРОГРАМА „МОТИВИРАНИ УЧИТЕЛИ“:</a:t>
            </a:r>
            <a:r>
              <a:rPr lang="bg-BG" sz="1600" dirty="0" smtClean="0"/>
              <a:t/>
            </a:r>
            <a:br>
              <a:rPr lang="bg-BG" sz="1600" dirty="0" smtClean="0"/>
            </a:br>
            <a:r>
              <a:rPr lang="bg-BG" sz="1600" dirty="0" smtClean="0"/>
              <a:t/>
            </a:r>
            <a:br>
              <a:rPr lang="bg-BG" sz="1600" dirty="0" smtClean="0"/>
            </a:br>
            <a:r>
              <a:rPr lang="bg-BG" sz="1600" dirty="0"/>
              <a:t> </a:t>
            </a:r>
            <a:r>
              <a:rPr lang="bg-BG" sz="1600" dirty="0" smtClean="0"/>
              <a:t>      ПРЕЗ 2019 Г. СА ЗАПОЧНАЛИ ОБУЧЕНИЯ </a:t>
            </a:r>
            <a:r>
              <a:rPr lang="ru-RU" sz="1600" dirty="0"/>
              <a:t>311 </a:t>
            </a:r>
            <a:r>
              <a:rPr lang="ru-RU" sz="1600" dirty="0" err="1"/>
              <a:t>специалисти</a:t>
            </a:r>
            <a:r>
              <a:rPr lang="ru-RU" sz="1600" dirty="0"/>
              <a:t> за </a:t>
            </a:r>
            <a:r>
              <a:rPr lang="ru-RU" sz="1600" dirty="0" err="1"/>
              <a:t>придобиване</a:t>
            </a:r>
            <a:r>
              <a:rPr lang="ru-RU" sz="1600" dirty="0"/>
              <a:t> на </a:t>
            </a:r>
            <a:r>
              <a:rPr lang="ru-RU" sz="1600" dirty="0" err="1"/>
              <a:t>професионална</a:t>
            </a:r>
            <a:r>
              <a:rPr lang="ru-RU" sz="1600" dirty="0"/>
              <a:t> квалификация „</a:t>
            </a:r>
            <a:r>
              <a:rPr lang="ru-RU" sz="1600" dirty="0" err="1"/>
              <a:t>учител</a:t>
            </a:r>
            <a:r>
              <a:rPr lang="ru-RU" sz="1600" dirty="0"/>
              <a:t>“ или </a:t>
            </a:r>
            <a:r>
              <a:rPr lang="ru-RU" sz="1600" dirty="0" err="1"/>
              <a:t>допълнителна</a:t>
            </a:r>
            <a:r>
              <a:rPr lang="ru-RU" sz="1600" dirty="0"/>
              <a:t> </a:t>
            </a:r>
            <a:r>
              <a:rPr lang="ru-RU" sz="1600" dirty="0" err="1"/>
              <a:t>професионална</a:t>
            </a:r>
            <a:r>
              <a:rPr lang="ru-RU" sz="1600" dirty="0"/>
              <a:t> квалификация „</a:t>
            </a:r>
            <a:r>
              <a:rPr lang="ru-RU" sz="1600" dirty="0" err="1"/>
              <a:t>учител</a:t>
            </a:r>
            <a:r>
              <a:rPr lang="ru-RU" sz="1600" dirty="0"/>
              <a:t> по</a:t>
            </a:r>
            <a:r>
              <a:rPr lang="ru-RU" sz="1600" dirty="0" smtClean="0"/>
              <a:t>…“</a:t>
            </a:r>
            <a:br>
              <a:rPr lang="ru-RU" sz="1600" dirty="0" smtClean="0"/>
            </a:br>
            <a:r>
              <a:rPr lang="ru-RU" sz="1600" dirty="0" smtClean="0"/>
              <a:t/>
            </a:r>
            <a:br>
              <a:rPr lang="ru-RU" sz="1600" dirty="0" smtClean="0"/>
            </a:br>
            <a:r>
              <a:rPr lang="ru-RU" sz="1600" dirty="0"/>
              <a:t> </a:t>
            </a:r>
            <a:r>
              <a:rPr lang="ru-RU" sz="1600" dirty="0" smtClean="0"/>
              <a:t>      ПРЕЗ 2020 Г. - В </a:t>
            </a:r>
            <a:r>
              <a:rPr lang="ru-RU" sz="1600" dirty="0"/>
              <a:t>трите </a:t>
            </a:r>
            <a:r>
              <a:rPr lang="ru-RU" sz="1600" dirty="0" err="1"/>
              <a:t>модула</a:t>
            </a:r>
            <a:r>
              <a:rPr lang="ru-RU" sz="1600" dirty="0"/>
              <a:t> по </a:t>
            </a:r>
            <a:r>
              <a:rPr lang="ru-RU" sz="1600" dirty="0" err="1" smtClean="0"/>
              <a:t>програмата</a:t>
            </a:r>
            <a:r>
              <a:rPr lang="ru-RU" sz="1600" dirty="0" smtClean="0"/>
              <a:t> </a:t>
            </a:r>
            <a:r>
              <a:rPr lang="ru-RU" sz="1600" dirty="0" err="1" smtClean="0"/>
              <a:t>участват</a:t>
            </a:r>
            <a:r>
              <a:rPr lang="ru-RU" sz="1600" dirty="0" smtClean="0"/>
              <a:t> </a:t>
            </a:r>
            <a:r>
              <a:rPr lang="ru-RU" sz="1600" dirty="0"/>
              <a:t>246 </a:t>
            </a:r>
            <a:r>
              <a:rPr lang="ru-RU" sz="1600" dirty="0" err="1" smtClean="0"/>
              <a:t>специалисти</a:t>
            </a:r>
            <a:r>
              <a:rPr lang="ru-RU" sz="1600" dirty="0" smtClean="0"/>
              <a:t> </a:t>
            </a:r>
            <a:r>
              <a:rPr lang="ru-RU" sz="1400" dirty="0" smtClean="0"/>
              <a:t/>
            </a:r>
            <a:br>
              <a:rPr lang="ru-RU" sz="1400" dirty="0" smtClean="0"/>
            </a:br>
            <a:r>
              <a:rPr lang="ru-RU" sz="1400" dirty="0"/>
              <a:t/>
            </a:r>
            <a:br>
              <a:rPr lang="ru-RU" sz="1400" dirty="0"/>
            </a:br>
            <a:r>
              <a:rPr lang="bg-BG" sz="1400" dirty="0"/>
              <a:t/>
            </a:r>
            <a:br>
              <a:rPr lang="bg-BG" sz="1400" dirty="0"/>
            </a:br>
            <a:endParaRPr lang="en-US" sz="1400" dirty="0"/>
          </a:p>
        </p:txBody>
      </p:sp>
      <p:sp>
        <p:nvSpPr>
          <p:cNvPr id="3" name="Content Placeholder 2"/>
          <p:cNvSpPr>
            <a:spLocks noGrp="1"/>
          </p:cNvSpPr>
          <p:nvPr>
            <p:ph idx="1"/>
          </p:nvPr>
        </p:nvSpPr>
        <p:spPr>
          <a:xfrm>
            <a:off x="724829" y="340111"/>
            <a:ext cx="9991493" cy="775011"/>
          </a:xfrm>
        </p:spPr>
        <p:txBody>
          <a:bodyPr/>
          <a:lstStyle/>
          <a:p>
            <a:pPr algn="ctr"/>
            <a:r>
              <a:rPr lang="bg-BG" dirty="0" smtClean="0"/>
              <a:t>АКТУАЛНО СЪСТОЯНИЕ</a:t>
            </a:r>
            <a:endParaRPr lang="en-US" dirty="0"/>
          </a:p>
        </p:txBody>
      </p:sp>
    </p:spTree>
    <p:extLst>
      <p:ext uri="{BB962C8B-B14F-4D97-AF65-F5344CB8AC3E}">
        <p14:creationId xmlns:p14="http://schemas.microsoft.com/office/powerpoint/2010/main" val="3658037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048" y="1713186"/>
            <a:ext cx="11162883" cy="4893911"/>
          </a:xfrm>
        </p:spPr>
        <p:txBody>
          <a:bodyPr>
            <a:normAutofit/>
          </a:bodyPr>
          <a:lstStyle/>
          <a:p>
            <a:r>
              <a:rPr lang="ru-RU" sz="1600" dirty="0" smtClean="0"/>
              <a:t>В </a:t>
            </a:r>
            <a:r>
              <a:rPr lang="ru-RU" sz="1600" dirty="0" err="1"/>
              <a:t>рамките</a:t>
            </a:r>
            <a:r>
              <a:rPr lang="ru-RU" sz="1600" dirty="0"/>
              <a:t> на </a:t>
            </a:r>
            <a:r>
              <a:rPr lang="ru-RU" sz="1600" dirty="0" err="1" smtClean="0"/>
              <a:t>програма</a:t>
            </a:r>
            <a:r>
              <a:rPr lang="ru-RU" sz="1600" dirty="0" smtClean="0"/>
              <a:t> « КВАЛИФИКАЦИЯ»  </a:t>
            </a:r>
            <a:r>
              <a:rPr lang="ru-RU" sz="1600" dirty="0" err="1"/>
              <a:t>са</a:t>
            </a:r>
            <a:r>
              <a:rPr lang="ru-RU" sz="1600" dirty="0"/>
              <a:t> </a:t>
            </a:r>
            <a:r>
              <a:rPr lang="ru-RU" sz="1600" dirty="0" err="1" smtClean="0"/>
              <a:t>проведени</a:t>
            </a:r>
            <a:r>
              <a:rPr lang="ru-RU" sz="1600" dirty="0" smtClean="0"/>
              <a:t>:</a:t>
            </a:r>
            <a:br>
              <a:rPr lang="ru-RU" sz="1600" dirty="0" smtClean="0"/>
            </a:br>
            <a:r>
              <a:rPr lang="ru-RU" sz="1600" dirty="0"/>
              <a:t/>
            </a:r>
            <a:br>
              <a:rPr lang="ru-RU" sz="1600" dirty="0"/>
            </a:br>
            <a:r>
              <a:rPr lang="ru-RU" sz="1600" dirty="0" smtClean="0"/>
              <a:t/>
            </a:r>
            <a:br>
              <a:rPr lang="ru-RU" sz="1600" dirty="0" smtClean="0"/>
            </a:br>
            <a:r>
              <a:rPr lang="ru-RU" sz="1600" dirty="0" smtClean="0"/>
              <a:t> </a:t>
            </a:r>
            <a:br>
              <a:rPr lang="ru-RU" sz="1600" dirty="0" smtClean="0"/>
            </a:br>
            <a:r>
              <a:rPr lang="ru-RU" sz="1600" dirty="0" smtClean="0"/>
              <a:t>10 конференции</a:t>
            </a:r>
            <a:br>
              <a:rPr lang="ru-RU" sz="1600" dirty="0" smtClean="0"/>
            </a:br>
            <a:r>
              <a:rPr lang="ru-RU" sz="1600" dirty="0" smtClean="0"/>
              <a:t/>
            </a:r>
            <a:br>
              <a:rPr lang="ru-RU" sz="1600" dirty="0" smtClean="0"/>
            </a:br>
            <a:r>
              <a:rPr lang="ru-RU" sz="1600" dirty="0" smtClean="0"/>
              <a:t>6 </a:t>
            </a:r>
            <a:r>
              <a:rPr lang="ru-RU" sz="1600" dirty="0" err="1" smtClean="0"/>
              <a:t>дискусионни</a:t>
            </a:r>
            <a:r>
              <a:rPr lang="ru-RU" sz="1600" dirty="0" smtClean="0"/>
              <a:t> форума</a:t>
            </a:r>
            <a:br>
              <a:rPr lang="ru-RU" sz="1600" dirty="0" smtClean="0"/>
            </a:br>
            <a:r>
              <a:rPr lang="ru-RU" sz="1600" dirty="0" smtClean="0"/>
              <a:t/>
            </a:r>
            <a:br>
              <a:rPr lang="ru-RU" sz="1600" dirty="0" smtClean="0"/>
            </a:br>
            <a:r>
              <a:rPr lang="ru-RU" sz="1600" dirty="0" smtClean="0"/>
              <a:t>4 </a:t>
            </a:r>
            <a:r>
              <a:rPr lang="ru-RU" sz="1600" dirty="0" err="1" smtClean="0"/>
              <a:t>изследвания</a:t>
            </a:r>
            <a:r>
              <a:rPr lang="ru-RU" sz="1600" dirty="0" smtClean="0"/>
              <a:t> на </a:t>
            </a:r>
            <a:r>
              <a:rPr lang="ru-RU" sz="1600" dirty="0" err="1" smtClean="0"/>
              <a:t>актуални</a:t>
            </a:r>
            <a:r>
              <a:rPr lang="ru-RU" sz="1600" dirty="0" smtClean="0"/>
              <a:t> теми, </a:t>
            </a:r>
            <a:r>
              <a:rPr lang="ru-RU" sz="1600" dirty="0" err="1" smtClean="0"/>
              <a:t>свързани</a:t>
            </a:r>
            <a:r>
              <a:rPr lang="ru-RU" sz="1600" dirty="0" smtClean="0"/>
              <a:t> с </a:t>
            </a:r>
            <a:r>
              <a:rPr lang="ru-RU" sz="1600" dirty="0" err="1" smtClean="0"/>
              <a:t>квалификацията</a:t>
            </a:r>
            <a:r>
              <a:rPr lang="ru-RU" sz="1600" dirty="0" smtClean="0"/>
              <a:t> на </a:t>
            </a:r>
            <a:r>
              <a:rPr lang="ru-RU" sz="1600" dirty="0" err="1" smtClean="0"/>
              <a:t>педагогическите</a:t>
            </a:r>
            <a:r>
              <a:rPr lang="ru-RU" sz="1600" dirty="0" smtClean="0"/>
              <a:t> </a:t>
            </a:r>
            <a:r>
              <a:rPr lang="ru-RU" sz="1600" dirty="0" err="1" smtClean="0"/>
              <a:t>специалисти</a:t>
            </a:r>
            <a:endParaRPr lang="en-US" sz="1400" dirty="0"/>
          </a:p>
        </p:txBody>
      </p:sp>
      <p:sp>
        <p:nvSpPr>
          <p:cNvPr id="3" name="Content Placeholder 2"/>
          <p:cNvSpPr>
            <a:spLocks noGrp="1"/>
          </p:cNvSpPr>
          <p:nvPr>
            <p:ph idx="1"/>
          </p:nvPr>
        </p:nvSpPr>
        <p:spPr>
          <a:xfrm>
            <a:off x="1531705" y="485079"/>
            <a:ext cx="8534400" cy="685800"/>
          </a:xfrm>
        </p:spPr>
        <p:txBody>
          <a:bodyPr/>
          <a:lstStyle/>
          <a:p>
            <a:pPr algn="ctr"/>
            <a:r>
              <a:rPr lang="bg-BG" dirty="0" smtClean="0"/>
              <a:t>АКТУАЛНО СЪСТОЯНИЕ</a:t>
            </a:r>
            <a:endParaRPr lang="en-US" dirty="0"/>
          </a:p>
        </p:txBody>
      </p:sp>
      <p:sp>
        <p:nvSpPr>
          <p:cNvPr id="4" name="Content Placeholder 2"/>
          <p:cNvSpPr txBox="1">
            <a:spLocks/>
          </p:cNvSpPr>
          <p:nvPr/>
        </p:nvSpPr>
        <p:spPr>
          <a:xfrm>
            <a:off x="338525" y="1460809"/>
            <a:ext cx="4423046" cy="68580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ctr">
              <a:buNone/>
            </a:pPr>
            <a:r>
              <a:rPr lang="bg-BG" b="1" dirty="0">
                <a:solidFill>
                  <a:schemeClr val="tx1"/>
                </a:solidFill>
              </a:rPr>
              <a:t>ИЗСЛЕДВАНИЯ И ФОРУМИ</a:t>
            </a:r>
            <a:endParaRPr lang="en-US" b="1" dirty="0">
              <a:solidFill>
                <a:schemeClr val="tx1"/>
              </a:solidFill>
            </a:endParaRPr>
          </a:p>
        </p:txBody>
      </p:sp>
    </p:spTree>
    <p:extLst>
      <p:ext uri="{BB962C8B-B14F-4D97-AF65-F5344CB8AC3E}">
        <p14:creationId xmlns:p14="http://schemas.microsoft.com/office/powerpoint/2010/main" val="2899699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029" y="0"/>
            <a:ext cx="8979908" cy="735980"/>
          </a:xfrm>
        </p:spPr>
        <p:txBody>
          <a:bodyPr>
            <a:normAutofit/>
          </a:bodyPr>
          <a:lstStyle/>
          <a:p>
            <a:r>
              <a:rPr lang="bg-BG" sz="2800" dirty="0"/>
              <a:t>АКТУАЛНО </a:t>
            </a:r>
            <a:r>
              <a:rPr lang="bg-BG" sz="2800" dirty="0" smtClean="0"/>
              <a:t>СЪСТОЯНИЕ - </a:t>
            </a:r>
            <a:r>
              <a:rPr lang="bg-BG" sz="2800" b="1" dirty="0" smtClean="0"/>
              <a:t>Изводи </a:t>
            </a:r>
            <a:r>
              <a:rPr lang="bg-BG" sz="2800" b="1" dirty="0"/>
              <a:t>и препоръки</a:t>
            </a:r>
            <a:endParaRPr lang="en-US" sz="2800" b="1" dirty="0"/>
          </a:p>
        </p:txBody>
      </p:sp>
      <p:sp>
        <p:nvSpPr>
          <p:cNvPr id="3" name="Content Placeholder 2"/>
          <p:cNvSpPr>
            <a:spLocks noGrp="1"/>
          </p:cNvSpPr>
          <p:nvPr>
            <p:ph sz="half" idx="1"/>
          </p:nvPr>
        </p:nvSpPr>
        <p:spPr>
          <a:xfrm>
            <a:off x="221841" y="769435"/>
            <a:ext cx="5593925" cy="5865541"/>
          </a:xfrm>
        </p:spPr>
        <p:txBody>
          <a:bodyPr>
            <a:normAutofit fontScale="92500"/>
          </a:bodyPr>
          <a:lstStyle/>
          <a:p>
            <a:r>
              <a:rPr lang="ru-RU" dirty="0" err="1">
                <a:solidFill>
                  <a:schemeClr val="tx1"/>
                </a:solidFill>
              </a:rPr>
              <a:t>интересът</a:t>
            </a:r>
            <a:r>
              <a:rPr lang="ru-RU" dirty="0">
                <a:solidFill>
                  <a:schemeClr val="tx1"/>
                </a:solidFill>
              </a:rPr>
              <a:t> </a:t>
            </a:r>
            <a:r>
              <a:rPr lang="ru-RU" dirty="0" err="1">
                <a:solidFill>
                  <a:schemeClr val="tx1"/>
                </a:solidFill>
              </a:rPr>
              <a:t>към</a:t>
            </a:r>
            <a:r>
              <a:rPr lang="ru-RU" dirty="0">
                <a:solidFill>
                  <a:schemeClr val="tx1"/>
                </a:solidFill>
              </a:rPr>
              <a:t> </a:t>
            </a:r>
            <a:r>
              <a:rPr lang="ru-RU" dirty="0" err="1">
                <a:solidFill>
                  <a:schemeClr val="tx1"/>
                </a:solidFill>
              </a:rPr>
              <a:t>придобиване</a:t>
            </a:r>
            <a:r>
              <a:rPr lang="ru-RU" dirty="0">
                <a:solidFill>
                  <a:schemeClr val="tx1"/>
                </a:solidFill>
              </a:rPr>
              <a:t> и </a:t>
            </a:r>
            <a:r>
              <a:rPr lang="ru-RU" dirty="0" err="1">
                <a:solidFill>
                  <a:schemeClr val="tx1"/>
                </a:solidFill>
              </a:rPr>
              <a:t>усъвършенстване</a:t>
            </a:r>
            <a:r>
              <a:rPr lang="ru-RU" dirty="0">
                <a:solidFill>
                  <a:schemeClr val="tx1"/>
                </a:solidFill>
              </a:rPr>
              <a:t> на </a:t>
            </a:r>
            <a:r>
              <a:rPr lang="ru-RU" dirty="0" err="1">
                <a:solidFill>
                  <a:schemeClr val="tx1"/>
                </a:solidFill>
              </a:rPr>
              <a:t>дигитални</a:t>
            </a:r>
            <a:r>
              <a:rPr lang="ru-RU" dirty="0">
                <a:solidFill>
                  <a:schemeClr val="tx1"/>
                </a:solidFill>
              </a:rPr>
              <a:t> компетенции у </a:t>
            </a:r>
            <a:r>
              <a:rPr lang="ru-RU" dirty="0" err="1">
                <a:solidFill>
                  <a:schemeClr val="tx1"/>
                </a:solidFill>
              </a:rPr>
              <a:t>учителите</a:t>
            </a:r>
            <a:r>
              <a:rPr lang="ru-RU" dirty="0">
                <a:solidFill>
                  <a:schemeClr val="tx1"/>
                </a:solidFill>
              </a:rPr>
              <a:t> постоянно </a:t>
            </a:r>
            <a:r>
              <a:rPr lang="ru-RU" dirty="0" err="1" smtClean="0">
                <a:solidFill>
                  <a:schemeClr val="tx1"/>
                </a:solidFill>
              </a:rPr>
              <a:t>нараства</a:t>
            </a:r>
            <a:endParaRPr lang="ru-RU" dirty="0" smtClean="0">
              <a:solidFill>
                <a:schemeClr val="tx1"/>
              </a:solidFill>
            </a:endParaRPr>
          </a:p>
          <a:p>
            <a:r>
              <a:rPr lang="ru-RU" dirty="0" err="1">
                <a:solidFill>
                  <a:schemeClr val="tx1"/>
                </a:solidFill>
              </a:rPr>
              <a:t>курсовете</a:t>
            </a:r>
            <a:r>
              <a:rPr lang="ru-RU" dirty="0">
                <a:solidFill>
                  <a:schemeClr val="tx1"/>
                </a:solidFill>
              </a:rPr>
              <a:t> за работа с </a:t>
            </a:r>
            <a:r>
              <a:rPr lang="ru-RU" dirty="0" err="1">
                <a:solidFill>
                  <a:schemeClr val="tx1"/>
                </a:solidFill>
              </a:rPr>
              <a:t>дигитални</a:t>
            </a:r>
            <a:r>
              <a:rPr lang="ru-RU" dirty="0">
                <a:solidFill>
                  <a:schemeClr val="tx1"/>
                </a:solidFill>
              </a:rPr>
              <a:t> технологии </a:t>
            </a:r>
            <a:r>
              <a:rPr lang="ru-RU" dirty="0" err="1">
                <a:solidFill>
                  <a:schemeClr val="tx1"/>
                </a:solidFill>
              </a:rPr>
              <a:t>са</a:t>
            </a:r>
            <a:r>
              <a:rPr lang="ru-RU" dirty="0">
                <a:solidFill>
                  <a:schemeClr val="tx1"/>
                </a:solidFill>
              </a:rPr>
              <a:t> сред </a:t>
            </a:r>
            <a:r>
              <a:rPr lang="ru-RU" dirty="0" err="1">
                <a:solidFill>
                  <a:schemeClr val="tx1"/>
                </a:solidFill>
              </a:rPr>
              <a:t>най-посещаваните</a:t>
            </a:r>
            <a:r>
              <a:rPr lang="ru-RU" dirty="0">
                <a:solidFill>
                  <a:schemeClr val="tx1"/>
                </a:solidFill>
              </a:rPr>
              <a:t> </a:t>
            </a:r>
            <a:r>
              <a:rPr lang="ru-RU" dirty="0" err="1">
                <a:solidFill>
                  <a:schemeClr val="tx1"/>
                </a:solidFill>
              </a:rPr>
              <a:t>през</a:t>
            </a:r>
            <a:r>
              <a:rPr lang="ru-RU" dirty="0">
                <a:solidFill>
                  <a:schemeClr val="tx1"/>
                </a:solidFill>
              </a:rPr>
              <a:t> </a:t>
            </a:r>
            <a:r>
              <a:rPr lang="ru-RU" dirty="0" err="1">
                <a:solidFill>
                  <a:schemeClr val="tx1"/>
                </a:solidFill>
              </a:rPr>
              <a:t>последните</a:t>
            </a:r>
            <a:r>
              <a:rPr lang="ru-RU" dirty="0">
                <a:solidFill>
                  <a:schemeClr val="tx1"/>
                </a:solidFill>
              </a:rPr>
              <a:t> 5 </a:t>
            </a:r>
            <a:r>
              <a:rPr lang="ru-RU" dirty="0" err="1" smtClean="0">
                <a:solidFill>
                  <a:schemeClr val="tx1"/>
                </a:solidFill>
              </a:rPr>
              <a:t>години</a:t>
            </a:r>
            <a:endParaRPr lang="ru-RU" dirty="0" smtClean="0">
              <a:solidFill>
                <a:schemeClr val="tx1"/>
              </a:solidFill>
            </a:endParaRPr>
          </a:p>
          <a:p>
            <a:r>
              <a:rPr lang="ru-RU" dirty="0">
                <a:solidFill>
                  <a:schemeClr val="tx1"/>
                </a:solidFill>
              </a:rPr>
              <a:t>дефицит в </a:t>
            </a:r>
            <a:r>
              <a:rPr lang="ru-RU" dirty="0" err="1">
                <a:solidFill>
                  <a:schemeClr val="tx1"/>
                </a:solidFill>
              </a:rPr>
              <a:t>подготовката</a:t>
            </a:r>
            <a:r>
              <a:rPr lang="ru-RU" dirty="0">
                <a:solidFill>
                  <a:schemeClr val="tx1"/>
                </a:solidFill>
              </a:rPr>
              <a:t> на </a:t>
            </a:r>
            <a:r>
              <a:rPr lang="ru-RU" dirty="0" err="1">
                <a:solidFill>
                  <a:schemeClr val="tx1"/>
                </a:solidFill>
              </a:rPr>
              <a:t>учителите</a:t>
            </a:r>
            <a:r>
              <a:rPr lang="ru-RU" dirty="0">
                <a:solidFill>
                  <a:schemeClr val="tx1"/>
                </a:solidFill>
              </a:rPr>
              <a:t> за </a:t>
            </a:r>
            <a:r>
              <a:rPr lang="ru-RU" dirty="0" err="1">
                <a:solidFill>
                  <a:schemeClr val="tx1"/>
                </a:solidFill>
              </a:rPr>
              <a:t>проектиране</a:t>
            </a:r>
            <a:r>
              <a:rPr lang="ru-RU" dirty="0">
                <a:solidFill>
                  <a:schemeClr val="tx1"/>
                </a:solidFill>
              </a:rPr>
              <a:t> и </a:t>
            </a:r>
            <a:r>
              <a:rPr lang="ru-RU" dirty="0" err="1">
                <a:solidFill>
                  <a:schemeClr val="tx1"/>
                </a:solidFill>
              </a:rPr>
              <a:t>провеждане</a:t>
            </a:r>
            <a:r>
              <a:rPr lang="ru-RU" dirty="0">
                <a:solidFill>
                  <a:schemeClr val="tx1"/>
                </a:solidFill>
              </a:rPr>
              <a:t> на </a:t>
            </a:r>
            <a:r>
              <a:rPr lang="ru-RU" dirty="0" err="1">
                <a:solidFill>
                  <a:schemeClr val="tx1"/>
                </a:solidFill>
              </a:rPr>
              <a:t>качествено</a:t>
            </a:r>
            <a:r>
              <a:rPr lang="ru-RU" dirty="0">
                <a:solidFill>
                  <a:schemeClr val="tx1"/>
                </a:solidFill>
              </a:rPr>
              <a:t> </a:t>
            </a:r>
            <a:r>
              <a:rPr lang="ru-RU" dirty="0" err="1">
                <a:solidFill>
                  <a:schemeClr val="tx1"/>
                </a:solidFill>
              </a:rPr>
              <a:t>електронно</a:t>
            </a:r>
            <a:r>
              <a:rPr lang="ru-RU" dirty="0">
                <a:solidFill>
                  <a:schemeClr val="tx1"/>
                </a:solidFill>
              </a:rPr>
              <a:t> обучение</a:t>
            </a:r>
            <a:r>
              <a:rPr lang="ru-RU" dirty="0" smtClean="0">
                <a:solidFill>
                  <a:schemeClr val="tx1"/>
                </a:solidFill>
              </a:rPr>
              <a:t>.</a:t>
            </a:r>
          </a:p>
          <a:p>
            <a:r>
              <a:rPr lang="ru-RU" dirty="0" err="1">
                <a:solidFill>
                  <a:schemeClr val="tx1"/>
                </a:solidFill>
              </a:rPr>
              <a:t>системата</a:t>
            </a:r>
            <a:r>
              <a:rPr lang="ru-RU" dirty="0">
                <a:solidFill>
                  <a:schemeClr val="tx1"/>
                </a:solidFill>
              </a:rPr>
              <a:t> за квалификация, </a:t>
            </a:r>
            <a:r>
              <a:rPr lang="ru-RU" dirty="0" err="1">
                <a:solidFill>
                  <a:schemeClr val="tx1"/>
                </a:solidFill>
              </a:rPr>
              <a:t>макар</a:t>
            </a:r>
            <a:r>
              <a:rPr lang="ru-RU" dirty="0">
                <a:solidFill>
                  <a:schemeClr val="tx1"/>
                </a:solidFill>
              </a:rPr>
              <a:t> и традиционно </a:t>
            </a:r>
            <a:r>
              <a:rPr lang="ru-RU" dirty="0" err="1">
                <a:solidFill>
                  <a:schemeClr val="tx1"/>
                </a:solidFill>
              </a:rPr>
              <a:t>базирана</a:t>
            </a:r>
            <a:r>
              <a:rPr lang="ru-RU" dirty="0">
                <a:solidFill>
                  <a:schemeClr val="tx1"/>
                </a:solidFill>
              </a:rPr>
              <a:t> на организация на </a:t>
            </a:r>
            <a:r>
              <a:rPr lang="ru-RU" dirty="0" err="1">
                <a:solidFill>
                  <a:schemeClr val="tx1"/>
                </a:solidFill>
              </a:rPr>
              <a:t>учебния</a:t>
            </a:r>
            <a:r>
              <a:rPr lang="ru-RU" dirty="0">
                <a:solidFill>
                  <a:schemeClr val="tx1"/>
                </a:solidFill>
              </a:rPr>
              <a:t> </a:t>
            </a:r>
            <a:r>
              <a:rPr lang="ru-RU" dirty="0" err="1">
                <a:solidFill>
                  <a:schemeClr val="tx1"/>
                </a:solidFill>
              </a:rPr>
              <a:t>процес</a:t>
            </a:r>
            <a:r>
              <a:rPr lang="ru-RU" dirty="0">
                <a:solidFill>
                  <a:schemeClr val="tx1"/>
                </a:solidFill>
              </a:rPr>
              <a:t> в </a:t>
            </a:r>
            <a:r>
              <a:rPr lang="ru-RU" dirty="0" err="1">
                <a:solidFill>
                  <a:schemeClr val="tx1"/>
                </a:solidFill>
              </a:rPr>
              <a:t>присъствена</a:t>
            </a:r>
            <a:r>
              <a:rPr lang="ru-RU" dirty="0">
                <a:solidFill>
                  <a:schemeClr val="tx1"/>
                </a:solidFill>
              </a:rPr>
              <a:t> форма, е </a:t>
            </a:r>
            <a:r>
              <a:rPr lang="ru-RU" dirty="0" err="1">
                <a:solidFill>
                  <a:schemeClr val="tx1"/>
                </a:solidFill>
              </a:rPr>
              <a:t>сравнително</a:t>
            </a:r>
            <a:r>
              <a:rPr lang="ru-RU" dirty="0">
                <a:solidFill>
                  <a:schemeClr val="tx1"/>
                </a:solidFill>
              </a:rPr>
              <a:t> </a:t>
            </a:r>
            <a:r>
              <a:rPr lang="ru-RU" dirty="0" err="1">
                <a:solidFill>
                  <a:schemeClr val="tx1"/>
                </a:solidFill>
              </a:rPr>
              <a:t>гъвкава</a:t>
            </a:r>
            <a:r>
              <a:rPr lang="ru-RU" dirty="0">
                <a:solidFill>
                  <a:schemeClr val="tx1"/>
                </a:solidFill>
              </a:rPr>
              <a:t> и </a:t>
            </a:r>
            <a:r>
              <a:rPr lang="ru-RU" dirty="0" err="1">
                <a:solidFill>
                  <a:schemeClr val="tx1"/>
                </a:solidFill>
              </a:rPr>
              <a:t>потенциално</a:t>
            </a:r>
            <a:r>
              <a:rPr lang="ru-RU" dirty="0">
                <a:solidFill>
                  <a:schemeClr val="tx1"/>
                </a:solidFill>
              </a:rPr>
              <a:t> способна на адекватна </a:t>
            </a:r>
            <a:r>
              <a:rPr lang="ru-RU" dirty="0" err="1">
                <a:solidFill>
                  <a:schemeClr val="tx1"/>
                </a:solidFill>
              </a:rPr>
              <a:t>промяна</a:t>
            </a:r>
            <a:r>
              <a:rPr lang="ru-RU" dirty="0">
                <a:solidFill>
                  <a:schemeClr val="tx1"/>
                </a:solidFill>
              </a:rPr>
              <a:t> и </a:t>
            </a:r>
            <a:r>
              <a:rPr lang="ru-RU" dirty="0" err="1">
                <a:solidFill>
                  <a:schemeClr val="tx1"/>
                </a:solidFill>
              </a:rPr>
              <a:t>адаптиране</a:t>
            </a:r>
            <a:r>
              <a:rPr lang="ru-RU" dirty="0">
                <a:solidFill>
                  <a:schemeClr val="tx1"/>
                </a:solidFill>
              </a:rPr>
              <a:t> </a:t>
            </a:r>
            <a:r>
              <a:rPr lang="ru-RU" dirty="0" err="1">
                <a:solidFill>
                  <a:schemeClr val="tx1"/>
                </a:solidFill>
              </a:rPr>
              <a:t>към</a:t>
            </a:r>
            <a:r>
              <a:rPr lang="ru-RU" dirty="0">
                <a:solidFill>
                  <a:schemeClr val="tx1"/>
                </a:solidFill>
              </a:rPr>
              <a:t> </a:t>
            </a:r>
            <a:r>
              <a:rPr lang="ru-RU" dirty="0" err="1">
                <a:solidFill>
                  <a:schemeClr val="tx1"/>
                </a:solidFill>
              </a:rPr>
              <a:t>условията</a:t>
            </a:r>
            <a:r>
              <a:rPr lang="ru-RU" dirty="0">
                <a:solidFill>
                  <a:schemeClr val="tx1"/>
                </a:solidFill>
              </a:rPr>
              <a:t> на </a:t>
            </a:r>
            <a:r>
              <a:rPr lang="ru-RU" dirty="0" err="1">
                <a:solidFill>
                  <a:schemeClr val="tx1"/>
                </a:solidFill>
              </a:rPr>
              <a:t>рязка</a:t>
            </a:r>
            <a:r>
              <a:rPr lang="ru-RU" dirty="0">
                <a:solidFill>
                  <a:schemeClr val="tx1"/>
                </a:solidFill>
              </a:rPr>
              <a:t> </a:t>
            </a:r>
            <a:r>
              <a:rPr lang="ru-RU" dirty="0" err="1">
                <a:solidFill>
                  <a:schemeClr val="tx1"/>
                </a:solidFill>
              </a:rPr>
              <a:t>промяна</a:t>
            </a:r>
            <a:r>
              <a:rPr lang="ru-RU" dirty="0">
                <a:solidFill>
                  <a:schemeClr val="tx1"/>
                </a:solidFill>
              </a:rPr>
              <a:t> в </a:t>
            </a:r>
            <a:r>
              <a:rPr lang="ru-RU" dirty="0" err="1">
                <a:solidFill>
                  <a:schemeClr val="tx1"/>
                </a:solidFill>
              </a:rPr>
              <a:t>модалностите</a:t>
            </a:r>
            <a:r>
              <a:rPr lang="ru-RU" dirty="0">
                <a:solidFill>
                  <a:schemeClr val="tx1"/>
                </a:solidFill>
              </a:rPr>
              <a:t> на </a:t>
            </a:r>
            <a:r>
              <a:rPr lang="ru-RU" dirty="0" err="1">
                <a:solidFill>
                  <a:schemeClr val="tx1"/>
                </a:solidFill>
              </a:rPr>
              <a:t>провеждане</a:t>
            </a:r>
            <a:r>
              <a:rPr lang="ru-RU" dirty="0">
                <a:solidFill>
                  <a:schemeClr val="tx1"/>
                </a:solidFill>
              </a:rPr>
              <a:t> на </a:t>
            </a:r>
            <a:r>
              <a:rPr lang="ru-RU" dirty="0" err="1" smtClean="0">
                <a:solidFill>
                  <a:schemeClr val="tx1"/>
                </a:solidFill>
              </a:rPr>
              <a:t>обучението</a:t>
            </a:r>
            <a:endParaRPr lang="ru-RU" dirty="0" smtClean="0"/>
          </a:p>
        </p:txBody>
      </p:sp>
      <p:sp>
        <p:nvSpPr>
          <p:cNvPr id="4" name="Content Placeholder 3"/>
          <p:cNvSpPr>
            <a:spLocks noGrp="1"/>
          </p:cNvSpPr>
          <p:nvPr>
            <p:ph sz="half" idx="2"/>
          </p:nvPr>
        </p:nvSpPr>
        <p:spPr>
          <a:xfrm>
            <a:off x="5815766" y="646771"/>
            <a:ext cx="5954751" cy="5988205"/>
          </a:xfrm>
        </p:spPr>
        <p:txBody>
          <a:bodyPr>
            <a:normAutofit fontScale="92500"/>
          </a:bodyPr>
          <a:lstStyle/>
          <a:p>
            <a:r>
              <a:rPr lang="ru-RU" dirty="0">
                <a:solidFill>
                  <a:schemeClr val="tx1"/>
                </a:solidFill>
              </a:rPr>
              <a:t>да </a:t>
            </a:r>
            <a:r>
              <a:rPr lang="ru-RU" dirty="0" err="1">
                <a:solidFill>
                  <a:schemeClr val="tx1"/>
                </a:solidFill>
              </a:rPr>
              <a:t>овладеят</a:t>
            </a:r>
            <a:r>
              <a:rPr lang="ru-RU" dirty="0">
                <a:solidFill>
                  <a:schemeClr val="tx1"/>
                </a:solidFill>
              </a:rPr>
              <a:t> </a:t>
            </a:r>
            <a:r>
              <a:rPr lang="ru-RU" dirty="0" err="1">
                <a:solidFill>
                  <a:schemeClr val="tx1"/>
                </a:solidFill>
              </a:rPr>
              <a:t>дигитални</a:t>
            </a:r>
            <a:r>
              <a:rPr lang="ru-RU" dirty="0">
                <a:solidFill>
                  <a:schemeClr val="tx1"/>
                </a:solidFill>
              </a:rPr>
              <a:t> умения, </a:t>
            </a:r>
            <a:r>
              <a:rPr lang="ru-RU" dirty="0" err="1">
                <a:solidFill>
                  <a:schemeClr val="tx1"/>
                </a:solidFill>
              </a:rPr>
              <a:t>помагащи</a:t>
            </a:r>
            <a:r>
              <a:rPr lang="ru-RU" dirty="0">
                <a:solidFill>
                  <a:schemeClr val="tx1"/>
                </a:solidFill>
              </a:rPr>
              <a:t> им да </a:t>
            </a:r>
            <a:r>
              <a:rPr lang="ru-RU" dirty="0" err="1">
                <a:solidFill>
                  <a:schemeClr val="tx1"/>
                </a:solidFill>
              </a:rPr>
              <a:t>проектират</a:t>
            </a:r>
            <a:r>
              <a:rPr lang="ru-RU" dirty="0">
                <a:solidFill>
                  <a:schemeClr val="tx1"/>
                </a:solidFill>
              </a:rPr>
              <a:t> и </a:t>
            </a:r>
            <a:r>
              <a:rPr lang="ru-RU" dirty="0" err="1">
                <a:solidFill>
                  <a:schemeClr val="tx1"/>
                </a:solidFill>
              </a:rPr>
              <a:t>провеждат</a:t>
            </a:r>
            <a:r>
              <a:rPr lang="ru-RU" dirty="0">
                <a:solidFill>
                  <a:schemeClr val="tx1"/>
                </a:solidFill>
              </a:rPr>
              <a:t> обучение в онлайн </a:t>
            </a:r>
            <a:r>
              <a:rPr lang="ru-RU" dirty="0" err="1">
                <a:solidFill>
                  <a:schemeClr val="tx1"/>
                </a:solidFill>
              </a:rPr>
              <a:t>учебна</a:t>
            </a:r>
            <a:r>
              <a:rPr lang="ru-RU" dirty="0">
                <a:solidFill>
                  <a:schemeClr val="tx1"/>
                </a:solidFill>
              </a:rPr>
              <a:t> среда</a:t>
            </a:r>
            <a:r>
              <a:rPr lang="ru-RU" dirty="0" smtClean="0">
                <a:solidFill>
                  <a:schemeClr val="tx1"/>
                </a:solidFill>
              </a:rPr>
              <a:t>.</a:t>
            </a:r>
          </a:p>
          <a:p>
            <a:r>
              <a:rPr lang="ru-RU" dirty="0" smtClean="0">
                <a:solidFill>
                  <a:schemeClr val="tx1"/>
                </a:solidFill>
              </a:rPr>
              <a:t>«</a:t>
            </a:r>
            <a:r>
              <a:rPr lang="ru-RU" dirty="0" err="1" smtClean="0">
                <a:solidFill>
                  <a:schemeClr val="tx1"/>
                </a:solidFill>
              </a:rPr>
              <a:t>квалификационните</a:t>
            </a:r>
            <a:r>
              <a:rPr lang="ru-RU" dirty="0" smtClean="0">
                <a:solidFill>
                  <a:schemeClr val="tx1"/>
                </a:solidFill>
              </a:rPr>
              <a:t> </a:t>
            </a:r>
            <a:r>
              <a:rPr lang="ru-RU" dirty="0">
                <a:solidFill>
                  <a:schemeClr val="tx1"/>
                </a:solidFill>
              </a:rPr>
              <a:t>обучения в </a:t>
            </a:r>
            <a:r>
              <a:rPr lang="ru-RU" dirty="0" err="1">
                <a:solidFill>
                  <a:schemeClr val="tx1"/>
                </a:solidFill>
              </a:rPr>
              <a:t>тематично</a:t>
            </a:r>
            <a:r>
              <a:rPr lang="ru-RU" dirty="0">
                <a:solidFill>
                  <a:schemeClr val="tx1"/>
                </a:solidFill>
              </a:rPr>
              <a:t> и </a:t>
            </a:r>
            <a:r>
              <a:rPr lang="ru-RU" dirty="0" err="1">
                <a:solidFill>
                  <a:schemeClr val="tx1"/>
                </a:solidFill>
              </a:rPr>
              <a:t>съдържателно</a:t>
            </a:r>
            <a:r>
              <a:rPr lang="ru-RU" dirty="0">
                <a:solidFill>
                  <a:schemeClr val="tx1"/>
                </a:solidFill>
              </a:rPr>
              <a:t> отношение да </a:t>
            </a:r>
            <a:r>
              <a:rPr lang="ru-RU" dirty="0" err="1">
                <a:solidFill>
                  <a:schemeClr val="tx1"/>
                </a:solidFill>
              </a:rPr>
              <a:t>бъдат</a:t>
            </a:r>
            <a:r>
              <a:rPr lang="ru-RU" dirty="0">
                <a:solidFill>
                  <a:schemeClr val="tx1"/>
                </a:solidFill>
              </a:rPr>
              <a:t> </a:t>
            </a:r>
            <a:r>
              <a:rPr lang="ru-RU" dirty="0" err="1">
                <a:solidFill>
                  <a:schemeClr val="tx1"/>
                </a:solidFill>
              </a:rPr>
              <a:t>контекстуализирани</a:t>
            </a:r>
            <a:r>
              <a:rPr lang="ru-RU" dirty="0">
                <a:solidFill>
                  <a:schemeClr val="tx1"/>
                </a:solidFill>
              </a:rPr>
              <a:t> на </a:t>
            </a:r>
            <a:r>
              <a:rPr lang="ru-RU" dirty="0" err="1">
                <a:solidFill>
                  <a:schemeClr val="tx1"/>
                </a:solidFill>
              </a:rPr>
              <a:t>базата</a:t>
            </a:r>
            <a:r>
              <a:rPr lang="ru-RU" dirty="0">
                <a:solidFill>
                  <a:schemeClr val="tx1"/>
                </a:solidFill>
              </a:rPr>
              <a:t> на </a:t>
            </a:r>
            <a:r>
              <a:rPr lang="ru-RU" dirty="0" err="1">
                <a:solidFill>
                  <a:schemeClr val="tx1"/>
                </a:solidFill>
              </a:rPr>
              <a:t>идентифицираните</a:t>
            </a:r>
            <a:r>
              <a:rPr lang="ru-RU" dirty="0">
                <a:solidFill>
                  <a:schemeClr val="tx1"/>
                </a:solidFill>
              </a:rPr>
              <a:t> по </a:t>
            </a:r>
            <a:r>
              <a:rPr lang="ru-RU" dirty="0" err="1">
                <a:solidFill>
                  <a:schemeClr val="tx1"/>
                </a:solidFill>
              </a:rPr>
              <a:t>пътя</a:t>
            </a:r>
            <a:r>
              <a:rPr lang="ru-RU" dirty="0">
                <a:solidFill>
                  <a:schemeClr val="tx1"/>
                </a:solidFill>
              </a:rPr>
              <a:t> на </a:t>
            </a:r>
            <a:r>
              <a:rPr lang="ru-RU" dirty="0" err="1">
                <a:solidFill>
                  <a:schemeClr val="tx1"/>
                </a:solidFill>
              </a:rPr>
              <a:t>изследване</a:t>
            </a:r>
            <a:r>
              <a:rPr lang="ru-RU" dirty="0">
                <a:solidFill>
                  <a:schemeClr val="tx1"/>
                </a:solidFill>
              </a:rPr>
              <a:t> </a:t>
            </a:r>
            <a:r>
              <a:rPr lang="ru-RU" dirty="0" err="1">
                <a:solidFill>
                  <a:schemeClr val="tx1"/>
                </a:solidFill>
              </a:rPr>
              <a:t>дефицити</a:t>
            </a:r>
            <a:r>
              <a:rPr lang="ru-RU" dirty="0">
                <a:solidFill>
                  <a:schemeClr val="tx1"/>
                </a:solidFill>
              </a:rPr>
              <a:t> в </a:t>
            </a:r>
            <a:r>
              <a:rPr lang="ru-RU" dirty="0" err="1">
                <a:solidFill>
                  <a:schemeClr val="tx1"/>
                </a:solidFill>
              </a:rPr>
              <a:t>знанията</a:t>
            </a:r>
            <a:r>
              <a:rPr lang="ru-RU" dirty="0">
                <a:solidFill>
                  <a:schemeClr val="tx1"/>
                </a:solidFill>
              </a:rPr>
              <a:t>, </a:t>
            </a:r>
            <a:r>
              <a:rPr lang="ru-RU" dirty="0" err="1">
                <a:solidFill>
                  <a:schemeClr val="tx1"/>
                </a:solidFill>
              </a:rPr>
              <a:t>уменията</a:t>
            </a:r>
            <a:r>
              <a:rPr lang="ru-RU" dirty="0">
                <a:solidFill>
                  <a:schemeClr val="tx1"/>
                </a:solidFill>
              </a:rPr>
              <a:t> и </a:t>
            </a:r>
            <a:r>
              <a:rPr lang="ru-RU" dirty="0" err="1">
                <a:solidFill>
                  <a:schemeClr val="tx1"/>
                </a:solidFill>
              </a:rPr>
              <a:t>компетентностите</a:t>
            </a:r>
            <a:r>
              <a:rPr lang="ru-RU" dirty="0">
                <a:solidFill>
                  <a:schemeClr val="tx1"/>
                </a:solidFill>
              </a:rPr>
              <a:t> на </a:t>
            </a:r>
            <a:r>
              <a:rPr lang="ru-RU" dirty="0" err="1">
                <a:solidFill>
                  <a:schemeClr val="tx1"/>
                </a:solidFill>
              </a:rPr>
              <a:t>конкретни</a:t>
            </a:r>
            <a:r>
              <a:rPr lang="ru-RU" dirty="0">
                <a:solidFill>
                  <a:schemeClr val="tx1"/>
                </a:solidFill>
              </a:rPr>
              <a:t> учители или </a:t>
            </a:r>
            <a:r>
              <a:rPr lang="ru-RU" dirty="0" err="1">
                <a:solidFill>
                  <a:schemeClr val="tx1"/>
                </a:solidFill>
              </a:rPr>
              <a:t>групи</a:t>
            </a:r>
            <a:r>
              <a:rPr lang="ru-RU" dirty="0">
                <a:solidFill>
                  <a:schemeClr val="tx1"/>
                </a:solidFill>
              </a:rPr>
              <a:t> учители в конкретно училище. </a:t>
            </a:r>
            <a:r>
              <a:rPr lang="ru-RU" dirty="0" err="1">
                <a:solidFill>
                  <a:schemeClr val="tx1"/>
                </a:solidFill>
              </a:rPr>
              <a:t>Задължителен</a:t>
            </a:r>
            <a:r>
              <a:rPr lang="ru-RU" dirty="0">
                <a:solidFill>
                  <a:schemeClr val="tx1"/>
                </a:solidFill>
              </a:rPr>
              <a:t> фактор в </a:t>
            </a:r>
            <a:r>
              <a:rPr lang="ru-RU" dirty="0" err="1">
                <a:solidFill>
                  <a:schemeClr val="tx1"/>
                </a:solidFill>
              </a:rPr>
              <a:t>процеса</a:t>
            </a:r>
            <a:r>
              <a:rPr lang="ru-RU" dirty="0">
                <a:solidFill>
                  <a:schemeClr val="tx1"/>
                </a:solidFill>
              </a:rPr>
              <a:t> на </a:t>
            </a:r>
            <a:r>
              <a:rPr lang="ru-RU" dirty="0" err="1">
                <a:solidFill>
                  <a:schemeClr val="tx1"/>
                </a:solidFill>
              </a:rPr>
              <a:t>определяне</a:t>
            </a:r>
            <a:r>
              <a:rPr lang="ru-RU" dirty="0">
                <a:solidFill>
                  <a:schemeClr val="tx1"/>
                </a:solidFill>
              </a:rPr>
              <a:t> на </a:t>
            </a:r>
            <a:r>
              <a:rPr lang="ru-RU" dirty="0" err="1">
                <a:solidFill>
                  <a:schemeClr val="tx1"/>
                </a:solidFill>
              </a:rPr>
              <a:t>дефицитите</a:t>
            </a:r>
            <a:r>
              <a:rPr lang="ru-RU" dirty="0">
                <a:solidFill>
                  <a:schemeClr val="tx1"/>
                </a:solidFill>
              </a:rPr>
              <a:t> </a:t>
            </a:r>
            <a:r>
              <a:rPr lang="ru-RU" dirty="0" err="1">
                <a:solidFill>
                  <a:schemeClr val="tx1"/>
                </a:solidFill>
              </a:rPr>
              <a:t>следва</a:t>
            </a:r>
            <a:r>
              <a:rPr lang="ru-RU" dirty="0">
                <a:solidFill>
                  <a:schemeClr val="tx1"/>
                </a:solidFill>
              </a:rPr>
              <a:t> да </a:t>
            </a:r>
            <a:r>
              <a:rPr lang="ru-RU" dirty="0" err="1">
                <a:solidFill>
                  <a:schemeClr val="tx1"/>
                </a:solidFill>
              </a:rPr>
              <a:t>бъдат</a:t>
            </a:r>
            <a:r>
              <a:rPr lang="ru-RU" dirty="0">
                <a:solidFill>
                  <a:schemeClr val="tx1"/>
                </a:solidFill>
              </a:rPr>
              <a:t> </a:t>
            </a:r>
            <a:r>
              <a:rPr lang="ru-RU" dirty="0" err="1">
                <a:solidFill>
                  <a:schemeClr val="tx1"/>
                </a:solidFill>
              </a:rPr>
              <a:t>потребностите</a:t>
            </a:r>
            <a:r>
              <a:rPr lang="ru-RU" dirty="0">
                <a:solidFill>
                  <a:schemeClr val="tx1"/>
                </a:solidFill>
              </a:rPr>
              <a:t> и </a:t>
            </a:r>
            <a:r>
              <a:rPr lang="ru-RU" dirty="0" err="1">
                <a:solidFill>
                  <a:schemeClr val="tx1"/>
                </a:solidFill>
              </a:rPr>
              <a:t>специфичните</a:t>
            </a:r>
            <a:r>
              <a:rPr lang="ru-RU" dirty="0">
                <a:solidFill>
                  <a:schemeClr val="tx1"/>
                </a:solidFill>
              </a:rPr>
              <a:t> </a:t>
            </a:r>
            <a:r>
              <a:rPr lang="ru-RU" dirty="0" err="1">
                <a:solidFill>
                  <a:schemeClr val="tx1"/>
                </a:solidFill>
              </a:rPr>
              <a:t>особености</a:t>
            </a:r>
            <a:r>
              <a:rPr lang="ru-RU" dirty="0">
                <a:solidFill>
                  <a:schemeClr val="tx1"/>
                </a:solidFill>
              </a:rPr>
              <a:t> на </a:t>
            </a:r>
            <a:r>
              <a:rPr lang="ru-RU" dirty="0" err="1">
                <a:solidFill>
                  <a:schemeClr val="tx1"/>
                </a:solidFill>
              </a:rPr>
              <a:t>учениците</a:t>
            </a:r>
            <a:r>
              <a:rPr lang="ru-RU" dirty="0">
                <a:solidFill>
                  <a:schemeClr val="tx1"/>
                </a:solidFill>
              </a:rPr>
              <a:t> </a:t>
            </a:r>
            <a:r>
              <a:rPr lang="ru-RU" dirty="0" err="1">
                <a:solidFill>
                  <a:schemeClr val="tx1"/>
                </a:solidFill>
              </a:rPr>
              <a:t>като</a:t>
            </a:r>
            <a:r>
              <a:rPr lang="ru-RU" dirty="0">
                <a:solidFill>
                  <a:schemeClr val="tx1"/>
                </a:solidFill>
              </a:rPr>
              <a:t> </a:t>
            </a:r>
            <a:r>
              <a:rPr lang="ru-RU" dirty="0" err="1">
                <a:solidFill>
                  <a:schemeClr val="tx1"/>
                </a:solidFill>
              </a:rPr>
              <a:t>крайни</a:t>
            </a:r>
            <a:r>
              <a:rPr lang="ru-RU" dirty="0">
                <a:solidFill>
                  <a:schemeClr val="tx1"/>
                </a:solidFill>
              </a:rPr>
              <a:t> </a:t>
            </a:r>
            <a:r>
              <a:rPr lang="ru-RU" dirty="0" err="1">
                <a:solidFill>
                  <a:schemeClr val="tx1"/>
                </a:solidFill>
              </a:rPr>
              <a:t>бенефициенти</a:t>
            </a:r>
            <a:r>
              <a:rPr lang="ru-RU" dirty="0">
                <a:solidFill>
                  <a:schemeClr val="tx1"/>
                </a:solidFill>
              </a:rPr>
              <a:t> на </a:t>
            </a:r>
            <a:r>
              <a:rPr lang="ru-RU" dirty="0" err="1">
                <a:solidFill>
                  <a:schemeClr val="tx1"/>
                </a:solidFill>
              </a:rPr>
              <a:t>образователния</a:t>
            </a:r>
            <a:r>
              <a:rPr lang="ru-RU" dirty="0">
                <a:solidFill>
                  <a:schemeClr val="tx1"/>
                </a:solidFill>
              </a:rPr>
              <a:t> </a:t>
            </a:r>
            <a:r>
              <a:rPr lang="ru-RU" dirty="0" err="1">
                <a:solidFill>
                  <a:schemeClr val="tx1"/>
                </a:solidFill>
              </a:rPr>
              <a:t>процес</a:t>
            </a:r>
            <a:r>
              <a:rPr lang="ru-RU" dirty="0">
                <a:solidFill>
                  <a:schemeClr val="tx1"/>
                </a:solidFill>
              </a:rPr>
              <a:t>, </a:t>
            </a:r>
            <a:r>
              <a:rPr lang="ru-RU" dirty="0" err="1">
                <a:solidFill>
                  <a:schemeClr val="tx1"/>
                </a:solidFill>
              </a:rPr>
              <a:t>наред</a:t>
            </a:r>
            <a:r>
              <a:rPr lang="ru-RU" dirty="0">
                <a:solidFill>
                  <a:schemeClr val="tx1"/>
                </a:solidFill>
              </a:rPr>
              <a:t> с </a:t>
            </a:r>
            <a:r>
              <a:rPr lang="ru-RU" dirty="0" err="1">
                <a:solidFill>
                  <a:schemeClr val="tx1"/>
                </a:solidFill>
              </a:rPr>
              <a:t>идентифицираните</a:t>
            </a:r>
            <a:r>
              <a:rPr lang="ru-RU" dirty="0">
                <a:solidFill>
                  <a:schemeClr val="tx1"/>
                </a:solidFill>
              </a:rPr>
              <a:t> потребности от квалификация на </a:t>
            </a:r>
            <a:r>
              <a:rPr lang="ru-RU" dirty="0" err="1">
                <a:solidFill>
                  <a:schemeClr val="tx1"/>
                </a:solidFill>
              </a:rPr>
              <a:t>самите</a:t>
            </a:r>
            <a:r>
              <a:rPr lang="ru-RU" dirty="0">
                <a:solidFill>
                  <a:schemeClr val="tx1"/>
                </a:solidFill>
              </a:rPr>
              <a:t> учители и на </a:t>
            </a:r>
            <a:r>
              <a:rPr lang="ru-RU" dirty="0" err="1">
                <a:solidFill>
                  <a:schemeClr val="tx1"/>
                </a:solidFill>
              </a:rPr>
              <a:t>самото</a:t>
            </a:r>
            <a:r>
              <a:rPr lang="ru-RU" dirty="0">
                <a:solidFill>
                  <a:schemeClr val="tx1"/>
                </a:solidFill>
              </a:rPr>
              <a:t> училище</a:t>
            </a:r>
            <a:r>
              <a:rPr lang="ru-RU" dirty="0" smtClean="0">
                <a:solidFill>
                  <a:schemeClr val="tx1"/>
                </a:solidFill>
              </a:rPr>
              <a:t>.»</a:t>
            </a:r>
          </a:p>
        </p:txBody>
      </p:sp>
    </p:spTree>
    <p:extLst>
      <p:ext uri="{BB962C8B-B14F-4D97-AF65-F5344CB8AC3E}">
        <p14:creationId xmlns:p14="http://schemas.microsoft.com/office/powerpoint/2010/main" val="22361291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1841" y="1282390"/>
            <a:ext cx="8404032" cy="5006897"/>
          </a:xfrm>
        </p:spPr>
        <p:txBody>
          <a:bodyPr>
            <a:normAutofit/>
          </a:bodyPr>
          <a:lstStyle/>
          <a:p>
            <a:r>
              <a:rPr lang="bg-BG" dirty="0" smtClean="0"/>
              <a:t>ПРОЕКТ „Квалификация за професионално развитие на педагогическите специалисти“ 2018-2021 г. по оп </a:t>
            </a:r>
            <a:r>
              <a:rPr lang="bg-BG" dirty="0" err="1" smtClean="0"/>
              <a:t>ноир</a:t>
            </a:r>
            <a:r>
              <a:rPr lang="bg-BG" dirty="0" smtClean="0"/>
              <a:t/>
            </a:r>
            <a:br>
              <a:rPr lang="bg-BG" dirty="0" smtClean="0"/>
            </a:br>
            <a:endParaRPr lang="en-US" dirty="0"/>
          </a:p>
        </p:txBody>
      </p:sp>
      <p:sp>
        <p:nvSpPr>
          <p:cNvPr id="3" name="Content Placeholder 2"/>
          <p:cNvSpPr>
            <a:spLocks noGrp="1"/>
          </p:cNvSpPr>
          <p:nvPr>
            <p:ph idx="1"/>
          </p:nvPr>
        </p:nvSpPr>
        <p:spPr>
          <a:xfrm>
            <a:off x="4330661" y="-1232210"/>
            <a:ext cx="8534400" cy="3615267"/>
          </a:xfrm>
        </p:spPr>
        <p:txBody>
          <a:bodyPr/>
          <a:lstStyle/>
          <a:p>
            <a:r>
              <a:rPr lang="bg-BG" dirty="0" smtClean="0"/>
              <a:t>АКТУАЛНО СЪСТОЯНИЕ</a:t>
            </a:r>
            <a:endParaRPr lang="en-US" dirty="0"/>
          </a:p>
        </p:txBody>
      </p:sp>
    </p:spTree>
    <p:extLst>
      <p:ext uri="{BB962C8B-B14F-4D97-AF65-F5344CB8AC3E}">
        <p14:creationId xmlns:p14="http://schemas.microsoft.com/office/powerpoint/2010/main" val="3840140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001" y="1677224"/>
            <a:ext cx="10243985" cy="2671751"/>
          </a:xfrm>
        </p:spPr>
        <p:txBody>
          <a:bodyPr>
            <a:normAutofit/>
          </a:bodyPr>
          <a:lstStyle/>
          <a:p>
            <a:r>
              <a:rPr lang="bg-BG" sz="3200" dirty="0" smtClean="0"/>
              <a:t>ПРОЕКТ “ОБРАЗОВАНИЕ ЗА УТРЕШНИЯ ДЕН“</a:t>
            </a:r>
            <a:br>
              <a:rPr lang="bg-BG" sz="3200" dirty="0" smtClean="0"/>
            </a:br>
            <a:r>
              <a:rPr lang="bg-BG" sz="3200" dirty="0" smtClean="0"/>
              <a:t/>
            </a:r>
            <a:br>
              <a:rPr lang="bg-BG" sz="3200" dirty="0" smtClean="0"/>
            </a:br>
            <a:r>
              <a:rPr lang="bg-BG" sz="3200" dirty="0" smtClean="0"/>
              <a:t>ПО ОП НОИР</a:t>
            </a:r>
            <a:endParaRPr lang="en-US" sz="3200" dirty="0"/>
          </a:p>
        </p:txBody>
      </p:sp>
      <p:sp>
        <p:nvSpPr>
          <p:cNvPr id="3" name="Content Placeholder 2"/>
          <p:cNvSpPr>
            <a:spLocks noGrp="1"/>
          </p:cNvSpPr>
          <p:nvPr>
            <p:ph idx="1"/>
          </p:nvPr>
        </p:nvSpPr>
        <p:spPr>
          <a:xfrm>
            <a:off x="3873461" y="-1254512"/>
            <a:ext cx="8534400" cy="3615267"/>
          </a:xfrm>
        </p:spPr>
        <p:txBody>
          <a:bodyPr/>
          <a:lstStyle/>
          <a:p>
            <a:r>
              <a:rPr lang="bg-BG" dirty="0" smtClean="0"/>
              <a:t>АКТУАЛНО СЪСТОЯНИЕ</a:t>
            </a:r>
            <a:endParaRPr lang="en-US" dirty="0"/>
          </a:p>
        </p:txBody>
      </p:sp>
    </p:spTree>
    <p:extLst>
      <p:ext uri="{BB962C8B-B14F-4D97-AF65-F5344CB8AC3E}">
        <p14:creationId xmlns:p14="http://schemas.microsoft.com/office/powerpoint/2010/main" val="28145747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1137425"/>
            <a:ext cx="10478160" cy="4638908"/>
          </a:xfrm>
        </p:spPr>
        <p:txBody>
          <a:bodyPr>
            <a:normAutofit/>
          </a:bodyPr>
          <a:lstStyle/>
          <a:p>
            <a:r>
              <a:rPr lang="ru-RU" dirty="0" smtClean="0"/>
              <a:t>Проект </a:t>
            </a:r>
            <a:r>
              <a:rPr lang="ru-RU" dirty="0"/>
              <a:t>„Равен </a:t>
            </a:r>
            <a:r>
              <a:rPr lang="ru-RU" dirty="0" err="1"/>
              <a:t>достъп</a:t>
            </a:r>
            <a:r>
              <a:rPr lang="ru-RU" dirty="0"/>
              <a:t> до </a:t>
            </a:r>
            <a:r>
              <a:rPr lang="ru-RU" dirty="0" err="1"/>
              <a:t>училищно</a:t>
            </a:r>
            <a:r>
              <a:rPr lang="ru-RU" dirty="0"/>
              <a:t> образование в </a:t>
            </a:r>
            <a:r>
              <a:rPr lang="ru-RU" dirty="0" err="1"/>
              <a:t>условията</a:t>
            </a:r>
            <a:r>
              <a:rPr lang="ru-RU" dirty="0"/>
              <a:t> на </a:t>
            </a:r>
            <a:r>
              <a:rPr lang="ru-RU" dirty="0" err="1"/>
              <a:t>кризи</a:t>
            </a:r>
            <a:r>
              <a:rPr lang="ru-RU" dirty="0"/>
              <a:t>“</a:t>
            </a:r>
            <a:endParaRPr lang="en-US" dirty="0"/>
          </a:p>
        </p:txBody>
      </p:sp>
      <p:sp>
        <p:nvSpPr>
          <p:cNvPr id="3" name="Content Placeholder 2"/>
          <p:cNvSpPr>
            <a:spLocks noGrp="1"/>
          </p:cNvSpPr>
          <p:nvPr>
            <p:ph idx="1"/>
          </p:nvPr>
        </p:nvSpPr>
        <p:spPr>
          <a:xfrm>
            <a:off x="4141091" y="-1232209"/>
            <a:ext cx="8534400" cy="3615267"/>
          </a:xfrm>
        </p:spPr>
        <p:txBody>
          <a:bodyPr/>
          <a:lstStyle/>
          <a:p>
            <a:r>
              <a:rPr lang="bg-BG" dirty="0" smtClean="0"/>
              <a:t>АКТУАЛНО СЪСТОЯНИЕ</a:t>
            </a:r>
            <a:endParaRPr lang="en-US" dirty="0"/>
          </a:p>
        </p:txBody>
      </p:sp>
    </p:spTree>
    <p:extLst>
      <p:ext uri="{BB962C8B-B14F-4D97-AF65-F5344CB8AC3E}">
        <p14:creationId xmlns:p14="http://schemas.microsoft.com/office/powerpoint/2010/main" val="3761734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405054"/>
            <a:ext cx="10177076" cy="4589345"/>
          </a:xfrm>
        </p:spPr>
        <p:txBody>
          <a:bodyPr/>
          <a:lstStyle/>
          <a:p>
            <a:r>
              <a:rPr lang="ru-RU" dirty="0"/>
              <a:t>проект </a:t>
            </a:r>
            <a:r>
              <a:rPr lang="ru-RU" dirty="0" smtClean="0"/>
              <a:t>„</a:t>
            </a:r>
            <a:r>
              <a:rPr lang="ru-RU" dirty="0" err="1"/>
              <a:t>Подкрепа</a:t>
            </a:r>
            <a:r>
              <a:rPr lang="ru-RU" dirty="0"/>
              <a:t> за </a:t>
            </a:r>
            <a:r>
              <a:rPr lang="ru-RU" dirty="0" err="1"/>
              <a:t>приобщаващото</a:t>
            </a:r>
            <a:r>
              <a:rPr lang="ru-RU" dirty="0"/>
              <a:t> образование“</a:t>
            </a:r>
            <a:endParaRPr lang="en-US" dirty="0"/>
          </a:p>
        </p:txBody>
      </p:sp>
      <p:sp>
        <p:nvSpPr>
          <p:cNvPr id="3" name="Content Placeholder 2"/>
          <p:cNvSpPr>
            <a:spLocks noGrp="1"/>
          </p:cNvSpPr>
          <p:nvPr>
            <p:ph idx="1"/>
          </p:nvPr>
        </p:nvSpPr>
        <p:spPr>
          <a:xfrm>
            <a:off x="684212" y="685800"/>
            <a:ext cx="8534400" cy="808463"/>
          </a:xfrm>
        </p:spPr>
        <p:txBody>
          <a:bodyPr/>
          <a:lstStyle/>
          <a:p>
            <a:pPr algn="ctr"/>
            <a:r>
              <a:rPr lang="bg-BG" dirty="0" smtClean="0"/>
              <a:t>АКТУАЛНО СЪСТОЯНИЕ</a:t>
            </a:r>
            <a:endParaRPr lang="en-US" dirty="0"/>
          </a:p>
        </p:txBody>
      </p:sp>
    </p:spTree>
    <p:extLst>
      <p:ext uri="{BB962C8B-B14F-4D97-AF65-F5344CB8AC3E}">
        <p14:creationId xmlns:p14="http://schemas.microsoft.com/office/powerpoint/2010/main" val="1017529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1025912"/>
            <a:ext cx="9954051" cy="4968487"/>
          </a:xfrm>
        </p:spPr>
        <p:txBody>
          <a:bodyPr>
            <a:normAutofit/>
          </a:bodyPr>
          <a:lstStyle/>
          <a:p>
            <a:r>
              <a:rPr lang="bg-BG" sz="3200" dirty="0" smtClean="0"/>
              <a:t>1. НОРМАТИВНА РАМКА</a:t>
            </a:r>
            <a:br>
              <a:rPr lang="bg-BG" sz="3200" dirty="0" smtClean="0"/>
            </a:br>
            <a:r>
              <a:rPr lang="bg-BG" sz="3200" dirty="0" smtClean="0"/>
              <a:t/>
            </a:r>
            <a:br>
              <a:rPr lang="bg-BG" sz="3200" dirty="0" smtClean="0"/>
            </a:br>
            <a:r>
              <a:rPr lang="bg-BG" sz="3200" dirty="0" smtClean="0"/>
              <a:t>2. АКТУАЛНО СЪСТОЯНИЕ</a:t>
            </a:r>
            <a:br>
              <a:rPr lang="bg-BG" sz="3200" dirty="0" smtClean="0"/>
            </a:br>
            <a:r>
              <a:rPr lang="bg-BG" sz="3200" dirty="0" smtClean="0"/>
              <a:t/>
            </a:r>
            <a:br>
              <a:rPr lang="bg-BG" sz="3200" dirty="0" smtClean="0"/>
            </a:br>
            <a:r>
              <a:rPr lang="bg-BG" sz="3200" dirty="0" smtClean="0"/>
              <a:t>3. ПОТРЕБНОСТИ И ПРЕДИЗВИКАТЕЛСТВА</a:t>
            </a:r>
            <a:br>
              <a:rPr lang="bg-BG" sz="3200" dirty="0" smtClean="0"/>
            </a:br>
            <a:r>
              <a:rPr lang="bg-BG" sz="3200" dirty="0" smtClean="0"/>
              <a:t/>
            </a:r>
            <a:br>
              <a:rPr lang="bg-BG" sz="3200" dirty="0" smtClean="0"/>
            </a:br>
            <a:r>
              <a:rPr lang="bg-BG" sz="3200" dirty="0" smtClean="0"/>
              <a:t>4. ВЪЗМОЖНИ РЕШЕНИЯ</a:t>
            </a:r>
            <a:endParaRPr lang="en-US" sz="3200" dirty="0"/>
          </a:p>
        </p:txBody>
      </p:sp>
      <p:sp>
        <p:nvSpPr>
          <p:cNvPr id="3" name="Content Placeholder 2"/>
          <p:cNvSpPr>
            <a:spLocks noGrp="1"/>
          </p:cNvSpPr>
          <p:nvPr>
            <p:ph idx="1"/>
          </p:nvPr>
        </p:nvSpPr>
        <p:spPr>
          <a:xfrm>
            <a:off x="2386902" y="375217"/>
            <a:ext cx="7222002" cy="1301389"/>
          </a:xfrm>
        </p:spPr>
        <p:txBody>
          <a:bodyPr>
            <a:normAutofit/>
          </a:bodyPr>
          <a:lstStyle/>
          <a:p>
            <a:pPr algn="ctr"/>
            <a:r>
              <a:rPr lang="bg-BG" sz="2800" dirty="0" smtClean="0"/>
              <a:t>СЪДЪРЖАНИЕ</a:t>
            </a:r>
          </a:p>
          <a:p>
            <a:pPr algn="ctr"/>
            <a:endParaRPr lang="en-US" sz="2800" dirty="0"/>
          </a:p>
        </p:txBody>
      </p:sp>
    </p:spTree>
    <p:extLst>
      <p:ext uri="{BB962C8B-B14F-4D97-AF65-F5344CB8AC3E}">
        <p14:creationId xmlns:p14="http://schemas.microsoft.com/office/powerpoint/2010/main" val="1743390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1772" y="340113"/>
            <a:ext cx="8983895" cy="741556"/>
          </a:xfrm>
        </p:spPr>
        <p:txBody>
          <a:bodyPr/>
          <a:lstStyle/>
          <a:p>
            <a:pPr algn="ctr"/>
            <a:r>
              <a:rPr lang="bg-BG" dirty="0" smtClean="0"/>
              <a:t>ПОТРЕБНОСТИ И ПРЕДИЗВИКАТЕЛСТВА</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15608758"/>
              </p:ext>
            </p:extLst>
          </p:nvPr>
        </p:nvGraphicFramePr>
        <p:xfrm>
          <a:off x="1428504" y="1893466"/>
          <a:ext cx="8150393" cy="3757964"/>
        </p:xfrm>
        <a:graphic>
          <a:graphicData uri="http://schemas.openxmlformats.org/drawingml/2006/table">
            <a:tbl>
              <a:tblPr firstRow="1" firstCol="1" bandRow="1"/>
              <a:tblGrid>
                <a:gridCol w="6801094">
                  <a:extLst>
                    <a:ext uri="{9D8B030D-6E8A-4147-A177-3AD203B41FA5}">
                      <a16:colId xmlns:a16="http://schemas.microsoft.com/office/drawing/2014/main" val="883323146"/>
                    </a:ext>
                  </a:extLst>
                </a:gridCol>
                <a:gridCol w="1349299">
                  <a:extLst>
                    <a:ext uri="{9D8B030D-6E8A-4147-A177-3AD203B41FA5}">
                      <a16:colId xmlns:a16="http://schemas.microsoft.com/office/drawing/2014/main" val="986737700"/>
                    </a:ext>
                  </a:extLst>
                </a:gridCol>
              </a:tblGrid>
              <a:tr h="538088">
                <a:tc>
                  <a:txBody>
                    <a:bodyPr/>
                    <a:lstStyle/>
                    <a:p>
                      <a:pPr marL="0" marR="0" algn="just">
                        <a:lnSpc>
                          <a:spcPct val="115000"/>
                        </a:lnSpc>
                        <a:spcBef>
                          <a:spcPts val="600"/>
                        </a:spcBef>
                        <a:spcAft>
                          <a:spcPts val="600"/>
                        </a:spcAft>
                      </a:pPr>
                      <a:r>
                        <a:rPr lang="bg-BG" sz="1600"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Взаимодействие детска градина – семейство</a:t>
                      </a:r>
                      <a:endParaRPr lang="en-US"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600"/>
                        </a:spcBef>
                        <a:spcAft>
                          <a:spcPts val="600"/>
                        </a:spcAft>
                      </a:pPr>
                      <a:r>
                        <a:rPr lang="bg-BG" sz="1400"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32,0 %</a:t>
                      </a:r>
                      <a:endPar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0696088"/>
                  </a:ext>
                </a:extLst>
              </a:tr>
              <a:tr h="538088">
                <a:tc>
                  <a:txBody>
                    <a:bodyPr/>
                    <a:lstStyle/>
                    <a:p>
                      <a:pPr marL="0" marR="0" algn="just">
                        <a:lnSpc>
                          <a:spcPct val="115000"/>
                        </a:lnSpc>
                        <a:spcBef>
                          <a:spcPts val="600"/>
                        </a:spcBef>
                        <a:spcAft>
                          <a:spcPts val="600"/>
                        </a:spcAft>
                      </a:pPr>
                      <a:r>
                        <a:rPr lang="bg-BG" sz="1600"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Работа с електронни ресурси в детската градина</a:t>
                      </a:r>
                      <a:endParaRPr lang="en-US"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600"/>
                        </a:spcBef>
                        <a:spcAft>
                          <a:spcPts val="600"/>
                        </a:spcAft>
                      </a:pPr>
                      <a:r>
                        <a:rPr lang="bg-BG" sz="1400" dirty="0">
                          <a:solidFill>
                            <a:srgbClr val="0070C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32,0 %</a:t>
                      </a:r>
                      <a:endParaRPr lang="en-US" sz="1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3327006"/>
                  </a:ext>
                </a:extLst>
              </a:tr>
              <a:tr h="529436">
                <a:tc>
                  <a:txBody>
                    <a:bodyPr/>
                    <a:lstStyle/>
                    <a:p>
                      <a:pPr marL="0" marR="0" algn="just">
                        <a:lnSpc>
                          <a:spcPct val="115000"/>
                        </a:lnSpc>
                        <a:spcBef>
                          <a:spcPts val="600"/>
                        </a:spcBef>
                        <a:spcAft>
                          <a:spcPts val="600"/>
                        </a:spcAft>
                      </a:pPr>
                      <a:r>
                        <a:rPr lang="bg-BG"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Методика на обучението по безопасност на движението по пътищата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600"/>
                        </a:spcBef>
                        <a:spcAft>
                          <a:spcPts val="600"/>
                        </a:spcAft>
                      </a:pPr>
                      <a:r>
                        <a:rPr lang="bg-BG"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9075436"/>
                  </a:ext>
                </a:extLst>
              </a:tr>
              <a:tr h="538088">
                <a:tc>
                  <a:txBody>
                    <a:bodyPr/>
                    <a:lstStyle/>
                    <a:p>
                      <a:pPr marL="0" marR="0" algn="just">
                        <a:lnSpc>
                          <a:spcPct val="115000"/>
                        </a:lnSpc>
                        <a:spcBef>
                          <a:spcPts val="600"/>
                        </a:spcBef>
                        <a:spcAft>
                          <a:spcPts val="600"/>
                        </a:spcAft>
                      </a:pPr>
                      <a:r>
                        <a:rPr lang="bg-BG"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Превенция на агресията сред децата в детската градина</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600"/>
                        </a:spcBef>
                        <a:spcAft>
                          <a:spcPts val="600"/>
                        </a:spcAft>
                      </a:pPr>
                      <a:r>
                        <a:rPr lang="bg-BG"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9886497"/>
                  </a:ext>
                </a:extLst>
              </a:tr>
              <a:tr h="538088">
                <a:tc>
                  <a:txBody>
                    <a:bodyPr/>
                    <a:lstStyle/>
                    <a:p>
                      <a:pPr marL="0" marR="0" algn="just">
                        <a:lnSpc>
                          <a:spcPct val="115000"/>
                        </a:lnSpc>
                        <a:spcBef>
                          <a:spcPts val="600"/>
                        </a:spcBef>
                        <a:spcAft>
                          <a:spcPts val="600"/>
                        </a:spcAft>
                      </a:pPr>
                      <a:r>
                        <a:rPr lang="bg-BG"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Екологично възпитание в детската градина</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600"/>
                        </a:spcBef>
                        <a:spcAft>
                          <a:spcPts val="600"/>
                        </a:spcAft>
                      </a:pPr>
                      <a:r>
                        <a:rPr lang="bg-BG"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4098773"/>
                  </a:ext>
                </a:extLst>
              </a:tr>
              <a:tr h="538088">
                <a:tc>
                  <a:txBody>
                    <a:bodyPr/>
                    <a:lstStyle/>
                    <a:p>
                      <a:pPr marL="0" marR="0" algn="just">
                        <a:lnSpc>
                          <a:spcPct val="115000"/>
                        </a:lnSpc>
                        <a:spcBef>
                          <a:spcPts val="600"/>
                        </a:spcBef>
                        <a:spcAft>
                          <a:spcPts val="600"/>
                        </a:spcAft>
                      </a:pPr>
                      <a:r>
                        <a:rPr lang="bg-BG"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Работа с деца със СОП</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600"/>
                        </a:spcBef>
                        <a:spcAft>
                          <a:spcPts val="600"/>
                        </a:spcAft>
                      </a:pPr>
                      <a:r>
                        <a:rPr lang="bg-BG"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20,0 %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5980325"/>
                  </a:ext>
                </a:extLst>
              </a:tr>
              <a:tr h="538088">
                <a:tc>
                  <a:txBody>
                    <a:bodyPr/>
                    <a:lstStyle/>
                    <a:p>
                      <a:pPr marL="0" marR="0" algn="just">
                        <a:lnSpc>
                          <a:spcPct val="115000"/>
                        </a:lnSpc>
                        <a:spcBef>
                          <a:spcPts val="600"/>
                        </a:spcBef>
                        <a:spcAft>
                          <a:spcPts val="600"/>
                        </a:spcAft>
                      </a:pPr>
                      <a:r>
                        <a:rPr lang="bg-BG"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Работа с деца със обучителни затруднения</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600"/>
                        </a:spcBef>
                        <a:spcAft>
                          <a:spcPts val="600"/>
                        </a:spcAft>
                      </a:pPr>
                      <a:r>
                        <a:rPr lang="bg-BG"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16,0 %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911403"/>
                  </a:ext>
                </a:extLst>
              </a:tr>
            </a:tbl>
          </a:graphicData>
        </a:graphic>
      </p:graphicFrame>
      <p:sp>
        <p:nvSpPr>
          <p:cNvPr id="6" name="Rectangle 1"/>
          <p:cNvSpPr>
            <a:spLocks noGrp="1" noChangeArrowheads="1"/>
          </p:cNvSpPr>
          <p:nvPr>
            <p:ph type="title"/>
          </p:nvPr>
        </p:nvSpPr>
        <p:spPr bwMode="auto">
          <a:xfrm>
            <a:off x="781734" y="1179790"/>
            <a:ext cx="944393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60363" algn="just" defTabSz="914400" rtl="0" eaLnBrk="0" fontAlgn="base" latinLnBrk="0" hangingPunct="0">
              <a:lnSpc>
                <a:spcPct val="100000"/>
              </a:lnSpc>
              <a:spcBef>
                <a:spcPct val="0"/>
              </a:spcBef>
              <a:spcAft>
                <a:spcPct val="0"/>
              </a:spcAft>
              <a:buClrTx/>
              <a:buSzTx/>
              <a:buFontTx/>
              <a:buChar char="•"/>
              <a:tabLst/>
            </a:pPr>
            <a:r>
              <a:rPr kumimoji="0" lang="bg-BG" altLang="en-US" sz="1400" b="1"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За учителите в детските градини ключово важни за продължаващата квалификация са темите:</a:t>
            </a:r>
            <a:endParaRPr kumimoji="0" lang="bg-BG" altLang="en-US" sz="1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3363858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68712" y="981308"/>
            <a:ext cx="9790771" cy="5486399"/>
          </a:xfrm>
          <a:prstGeom prst="rect">
            <a:avLst/>
          </a:prstGeom>
        </p:spPr>
      </p:pic>
      <p:sp>
        <p:nvSpPr>
          <p:cNvPr id="3" name="Content Placeholder 2"/>
          <p:cNvSpPr>
            <a:spLocks noGrp="1"/>
          </p:cNvSpPr>
          <p:nvPr>
            <p:ph idx="1"/>
          </p:nvPr>
        </p:nvSpPr>
        <p:spPr>
          <a:xfrm>
            <a:off x="3449714" y="94786"/>
            <a:ext cx="8534400" cy="886522"/>
          </a:xfrm>
        </p:spPr>
        <p:txBody>
          <a:bodyPr/>
          <a:lstStyle/>
          <a:p>
            <a:r>
              <a:rPr lang="bg-BG" dirty="0" smtClean="0"/>
              <a:t>ПОТРЕБНОСТИ И ПРЕДИЗВИКАТЕЛСТВА</a:t>
            </a:r>
            <a:endParaRPr lang="en-US" dirty="0"/>
          </a:p>
        </p:txBody>
      </p:sp>
    </p:spTree>
    <p:extLst>
      <p:ext uri="{BB962C8B-B14F-4D97-AF65-F5344CB8AC3E}">
        <p14:creationId xmlns:p14="http://schemas.microsoft.com/office/powerpoint/2010/main" val="3412919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60085" y="473223"/>
            <a:ext cx="9946890" cy="1339883"/>
          </a:xfrm>
          <a:prstGeom prst="rect">
            <a:avLst/>
          </a:prstGeom>
        </p:spPr>
      </p:pic>
      <p:sp>
        <p:nvSpPr>
          <p:cNvPr id="2" name="Title 1"/>
          <p:cNvSpPr>
            <a:spLocks noGrp="1"/>
          </p:cNvSpPr>
          <p:nvPr>
            <p:ph type="title"/>
          </p:nvPr>
        </p:nvSpPr>
        <p:spPr>
          <a:xfrm>
            <a:off x="561548" y="2435507"/>
            <a:ext cx="8534400" cy="1507067"/>
          </a:xfrm>
        </p:spPr>
        <p:txBody>
          <a:bodyPr/>
          <a:lstStyle/>
          <a:p>
            <a:r>
              <a:rPr lang="bg-BG" dirty="0" smtClean="0"/>
              <a:t/>
            </a:r>
            <a:br>
              <a:rPr lang="bg-BG" dirty="0" smtClean="0"/>
            </a:br>
            <a:endParaRPr lang="en-US" dirty="0"/>
          </a:p>
        </p:txBody>
      </p:sp>
      <p:sp>
        <p:nvSpPr>
          <p:cNvPr id="3" name="Content Placeholder 2"/>
          <p:cNvSpPr>
            <a:spLocks noGrp="1"/>
          </p:cNvSpPr>
          <p:nvPr>
            <p:ph idx="1"/>
          </p:nvPr>
        </p:nvSpPr>
        <p:spPr>
          <a:xfrm>
            <a:off x="1170876" y="60628"/>
            <a:ext cx="8534400" cy="825190"/>
          </a:xfrm>
        </p:spPr>
        <p:txBody>
          <a:bodyPr/>
          <a:lstStyle/>
          <a:p>
            <a:pPr algn="ctr"/>
            <a:r>
              <a:rPr lang="bg-BG" dirty="0" smtClean="0"/>
              <a:t>ПОТРЕБНОСТИ И ПРЕДИЗВИКАТЕЛСТВА</a:t>
            </a:r>
            <a:endParaRPr lang="en-US" dirty="0"/>
          </a:p>
        </p:txBody>
      </p:sp>
      <p:pic>
        <p:nvPicPr>
          <p:cNvPr id="5" name="Picture 4"/>
          <p:cNvPicPr>
            <a:picLocks noChangeAspect="1"/>
          </p:cNvPicPr>
          <p:nvPr/>
        </p:nvPicPr>
        <p:blipFill>
          <a:blip r:embed="rId3"/>
          <a:stretch>
            <a:fillRect/>
          </a:stretch>
        </p:blipFill>
        <p:spPr>
          <a:xfrm>
            <a:off x="934366" y="1661532"/>
            <a:ext cx="9882317" cy="4884234"/>
          </a:xfrm>
          <a:prstGeom prst="rect">
            <a:avLst/>
          </a:prstGeom>
        </p:spPr>
      </p:pic>
    </p:spTree>
    <p:extLst>
      <p:ext uri="{BB962C8B-B14F-4D97-AF65-F5344CB8AC3E}">
        <p14:creationId xmlns:p14="http://schemas.microsoft.com/office/powerpoint/2010/main" val="1245314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79502" y="1349299"/>
            <a:ext cx="10772078" cy="4951140"/>
          </a:xfrm>
          <a:prstGeom prst="rect">
            <a:avLst/>
          </a:prstGeom>
        </p:spPr>
      </p:pic>
      <p:sp>
        <p:nvSpPr>
          <p:cNvPr id="3" name="Content Placeholder 2"/>
          <p:cNvSpPr>
            <a:spLocks noGrp="1"/>
          </p:cNvSpPr>
          <p:nvPr>
            <p:ph idx="1"/>
          </p:nvPr>
        </p:nvSpPr>
        <p:spPr>
          <a:xfrm>
            <a:off x="684212" y="685801"/>
            <a:ext cx="10344344" cy="373566"/>
          </a:xfrm>
        </p:spPr>
        <p:txBody>
          <a:bodyPr>
            <a:normAutofit lnSpcReduction="10000"/>
          </a:bodyPr>
          <a:lstStyle/>
          <a:p>
            <a:pPr algn="ctr"/>
            <a:r>
              <a:rPr lang="bg-BG" dirty="0" smtClean="0"/>
              <a:t>ПОТРЕБНОСТИ И ПРЕДИЗВИКАТЕЛСТВА </a:t>
            </a:r>
            <a:endParaRPr lang="en-US" dirty="0"/>
          </a:p>
        </p:txBody>
      </p:sp>
    </p:spTree>
    <p:extLst>
      <p:ext uri="{BB962C8B-B14F-4D97-AF65-F5344CB8AC3E}">
        <p14:creationId xmlns:p14="http://schemas.microsoft.com/office/powerpoint/2010/main" val="4477636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304" y="407022"/>
            <a:ext cx="10690032" cy="1689407"/>
          </a:xfrm>
        </p:spPr>
        <p:txBody>
          <a:bodyPr>
            <a:normAutofit/>
          </a:bodyPr>
          <a:lstStyle/>
          <a:p>
            <a:r>
              <a:rPr lang="ru-RU" sz="2700" dirty="0"/>
              <a:t>Потребности от </a:t>
            </a:r>
            <a:r>
              <a:rPr lang="ru-RU" sz="2700" dirty="0" err="1"/>
              <a:t>продължаваща</a:t>
            </a:r>
            <a:r>
              <a:rPr lang="ru-RU" sz="2700" dirty="0"/>
              <a:t> квалификация на </a:t>
            </a:r>
            <a:r>
              <a:rPr lang="ru-RU" sz="2700" dirty="0" err="1"/>
              <a:t>педагогическите</a:t>
            </a:r>
            <a:r>
              <a:rPr lang="ru-RU" sz="2700" dirty="0"/>
              <a:t> </a:t>
            </a:r>
            <a:r>
              <a:rPr lang="ru-RU" sz="2700" dirty="0" err="1"/>
              <a:t>специалисти</a:t>
            </a:r>
            <a:r>
              <a:rPr lang="ru-RU" sz="2700" dirty="0"/>
              <a:t> в </a:t>
            </a:r>
            <a:r>
              <a:rPr lang="ru-RU" sz="2700" dirty="0" err="1"/>
              <a:t>системата</a:t>
            </a:r>
            <a:r>
              <a:rPr lang="ru-RU" sz="2700" dirty="0"/>
              <a:t> на </a:t>
            </a:r>
            <a:r>
              <a:rPr lang="ru-RU" sz="2700" dirty="0" err="1"/>
              <a:t>професионалното</a:t>
            </a:r>
            <a:r>
              <a:rPr lang="ru-RU" sz="2700" dirty="0"/>
              <a:t> образование </a:t>
            </a:r>
            <a:endParaRPr lang="en-US" dirty="0"/>
          </a:p>
        </p:txBody>
      </p:sp>
      <p:sp>
        <p:nvSpPr>
          <p:cNvPr id="3" name="Content Placeholder 2"/>
          <p:cNvSpPr>
            <a:spLocks noGrp="1"/>
          </p:cNvSpPr>
          <p:nvPr>
            <p:ph idx="1"/>
          </p:nvPr>
        </p:nvSpPr>
        <p:spPr>
          <a:xfrm>
            <a:off x="1308681" y="225815"/>
            <a:ext cx="8534400" cy="362415"/>
          </a:xfrm>
        </p:spPr>
        <p:txBody>
          <a:bodyPr>
            <a:normAutofit fontScale="92500" lnSpcReduction="10000"/>
          </a:bodyPr>
          <a:lstStyle/>
          <a:p>
            <a:pPr algn="ctr"/>
            <a:r>
              <a:rPr lang="bg-BG" dirty="0" smtClean="0"/>
              <a:t>ПОТРЕБНОСТИ И ПРЕДИЗВИКАТЕЛСТВА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19238057"/>
              </p:ext>
            </p:extLst>
          </p:nvPr>
        </p:nvGraphicFramePr>
        <p:xfrm>
          <a:off x="617304" y="1962614"/>
          <a:ext cx="8786889" cy="4493943"/>
        </p:xfrm>
        <a:graphic>
          <a:graphicData uri="http://schemas.openxmlformats.org/drawingml/2006/table">
            <a:tbl>
              <a:tblPr firstRow="1" firstCol="1" bandRow="1">
                <a:tableStyleId>{5C22544A-7EE6-4342-B048-85BDC9FD1C3A}</a:tableStyleId>
              </a:tblPr>
              <a:tblGrid>
                <a:gridCol w="7505966">
                  <a:extLst>
                    <a:ext uri="{9D8B030D-6E8A-4147-A177-3AD203B41FA5}">
                      <a16:colId xmlns:a16="http://schemas.microsoft.com/office/drawing/2014/main" val="392194763"/>
                    </a:ext>
                  </a:extLst>
                </a:gridCol>
                <a:gridCol w="1280923">
                  <a:extLst>
                    <a:ext uri="{9D8B030D-6E8A-4147-A177-3AD203B41FA5}">
                      <a16:colId xmlns:a16="http://schemas.microsoft.com/office/drawing/2014/main" val="3015065141"/>
                    </a:ext>
                  </a:extLst>
                </a:gridCol>
              </a:tblGrid>
              <a:tr h="556393">
                <a:tc>
                  <a:txBody>
                    <a:bodyPr/>
                    <a:lstStyle/>
                    <a:p>
                      <a:pPr marL="0" marR="0" algn="just">
                        <a:lnSpc>
                          <a:spcPct val="115000"/>
                        </a:lnSpc>
                        <a:spcBef>
                          <a:spcPts val="1200"/>
                        </a:spcBef>
                        <a:spcAft>
                          <a:spcPts val="800"/>
                        </a:spcAft>
                      </a:pPr>
                      <a:r>
                        <a:rPr lang="bg-BG" sz="1600" dirty="0">
                          <a:effectLst/>
                        </a:rPr>
                        <a:t>Работа с електронни платформи за </a:t>
                      </a:r>
                      <a:r>
                        <a:rPr lang="bg-BG" sz="1600" dirty="0" smtClean="0">
                          <a:effectLst/>
                        </a:rPr>
                        <a:t>обучение</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1200"/>
                        </a:spcBef>
                        <a:spcAft>
                          <a:spcPts val="800"/>
                        </a:spcAft>
                      </a:pPr>
                      <a:r>
                        <a:rPr lang="bg-BG" sz="1600">
                          <a:effectLst/>
                        </a:rPr>
                        <a:t>38,0 %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5980795"/>
                  </a:ext>
                </a:extLst>
              </a:tr>
              <a:tr h="556393">
                <a:tc>
                  <a:txBody>
                    <a:bodyPr/>
                    <a:lstStyle/>
                    <a:p>
                      <a:pPr marL="0" marR="0" algn="just">
                        <a:lnSpc>
                          <a:spcPct val="115000"/>
                        </a:lnSpc>
                        <a:spcBef>
                          <a:spcPts val="1200"/>
                        </a:spcBef>
                        <a:spcAft>
                          <a:spcPts val="800"/>
                        </a:spcAft>
                      </a:pPr>
                      <a:r>
                        <a:rPr lang="bg-BG" sz="1600">
                          <a:effectLst/>
                        </a:rPr>
                        <a:t>Работа с електронен дневник</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1200"/>
                        </a:spcBef>
                        <a:spcAft>
                          <a:spcPts val="800"/>
                        </a:spcAft>
                      </a:pPr>
                      <a:r>
                        <a:rPr lang="bg-BG" sz="1600" b="1">
                          <a:solidFill>
                            <a:srgbClr val="002060"/>
                          </a:solidFill>
                          <a:effectLst/>
                        </a:rPr>
                        <a:t>33,3 %</a:t>
                      </a:r>
                      <a:endParaRPr lang="en-US" sz="16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03866176"/>
                  </a:ext>
                </a:extLst>
              </a:tr>
              <a:tr h="599192">
                <a:tc>
                  <a:txBody>
                    <a:bodyPr/>
                    <a:lstStyle/>
                    <a:p>
                      <a:pPr marL="0" marR="0" algn="just">
                        <a:lnSpc>
                          <a:spcPct val="115000"/>
                        </a:lnSpc>
                        <a:spcBef>
                          <a:spcPts val="1200"/>
                        </a:spcBef>
                        <a:spcAft>
                          <a:spcPts val="800"/>
                        </a:spcAft>
                      </a:pPr>
                      <a:r>
                        <a:rPr lang="bg-BG" sz="1600">
                          <a:effectLst/>
                        </a:rPr>
                        <a:t>Оказване на методическа помощ на новоназначени млади учители</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1200"/>
                        </a:spcBef>
                        <a:spcAft>
                          <a:spcPts val="800"/>
                        </a:spcAft>
                      </a:pPr>
                      <a:r>
                        <a:rPr lang="bg-BG" sz="1600" b="1">
                          <a:solidFill>
                            <a:srgbClr val="002060"/>
                          </a:solidFill>
                          <a:effectLst/>
                        </a:rPr>
                        <a:t>33,3 %</a:t>
                      </a:r>
                      <a:endParaRPr lang="en-US" sz="16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50184089"/>
                  </a:ext>
                </a:extLst>
              </a:tr>
              <a:tr h="556393">
                <a:tc>
                  <a:txBody>
                    <a:bodyPr/>
                    <a:lstStyle/>
                    <a:p>
                      <a:pPr marL="0" marR="0" algn="just">
                        <a:lnSpc>
                          <a:spcPct val="115000"/>
                        </a:lnSpc>
                        <a:spcBef>
                          <a:spcPts val="1200"/>
                        </a:spcBef>
                        <a:spcAft>
                          <a:spcPts val="800"/>
                        </a:spcAft>
                      </a:pPr>
                      <a:r>
                        <a:rPr lang="bg-BG" sz="1600">
                          <a:effectLst/>
                        </a:rPr>
                        <a:t>Работа в условията на Ковид 19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1200"/>
                        </a:spcBef>
                        <a:spcAft>
                          <a:spcPts val="800"/>
                        </a:spcAft>
                      </a:pPr>
                      <a:r>
                        <a:rPr lang="bg-BG" sz="1600" b="1">
                          <a:solidFill>
                            <a:srgbClr val="002060"/>
                          </a:solidFill>
                          <a:effectLst/>
                        </a:rPr>
                        <a:t>28,5 %</a:t>
                      </a:r>
                      <a:endParaRPr lang="en-US" sz="16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1750673"/>
                  </a:ext>
                </a:extLst>
              </a:tr>
              <a:tr h="556393">
                <a:tc>
                  <a:txBody>
                    <a:bodyPr/>
                    <a:lstStyle/>
                    <a:p>
                      <a:pPr marL="0" marR="0" algn="just">
                        <a:lnSpc>
                          <a:spcPct val="115000"/>
                        </a:lnSpc>
                        <a:spcBef>
                          <a:spcPts val="1200"/>
                        </a:spcBef>
                        <a:spcAft>
                          <a:spcPts val="800"/>
                        </a:spcAft>
                      </a:pPr>
                      <a:r>
                        <a:rPr lang="bg-BG" sz="1600" dirty="0">
                          <a:effectLst/>
                        </a:rPr>
                        <a:t>Работа в електронна среда на обучение</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1200"/>
                        </a:spcBef>
                        <a:spcAft>
                          <a:spcPts val="800"/>
                        </a:spcAft>
                      </a:pPr>
                      <a:r>
                        <a:rPr lang="bg-BG" sz="1600" b="1" dirty="0">
                          <a:solidFill>
                            <a:srgbClr val="002060"/>
                          </a:solidFill>
                          <a:effectLst/>
                        </a:rPr>
                        <a:t>23,8 %</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7398004"/>
                  </a:ext>
                </a:extLst>
              </a:tr>
              <a:tr h="556393">
                <a:tc>
                  <a:txBody>
                    <a:bodyPr/>
                    <a:lstStyle/>
                    <a:p>
                      <a:pPr marL="0" marR="0" algn="just">
                        <a:lnSpc>
                          <a:spcPct val="115000"/>
                        </a:lnSpc>
                        <a:spcBef>
                          <a:spcPts val="1200"/>
                        </a:spcBef>
                        <a:spcAft>
                          <a:spcPts val="800"/>
                        </a:spcAft>
                      </a:pPr>
                      <a:r>
                        <a:rPr lang="bg-BG" sz="1600">
                          <a:effectLst/>
                        </a:rPr>
                        <a:t>Работа с портфолио на педагогическите специалисти</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1200"/>
                        </a:spcBef>
                        <a:spcAft>
                          <a:spcPts val="800"/>
                        </a:spcAft>
                      </a:pPr>
                      <a:r>
                        <a:rPr lang="bg-BG" sz="1600" b="1">
                          <a:solidFill>
                            <a:srgbClr val="002060"/>
                          </a:solidFill>
                          <a:effectLst/>
                        </a:rPr>
                        <a:t>23,8 %</a:t>
                      </a:r>
                      <a:endParaRPr lang="en-US" sz="16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34720394"/>
                  </a:ext>
                </a:extLst>
              </a:tr>
              <a:tr h="556393">
                <a:tc>
                  <a:txBody>
                    <a:bodyPr/>
                    <a:lstStyle/>
                    <a:p>
                      <a:pPr marL="0" marR="0" algn="just">
                        <a:lnSpc>
                          <a:spcPct val="115000"/>
                        </a:lnSpc>
                        <a:spcBef>
                          <a:spcPts val="1200"/>
                        </a:spcBef>
                        <a:spcAft>
                          <a:spcPts val="800"/>
                        </a:spcAft>
                      </a:pPr>
                      <a:r>
                        <a:rPr lang="bg-BG" sz="1600">
                          <a:effectLst/>
                        </a:rPr>
                        <a:t>Споделяне на добри практики в обучението</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1200"/>
                        </a:spcBef>
                        <a:spcAft>
                          <a:spcPts val="800"/>
                        </a:spcAft>
                      </a:pPr>
                      <a:r>
                        <a:rPr lang="bg-BG" sz="1600" b="1">
                          <a:solidFill>
                            <a:srgbClr val="002060"/>
                          </a:solidFill>
                          <a:effectLst/>
                        </a:rPr>
                        <a:t>23,8 %</a:t>
                      </a:r>
                      <a:endParaRPr lang="en-US" sz="16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19844179"/>
                  </a:ext>
                </a:extLst>
              </a:tr>
              <a:tr h="556393">
                <a:tc>
                  <a:txBody>
                    <a:bodyPr/>
                    <a:lstStyle/>
                    <a:p>
                      <a:pPr marL="0" marR="0" algn="just">
                        <a:lnSpc>
                          <a:spcPct val="115000"/>
                        </a:lnSpc>
                        <a:spcBef>
                          <a:spcPts val="1200"/>
                        </a:spcBef>
                        <a:spcAft>
                          <a:spcPts val="800"/>
                        </a:spcAft>
                      </a:pPr>
                      <a:r>
                        <a:rPr lang="bg-BG" sz="1600" dirty="0">
                          <a:effectLst/>
                        </a:rPr>
                        <a:t>Работа с ученици със СОП</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1200"/>
                        </a:spcBef>
                        <a:spcAft>
                          <a:spcPts val="800"/>
                        </a:spcAft>
                      </a:pPr>
                      <a:r>
                        <a:rPr lang="bg-BG" sz="1600" b="1" dirty="0">
                          <a:solidFill>
                            <a:srgbClr val="002060"/>
                          </a:solidFill>
                          <a:effectLst/>
                        </a:rPr>
                        <a:t>23,8 %</a:t>
                      </a:r>
                      <a:endParaRPr lang="en-US" sz="1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7698537"/>
                  </a:ext>
                </a:extLst>
              </a:tr>
            </a:tbl>
          </a:graphicData>
        </a:graphic>
      </p:graphicFrame>
    </p:spTree>
    <p:extLst>
      <p:ext uri="{BB962C8B-B14F-4D97-AF65-F5344CB8AC3E}">
        <p14:creationId xmlns:p14="http://schemas.microsoft.com/office/powerpoint/2010/main" val="18460003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556" y="635622"/>
            <a:ext cx="10210529" cy="1081667"/>
          </a:xfrm>
        </p:spPr>
        <p:txBody>
          <a:bodyPr>
            <a:normAutofit fontScale="90000"/>
          </a:bodyPr>
          <a:lstStyle/>
          <a:p>
            <a:r>
              <a:rPr lang="ru-RU" sz="3100" dirty="0"/>
              <a:t>Потребности от </a:t>
            </a:r>
            <a:r>
              <a:rPr lang="ru-RU" sz="3100" dirty="0" err="1"/>
              <a:t>продължаваща</a:t>
            </a:r>
            <a:r>
              <a:rPr lang="ru-RU" sz="3100" dirty="0"/>
              <a:t> квалификация на </a:t>
            </a:r>
            <a:r>
              <a:rPr lang="ru-RU" sz="3100" dirty="0" err="1"/>
              <a:t>директорите</a:t>
            </a:r>
            <a:r>
              <a:rPr lang="ru-RU" sz="3100" dirty="0"/>
              <a:t> и </a:t>
            </a:r>
            <a:r>
              <a:rPr lang="ru-RU" sz="3100" dirty="0" err="1" smtClean="0"/>
              <a:t>заместник-директорите</a:t>
            </a:r>
            <a:endParaRPr lang="en-US" dirty="0"/>
          </a:p>
        </p:txBody>
      </p:sp>
      <p:sp>
        <p:nvSpPr>
          <p:cNvPr id="3" name="Content Placeholder 2"/>
          <p:cNvSpPr>
            <a:spLocks noGrp="1"/>
          </p:cNvSpPr>
          <p:nvPr>
            <p:ph idx="1"/>
          </p:nvPr>
        </p:nvSpPr>
        <p:spPr>
          <a:xfrm>
            <a:off x="2152187" y="-780584"/>
            <a:ext cx="7025268" cy="2403088"/>
          </a:xfrm>
        </p:spPr>
        <p:txBody>
          <a:bodyPr/>
          <a:lstStyle/>
          <a:p>
            <a:r>
              <a:rPr lang="bg-BG" dirty="0" smtClean="0"/>
              <a:t>ПОТРЕБНОСТИ И ПРЕДИЗВИКАТЕЛСТВА</a:t>
            </a:r>
            <a:endParaRPr lang="en-US" dirty="0"/>
          </a:p>
        </p:txBody>
      </p:sp>
      <p:pic>
        <p:nvPicPr>
          <p:cNvPr id="5" name="Picture 4"/>
          <p:cNvPicPr>
            <a:picLocks noChangeAspect="1"/>
          </p:cNvPicPr>
          <p:nvPr/>
        </p:nvPicPr>
        <p:blipFill>
          <a:blip r:embed="rId2"/>
          <a:stretch>
            <a:fillRect/>
          </a:stretch>
        </p:blipFill>
        <p:spPr>
          <a:xfrm>
            <a:off x="559556" y="1717289"/>
            <a:ext cx="10210530" cy="4716964"/>
          </a:xfrm>
          <a:prstGeom prst="rect">
            <a:avLst/>
          </a:prstGeom>
        </p:spPr>
      </p:pic>
    </p:spTree>
    <p:extLst>
      <p:ext uri="{BB962C8B-B14F-4D97-AF65-F5344CB8AC3E}">
        <p14:creationId xmlns:p14="http://schemas.microsoft.com/office/powerpoint/2010/main" val="1310591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128" y="814038"/>
            <a:ext cx="10745789" cy="4928839"/>
          </a:xfrm>
        </p:spPr>
        <p:txBody>
          <a:bodyPr>
            <a:normAutofit/>
          </a:bodyPr>
          <a:lstStyle/>
          <a:p>
            <a:r>
              <a:rPr lang="ru-RU" sz="3100" dirty="0"/>
              <a:t>Потребности от </a:t>
            </a:r>
            <a:r>
              <a:rPr lang="ru-RU" sz="3100" dirty="0" err="1"/>
              <a:t>продължаваща</a:t>
            </a:r>
            <a:r>
              <a:rPr lang="ru-RU" sz="3100" dirty="0"/>
              <a:t> квалификация на </a:t>
            </a:r>
            <a:r>
              <a:rPr lang="ru-RU" sz="3100" dirty="0" err="1"/>
              <a:t>директорите</a:t>
            </a:r>
            <a:r>
              <a:rPr lang="ru-RU" sz="3100" dirty="0"/>
              <a:t> и </a:t>
            </a:r>
            <a:r>
              <a:rPr lang="ru-RU" sz="3100" dirty="0" err="1" smtClean="0"/>
              <a:t>заместник-директорите</a:t>
            </a:r>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dirty="0" smtClean="0"/>
              <a:t/>
            </a:r>
            <a:br>
              <a:rPr lang="ru-RU" dirty="0" smtClean="0"/>
            </a:br>
            <a:r>
              <a:rPr lang="ru-RU" dirty="0"/>
              <a:t/>
            </a:r>
            <a:br>
              <a:rPr lang="ru-RU" dirty="0"/>
            </a:br>
            <a:endParaRPr lang="en-US" dirty="0"/>
          </a:p>
        </p:txBody>
      </p:sp>
      <p:sp>
        <p:nvSpPr>
          <p:cNvPr id="3" name="Content Placeholder 2"/>
          <p:cNvSpPr>
            <a:spLocks noGrp="1"/>
          </p:cNvSpPr>
          <p:nvPr>
            <p:ph idx="1"/>
          </p:nvPr>
        </p:nvSpPr>
        <p:spPr>
          <a:xfrm>
            <a:off x="684212" y="183995"/>
            <a:ext cx="8534400" cy="841917"/>
          </a:xfrm>
        </p:spPr>
        <p:txBody>
          <a:bodyPr/>
          <a:lstStyle/>
          <a:p>
            <a:pPr algn="ctr"/>
            <a:r>
              <a:rPr lang="bg-BG" dirty="0" smtClean="0"/>
              <a:t>ПОТРЕБНОСТИ И ПРЕДИЗВИКАТЕЛСТВА</a:t>
            </a:r>
            <a:endParaRPr lang="en-US" dirty="0"/>
          </a:p>
        </p:txBody>
      </p:sp>
      <p:pic>
        <p:nvPicPr>
          <p:cNvPr id="4" name="Picture 3"/>
          <p:cNvPicPr>
            <a:picLocks noChangeAspect="1"/>
          </p:cNvPicPr>
          <p:nvPr/>
        </p:nvPicPr>
        <p:blipFill>
          <a:blip r:embed="rId3"/>
          <a:stretch>
            <a:fillRect/>
          </a:stretch>
        </p:blipFill>
        <p:spPr>
          <a:xfrm>
            <a:off x="555224" y="2118733"/>
            <a:ext cx="10328365" cy="4383612"/>
          </a:xfrm>
          <a:prstGeom prst="rect">
            <a:avLst/>
          </a:prstGeom>
        </p:spPr>
      </p:pic>
    </p:spTree>
    <p:extLst>
      <p:ext uri="{BB962C8B-B14F-4D97-AF65-F5344CB8AC3E}">
        <p14:creationId xmlns:p14="http://schemas.microsoft.com/office/powerpoint/2010/main" val="16512260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88124" y="1214486"/>
            <a:ext cx="5910146" cy="3636294"/>
          </a:xfrm>
          <a:prstGeom prst="rect">
            <a:avLst/>
          </a:prstGeom>
        </p:spPr>
      </p:pic>
      <p:sp>
        <p:nvSpPr>
          <p:cNvPr id="2" name="Title 1"/>
          <p:cNvSpPr>
            <a:spLocks noGrp="1"/>
          </p:cNvSpPr>
          <p:nvPr>
            <p:ph type="title"/>
          </p:nvPr>
        </p:nvSpPr>
        <p:spPr>
          <a:xfrm>
            <a:off x="389182" y="133018"/>
            <a:ext cx="8534400" cy="1507067"/>
          </a:xfrm>
        </p:spPr>
        <p:txBody>
          <a:bodyPr/>
          <a:lstStyle/>
          <a:p>
            <a:r>
              <a:rPr lang="bg-BG" dirty="0" smtClean="0"/>
              <a:t>ИЗВОДИ:</a:t>
            </a:r>
            <a:endParaRPr lang="en-US" dirty="0"/>
          </a:p>
        </p:txBody>
      </p:sp>
      <p:sp>
        <p:nvSpPr>
          <p:cNvPr id="3" name="Content Placeholder 2"/>
          <p:cNvSpPr>
            <a:spLocks noGrp="1"/>
          </p:cNvSpPr>
          <p:nvPr>
            <p:ph idx="1"/>
          </p:nvPr>
        </p:nvSpPr>
        <p:spPr>
          <a:xfrm>
            <a:off x="684212" y="217449"/>
            <a:ext cx="8534400" cy="551985"/>
          </a:xfrm>
        </p:spPr>
        <p:txBody>
          <a:bodyPr/>
          <a:lstStyle/>
          <a:p>
            <a:pPr algn="ctr"/>
            <a:r>
              <a:rPr lang="bg-BG" dirty="0" smtClean="0"/>
              <a:t>ПОТРЕБНОСТИ И ПРЕДИЗВИКАТЕЛСТВА</a:t>
            </a:r>
            <a:endParaRPr lang="en-US" dirty="0"/>
          </a:p>
        </p:txBody>
      </p:sp>
      <p:pic>
        <p:nvPicPr>
          <p:cNvPr id="6" name="Picture 5"/>
          <p:cNvPicPr>
            <a:picLocks noChangeAspect="1"/>
          </p:cNvPicPr>
          <p:nvPr/>
        </p:nvPicPr>
        <p:blipFill>
          <a:blip r:embed="rId3"/>
          <a:stretch>
            <a:fillRect/>
          </a:stretch>
        </p:blipFill>
        <p:spPr>
          <a:xfrm>
            <a:off x="-691747" y="4546466"/>
            <a:ext cx="6313769" cy="880991"/>
          </a:xfrm>
          <a:prstGeom prst="rect">
            <a:avLst/>
          </a:prstGeom>
        </p:spPr>
      </p:pic>
      <p:pic>
        <p:nvPicPr>
          <p:cNvPr id="7" name="Picture 6"/>
          <p:cNvPicPr>
            <a:picLocks noChangeAspect="1"/>
          </p:cNvPicPr>
          <p:nvPr/>
        </p:nvPicPr>
        <p:blipFill>
          <a:blip r:embed="rId4"/>
          <a:stretch>
            <a:fillRect/>
          </a:stretch>
        </p:blipFill>
        <p:spPr>
          <a:xfrm>
            <a:off x="6744154" y="4741163"/>
            <a:ext cx="5974291" cy="324095"/>
          </a:xfrm>
          <a:prstGeom prst="rect">
            <a:avLst/>
          </a:prstGeom>
        </p:spPr>
      </p:pic>
      <p:pic>
        <p:nvPicPr>
          <p:cNvPr id="8" name="Picture 7"/>
          <p:cNvPicPr>
            <a:picLocks noChangeAspect="1"/>
          </p:cNvPicPr>
          <p:nvPr/>
        </p:nvPicPr>
        <p:blipFill>
          <a:blip r:embed="rId5"/>
          <a:stretch>
            <a:fillRect/>
          </a:stretch>
        </p:blipFill>
        <p:spPr>
          <a:xfrm>
            <a:off x="5718239" y="731313"/>
            <a:ext cx="5974291" cy="1188349"/>
          </a:xfrm>
          <a:prstGeom prst="rect">
            <a:avLst/>
          </a:prstGeom>
        </p:spPr>
      </p:pic>
      <p:pic>
        <p:nvPicPr>
          <p:cNvPr id="10" name="Picture 9"/>
          <p:cNvPicPr>
            <a:picLocks noChangeAspect="1"/>
          </p:cNvPicPr>
          <p:nvPr/>
        </p:nvPicPr>
        <p:blipFill>
          <a:blip r:embed="rId6"/>
          <a:stretch>
            <a:fillRect/>
          </a:stretch>
        </p:blipFill>
        <p:spPr>
          <a:xfrm>
            <a:off x="5904364" y="3121045"/>
            <a:ext cx="5974291" cy="626888"/>
          </a:xfrm>
          <a:prstGeom prst="rect">
            <a:avLst/>
          </a:prstGeom>
        </p:spPr>
      </p:pic>
      <p:pic>
        <p:nvPicPr>
          <p:cNvPr id="11" name="Picture 10"/>
          <p:cNvPicPr>
            <a:picLocks noChangeAspect="1"/>
          </p:cNvPicPr>
          <p:nvPr/>
        </p:nvPicPr>
        <p:blipFill>
          <a:blip r:embed="rId7"/>
          <a:stretch>
            <a:fillRect/>
          </a:stretch>
        </p:blipFill>
        <p:spPr>
          <a:xfrm>
            <a:off x="5936437" y="3862076"/>
            <a:ext cx="5974291" cy="934246"/>
          </a:xfrm>
          <a:prstGeom prst="rect">
            <a:avLst/>
          </a:prstGeom>
        </p:spPr>
      </p:pic>
      <p:pic>
        <p:nvPicPr>
          <p:cNvPr id="12" name="Picture 11"/>
          <p:cNvPicPr>
            <a:picLocks noChangeAspect="1"/>
          </p:cNvPicPr>
          <p:nvPr/>
        </p:nvPicPr>
        <p:blipFill>
          <a:blip r:embed="rId8"/>
          <a:stretch>
            <a:fillRect/>
          </a:stretch>
        </p:blipFill>
        <p:spPr>
          <a:xfrm>
            <a:off x="5904365" y="4986962"/>
            <a:ext cx="5974291" cy="1253776"/>
          </a:xfrm>
          <a:prstGeom prst="rect">
            <a:avLst/>
          </a:prstGeom>
        </p:spPr>
      </p:pic>
      <p:pic>
        <p:nvPicPr>
          <p:cNvPr id="13" name="Picture 12"/>
          <p:cNvPicPr>
            <a:picLocks noChangeAspect="1"/>
          </p:cNvPicPr>
          <p:nvPr/>
        </p:nvPicPr>
        <p:blipFill>
          <a:blip r:embed="rId9"/>
          <a:stretch>
            <a:fillRect/>
          </a:stretch>
        </p:blipFill>
        <p:spPr>
          <a:xfrm>
            <a:off x="-69925" y="5329887"/>
            <a:ext cx="5724020" cy="1713292"/>
          </a:xfrm>
          <a:prstGeom prst="rect">
            <a:avLst/>
          </a:prstGeom>
        </p:spPr>
      </p:pic>
      <p:pic>
        <p:nvPicPr>
          <p:cNvPr id="15" name="Picture 14"/>
          <p:cNvPicPr>
            <a:picLocks noChangeAspect="1"/>
          </p:cNvPicPr>
          <p:nvPr/>
        </p:nvPicPr>
        <p:blipFill>
          <a:blip r:embed="rId10"/>
          <a:stretch>
            <a:fillRect/>
          </a:stretch>
        </p:blipFill>
        <p:spPr>
          <a:xfrm>
            <a:off x="5654095" y="1685672"/>
            <a:ext cx="5974291" cy="1495707"/>
          </a:xfrm>
          <a:prstGeom prst="rect">
            <a:avLst/>
          </a:prstGeom>
        </p:spPr>
      </p:pic>
    </p:spTree>
    <p:extLst>
      <p:ext uri="{BB962C8B-B14F-4D97-AF65-F5344CB8AC3E}">
        <p14:creationId xmlns:p14="http://schemas.microsoft.com/office/powerpoint/2010/main" val="3484188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421" y="1248937"/>
            <a:ext cx="11809140" cy="4544739"/>
          </a:xfrm>
        </p:spPr>
        <p:txBody>
          <a:bodyPr>
            <a:normAutofit/>
          </a:bodyPr>
          <a:lstStyle/>
          <a:p>
            <a:r>
              <a:rPr lang="bg-BG" sz="2400" dirty="0" smtClean="0"/>
              <a:t>1. Финансиране – ДЪРЖАВЕН БЮДЖЕТ, ПРОЕКТИ, НОВИ НАЦ. ПРОГРАМИ</a:t>
            </a:r>
            <a:br>
              <a:rPr lang="bg-BG" sz="2400" dirty="0" smtClean="0"/>
            </a:br>
            <a:r>
              <a:rPr lang="bg-BG" sz="2400" dirty="0" smtClean="0"/>
              <a:t/>
            </a:r>
            <a:br>
              <a:rPr lang="bg-BG" sz="2400" dirty="0" smtClean="0"/>
            </a:br>
            <a:r>
              <a:rPr lang="bg-BG" sz="2400" dirty="0" smtClean="0"/>
              <a:t>2. организационни форми – ПРАКТИЧЕСКИ ОРИЕНТИРАНИ</a:t>
            </a:r>
            <a:br>
              <a:rPr lang="bg-BG" sz="2400" dirty="0" smtClean="0"/>
            </a:br>
            <a:r>
              <a:rPr lang="bg-BG" sz="2400" dirty="0" smtClean="0"/>
              <a:t/>
            </a:r>
            <a:br>
              <a:rPr lang="bg-BG" sz="2400" dirty="0" smtClean="0"/>
            </a:br>
            <a:r>
              <a:rPr lang="bg-BG" sz="2400" dirty="0" smtClean="0"/>
              <a:t>3. съдържание – АДЕКВАТНО НА ПОТРЕБНОСТИТЕ</a:t>
            </a:r>
            <a:br>
              <a:rPr lang="bg-BG" sz="2400" dirty="0" smtClean="0"/>
            </a:br>
            <a:r>
              <a:rPr lang="bg-BG" sz="2400" dirty="0"/>
              <a:t/>
            </a:r>
            <a:br>
              <a:rPr lang="bg-BG" sz="2400" dirty="0"/>
            </a:br>
            <a:r>
              <a:rPr lang="bg-BG" sz="2400" dirty="0" smtClean="0"/>
              <a:t>4.  мониторинг и контрол – ПРИ ОДОБРЯВАНЕ НА ПРОГРАМИ, ПРИ ПРОВЕЖДАНЕТО НА ОБУЧЕНИЯ, ПРИ СИГНАЛИ И ДР.</a:t>
            </a:r>
            <a:br>
              <a:rPr lang="bg-BG" sz="2400" dirty="0" smtClean="0"/>
            </a:br>
            <a:endParaRPr lang="bg-BG" sz="2400" dirty="0" smtClean="0"/>
          </a:p>
        </p:txBody>
      </p:sp>
      <p:sp>
        <p:nvSpPr>
          <p:cNvPr id="3" name="Content Placeholder 2"/>
          <p:cNvSpPr>
            <a:spLocks noGrp="1"/>
          </p:cNvSpPr>
          <p:nvPr>
            <p:ph idx="1"/>
          </p:nvPr>
        </p:nvSpPr>
        <p:spPr>
          <a:xfrm>
            <a:off x="-219037" y="234176"/>
            <a:ext cx="8534400" cy="635619"/>
          </a:xfrm>
        </p:spPr>
        <p:txBody>
          <a:bodyPr>
            <a:normAutofit/>
          </a:bodyPr>
          <a:lstStyle/>
          <a:p>
            <a:pPr lvl="8" algn="ctr"/>
            <a:r>
              <a:rPr lang="bg-BG" sz="2000" dirty="0" smtClean="0"/>
              <a:t>ВЪЗМОЖНИ РЕШЕНИЯ</a:t>
            </a:r>
            <a:endParaRPr lang="en-US" sz="2000" dirty="0"/>
          </a:p>
        </p:txBody>
      </p:sp>
    </p:spTree>
    <p:extLst>
      <p:ext uri="{BB962C8B-B14F-4D97-AF65-F5344CB8AC3E}">
        <p14:creationId xmlns:p14="http://schemas.microsoft.com/office/powerpoint/2010/main" val="8181699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12" y="367990"/>
            <a:ext cx="10972799" cy="6311590"/>
          </a:xfrm>
        </p:spPr>
        <p:txBody>
          <a:bodyPr>
            <a:normAutofit/>
          </a:bodyPr>
          <a:lstStyle/>
          <a:p>
            <a:r>
              <a:rPr lang="bg-BG" dirty="0" smtClean="0"/>
              <a:t>НАЦИОНАЛНА ПРОГРАМА ЗА РАЗВИТИЕ „БЪЛГАРИЯ 2030“</a:t>
            </a:r>
            <a:br>
              <a:rPr lang="bg-BG" dirty="0" smtClean="0"/>
            </a:br>
            <a:r>
              <a:rPr lang="bg-BG" dirty="0" smtClean="0"/>
              <a:t/>
            </a:r>
            <a:br>
              <a:rPr lang="bg-BG" dirty="0" smtClean="0"/>
            </a:br>
            <a:r>
              <a:rPr lang="bg-BG" sz="1600" dirty="0" smtClean="0"/>
              <a:t>ПРИОРИТЕТ 1 - </a:t>
            </a:r>
            <a:r>
              <a:rPr lang="ru-RU" sz="1600" dirty="0"/>
              <a:t>1.2 </a:t>
            </a:r>
            <a:r>
              <a:rPr lang="ru-RU" sz="1600" b="1" dirty="0" err="1"/>
              <a:t>Привлекателност</a:t>
            </a:r>
            <a:r>
              <a:rPr lang="ru-RU" sz="1600" b="1" dirty="0"/>
              <a:t> и престиж на </a:t>
            </a:r>
            <a:r>
              <a:rPr lang="ru-RU" sz="1600" b="1" dirty="0" err="1"/>
              <a:t>учителската</a:t>
            </a:r>
            <a:r>
              <a:rPr lang="ru-RU" sz="1600" b="1" dirty="0"/>
              <a:t> </a:t>
            </a:r>
            <a:r>
              <a:rPr lang="ru-RU" sz="1600" b="1" dirty="0" err="1" smtClean="0"/>
              <a:t>професия</a:t>
            </a:r>
            <a:r>
              <a:rPr lang="ru-RU" sz="1600" b="1" dirty="0" smtClean="0"/>
              <a:t/>
            </a:r>
            <a:br>
              <a:rPr lang="ru-RU" sz="1600" b="1" dirty="0" smtClean="0"/>
            </a:br>
            <a:r>
              <a:rPr lang="ru-RU" sz="1600" dirty="0"/>
              <a:t/>
            </a:r>
            <a:br>
              <a:rPr lang="ru-RU" sz="1600" dirty="0"/>
            </a:br>
            <a:r>
              <a:rPr lang="ru-RU" sz="1600" dirty="0" err="1"/>
              <a:t>Ще</a:t>
            </a:r>
            <a:r>
              <a:rPr lang="ru-RU" sz="1600" dirty="0"/>
              <a:t> </a:t>
            </a:r>
            <a:r>
              <a:rPr lang="ru-RU" sz="1600" dirty="0" err="1"/>
              <a:t>бъдат</a:t>
            </a:r>
            <a:r>
              <a:rPr lang="ru-RU" sz="1600" dirty="0"/>
              <a:t> </a:t>
            </a:r>
            <a:r>
              <a:rPr lang="ru-RU" sz="1600" dirty="0" err="1"/>
              <a:t>предприети</a:t>
            </a:r>
            <a:r>
              <a:rPr lang="ru-RU" sz="1600" dirty="0"/>
              <a:t> мерки, </a:t>
            </a:r>
            <a:r>
              <a:rPr lang="ru-RU" sz="1600" dirty="0" err="1"/>
              <a:t>насочени</a:t>
            </a:r>
            <a:r>
              <a:rPr lang="ru-RU" sz="1600" dirty="0"/>
              <a:t> </a:t>
            </a:r>
            <a:r>
              <a:rPr lang="ru-RU" sz="1600" dirty="0" err="1"/>
              <a:t>към</a:t>
            </a:r>
            <a:r>
              <a:rPr lang="ru-RU" sz="1600" dirty="0"/>
              <a:t> </a:t>
            </a:r>
            <a:r>
              <a:rPr lang="ru-RU" sz="1600" dirty="0" err="1"/>
              <a:t>реформиране</a:t>
            </a:r>
            <a:r>
              <a:rPr lang="ru-RU" sz="1600" dirty="0"/>
              <a:t> на </a:t>
            </a:r>
            <a:r>
              <a:rPr lang="ru-RU" sz="1600" dirty="0" err="1"/>
              <a:t>учебния</a:t>
            </a:r>
            <a:r>
              <a:rPr lang="ru-RU" sz="1600" dirty="0"/>
              <a:t> </a:t>
            </a:r>
            <a:r>
              <a:rPr lang="ru-RU" sz="1600" dirty="0" err="1"/>
              <a:t>процес</a:t>
            </a:r>
            <a:r>
              <a:rPr lang="ru-RU" sz="1600" dirty="0"/>
              <a:t> в </a:t>
            </a:r>
            <a:r>
              <a:rPr lang="ru-RU" sz="1600" dirty="0" err="1"/>
              <a:t>педагогическите</a:t>
            </a:r>
            <a:r>
              <a:rPr lang="ru-RU" sz="1600" dirty="0"/>
              <a:t> </a:t>
            </a:r>
            <a:r>
              <a:rPr lang="ru-RU" sz="1600" dirty="0" err="1"/>
              <a:t>специалности</a:t>
            </a:r>
            <a:r>
              <a:rPr lang="ru-RU" sz="1600" dirty="0"/>
              <a:t> за </a:t>
            </a:r>
            <a:r>
              <a:rPr lang="ru-RU" sz="1600" dirty="0" err="1"/>
              <a:t>придобиване</a:t>
            </a:r>
            <a:r>
              <a:rPr lang="ru-RU" sz="1600" dirty="0"/>
              <a:t> на </a:t>
            </a:r>
            <a:r>
              <a:rPr lang="ru-RU" sz="1600" b="1" dirty="0" err="1"/>
              <a:t>комплексни</a:t>
            </a:r>
            <a:r>
              <a:rPr lang="ru-RU" sz="1600" b="1" dirty="0"/>
              <a:t> умения </a:t>
            </a:r>
            <a:r>
              <a:rPr lang="ru-RU" sz="1600" dirty="0" err="1"/>
              <a:t>относно</a:t>
            </a:r>
            <a:r>
              <a:rPr lang="ru-RU" sz="1600" dirty="0"/>
              <a:t> </a:t>
            </a:r>
            <a:r>
              <a:rPr lang="ru-RU" sz="1600" dirty="0" err="1"/>
              <a:t>прилагане</a:t>
            </a:r>
            <a:r>
              <a:rPr lang="ru-RU" sz="1600" dirty="0"/>
              <a:t> на </a:t>
            </a:r>
            <a:r>
              <a:rPr lang="ru-RU" sz="1600" dirty="0" err="1"/>
              <a:t>компетентностния</a:t>
            </a:r>
            <a:r>
              <a:rPr lang="ru-RU" sz="1600" dirty="0"/>
              <a:t> подход, </a:t>
            </a:r>
            <a:r>
              <a:rPr lang="ru-RU" sz="1600" b="1" dirty="0" err="1"/>
              <a:t>иновативно</a:t>
            </a:r>
            <a:r>
              <a:rPr lang="ru-RU" sz="1600" b="1" dirty="0"/>
              <a:t> </a:t>
            </a:r>
            <a:r>
              <a:rPr lang="ru-RU" sz="1600" b="1" dirty="0" err="1"/>
              <a:t>преподаване</a:t>
            </a:r>
            <a:r>
              <a:rPr lang="ru-RU" sz="1600" b="1" dirty="0"/>
              <a:t> </a:t>
            </a:r>
            <a:r>
              <a:rPr lang="ru-RU" sz="1600" dirty="0"/>
              <a:t>и </a:t>
            </a:r>
            <a:r>
              <a:rPr lang="ru-RU" sz="1600" dirty="0" err="1"/>
              <a:t>надграждане</a:t>
            </a:r>
            <a:r>
              <a:rPr lang="ru-RU" sz="1600" dirty="0"/>
              <a:t> на </a:t>
            </a:r>
            <a:r>
              <a:rPr lang="ru-RU" sz="1600" b="1" dirty="0" err="1"/>
              <a:t>дигитални</a:t>
            </a:r>
            <a:r>
              <a:rPr lang="ru-RU" sz="1600" b="1" dirty="0"/>
              <a:t> умения</a:t>
            </a:r>
            <a:r>
              <a:rPr lang="ru-RU" sz="1600" dirty="0"/>
              <a:t>, </a:t>
            </a:r>
            <a:r>
              <a:rPr lang="ru-RU" sz="1600" dirty="0" err="1"/>
              <a:t>както</a:t>
            </a:r>
            <a:r>
              <a:rPr lang="ru-RU" sz="1600" dirty="0"/>
              <a:t> и за </a:t>
            </a:r>
            <a:r>
              <a:rPr lang="ru-RU" sz="1600" dirty="0" err="1"/>
              <a:t>разширяване</a:t>
            </a:r>
            <a:r>
              <a:rPr lang="ru-RU" sz="1600" dirty="0"/>
              <a:t> на </a:t>
            </a:r>
            <a:r>
              <a:rPr lang="ru-RU" sz="1600" b="1" dirty="0" err="1"/>
              <a:t>практическата</a:t>
            </a:r>
            <a:r>
              <a:rPr lang="ru-RU" sz="1600" b="1" dirty="0"/>
              <a:t> подготовка</a:t>
            </a:r>
            <a:r>
              <a:rPr lang="ru-RU" sz="1600" dirty="0"/>
              <a:t>, на </a:t>
            </a:r>
            <a:r>
              <a:rPr lang="ru-RU" sz="1600" dirty="0" err="1"/>
              <a:t>широкоспектърното</a:t>
            </a:r>
            <a:r>
              <a:rPr lang="ru-RU" sz="1600" dirty="0"/>
              <a:t> обучение и на </a:t>
            </a:r>
            <a:r>
              <a:rPr lang="ru-RU" sz="1600" dirty="0" err="1"/>
              <a:t>обучението</a:t>
            </a:r>
            <a:r>
              <a:rPr lang="ru-RU" sz="1600" dirty="0"/>
              <a:t> по </a:t>
            </a:r>
            <a:r>
              <a:rPr lang="ru-RU" sz="1600" b="1" dirty="0" err="1"/>
              <a:t>бинарни</a:t>
            </a:r>
            <a:r>
              <a:rPr lang="ru-RU" sz="1600" b="1" dirty="0"/>
              <a:t> </a:t>
            </a:r>
            <a:r>
              <a:rPr lang="ru-RU" sz="1600" b="1" dirty="0" err="1"/>
              <a:t>специалности</a:t>
            </a:r>
            <a:r>
              <a:rPr lang="ru-RU" sz="1600" dirty="0"/>
              <a:t>. </a:t>
            </a:r>
            <a:r>
              <a:rPr lang="ru-RU" sz="1600" dirty="0" smtClean="0"/>
              <a:t/>
            </a:r>
            <a:br>
              <a:rPr lang="ru-RU" sz="1600" dirty="0" smtClean="0"/>
            </a:br>
            <a:r>
              <a:rPr lang="ru-RU" sz="1600" dirty="0" smtClean="0"/>
              <a:t/>
            </a:r>
            <a:br>
              <a:rPr lang="ru-RU" sz="1600" dirty="0" smtClean="0"/>
            </a:br>
            <a:r>
              <a:rPr lang="ru-RU" sz="1600" dirty="0" err="1" smtClean="0"/>
              <a:t>Ще</a:t>
            </a:r>
            <a:r>
              <a:rPr lang="ru-RU" sz="1600" dirty="0" smtClean="0"/>
              <a:t> </a:t>
            </a:r>
            <a:r>
              <a:rPr lang="ru-RU" sz="1600" dirty="0" err="1"/>
              <a:t>бъдат</a:t>
            </a:r>
            <a:r>
              <a:rPr lang="ru-RU" sz="1600" dirty="0"/>
              <a:t> </a:t>
            </a:r>
            <a:r>
              <a:rPr lang="ru-RU" sz="1600" dirty="0" err="1"/>
              <a:t>предприети</a:t>
            </a:r>
            <a:r>
              <a:rPr lang="ru-RU" sz="1600" dirty="0"/>
              <a:t> мерки за </a:t>
            </a:r>
            <a:r>
              <a:rPr lang="ru-RU" sz="1600" dirty="0" err="1"/>
              <a:t>осигуряване</a:t>
            </a:r>
            <a:r>
              <a:rPr lang="ru-RU" sz="1600" dirty="0"/>
              <a:t> на </a:t>
            </a:r>
            <a:r>
              <a:rPr lang="ru-RU" sz="1600" dirty="0" err="1"/>
              <a:t>продължаваща</a:t>
            </a:r>
            <a:r>
              <a:rPr lang="ru-RU" sz="1600" dirty="0"/>
              <a:t> квалификация на </a:t>
            </a:r>
            <a:r>
              <a:rPr lang="ru-RU" sz="1600" dirty="0" err="1"/>
              <a:t>учителите</a:t>
            </a:r>
            <a:r>
              <a:rPr lang="ru-RU" sz="1600" dirty="0"/>
              <a:t>, </a:t>
            </a:r>
            <a:r>
              <a:rPr lang="ru-RU" sz="1600" dirty="0" err="1"/>
              <a:t>насочена</a:t>
            </a:r>
            <a:r>
              <a:rPr lang="ru-RU" sz="1600" dirty="0"/>
              <a:t> </a:t>
            </a:r>
            <a:r>
              <a:rPr lang="ru-RU" sz="1600" dirty="0" err="1"/>
              <a:t>към</a:t>
            </a:r>
            <a:r>
              <a:rPr lang="ru-RU" sz="1600" dirty="0"/>
              <a:t> </a:t>
            </a:r>
            <a:r>
              <a:rPr lang="ru-RU" sz="1600" dirty="0" err="1"/>
              <a:t>усъвършенстване</a:t>
            </a:r>
            <a:r>
              <a:rPr lang="ru-RU" sz="1600" dirty="0"/>
              <a:t> на </a:t>
            </a:r>
            <a:r>
              <a:rPr lang="ru-RU" sz="1600" dirty="0" err="1"/>
              <a:t>уменията</a:t>
            </a:r>
            <a:r>
              <a:rPr lang="ru-RU" sz="1600" dirty="0"/>
              <a:t> за </a:t>
            </a:r>
            <a:r>
              <a:rPr lang="ru-RU" sz="1600" dirty="0" err="1"/>
              <a:t>прилагане</a:t>
            </a:r>
            <a:r>
              <a:rPr lang="ru-RU" sz="1600" dirty="0"/>
              <a:t> на </a:t>
            </a:r>
            <a:r>
              <a:rPr lang="ru-RU" sz="1600" b="1" dirty="0" err="1"/>
              <a:t>компетентностния</a:t>
            </a:r>
            <a:r>
              <a:rPr lang="ru-RU" sz="1600" b="1" dirty="0"/>
              <a:t> подход</a:t>
            </a:r>
            <a:r>
              <a:rPr lang="ru-RU" sz="1600" dirty="0"/>
              <a:t>, за </a:t>
            </a:r>
            <a:r>
              <a:rPr lang="ru-RU" sz="1600" dirty="0" err="1"/>
              <a:t>иновативно</a:t>
            </a:r>
            <a:r>
              <a:rPr lang="ru-RU" sz="1600" dirty="0"/>
              <a:t> </a:t>
            </a:r>
            <a:r>
              <a:rPr lang="ru-RU" sz="1600" dirty="0" err="1"/>
              <a:t>преподаване</a:t>
            </a:r>
            <a:r>
              <a:rPr lang="ru-RU" sz="1600" dirty="0"/>
              <a:t> и на </a:t>
            </a:r>
            <a:r>
              <a:rPr lang="ru-RU" sz="1600" dirty="0" err="1"/>
              <a:t>дигиталните</a:t>
            </a:r>
            <a:r>
              <a:rPr lang="ru-RU" sz="1600" dirty="0"/>
              <a:t> умения, </a:t>
            </a:r>
            <a:r>
              <a:rPr lang="ru-RU" sz="1600" dirty="0" err="1"/>
              <a:t>включително</a:t>
            </a:r>
            <a:r>
              <a:rPr lang="ru-RU" sz="1600" dirty="0"/>
              <a:t> за </a:t>
            </a:r>
            <a:r>
              <a:rPr lang="ru-RU" sz="1600" dirty="0" err="1"/>
              <a:t>създаване</a:t>
            </a:r>
            <a:r>
              <a:rPr lang="ru-RU" sz="1600" dirty="0"/>
              <a:t> на </a:t>
            </a:r>
            <a:r>
              <a:rPr lang="ru-RU" sz="1600" dirty="0" err="1"/>
              <a:t>дигитално</a:t>
            </a:r>
            <a:r>
              <a:rPr lang="ru-RU" sz="1600" dirty="0"/>
              <a:t> </a:t>
            </a:r>
            <a:r>
              <a:rPr lang="ru-RU" sz="1600" dirty="0" err="1"/>
              <a:t>съдържание</a:t>
            </a:r>
            <a:r>
              <a:rPr lang="ru-RU" sz="1600" dirty="0"/>
              <a:t>. </a:t>
            </a:r>
            <a:r>
              <a:rPr lang="ru-RU" sz="1600" dirty="0" err="1"/>
              <a:t>Ще</a:t>
            </a:r>
            <a:r>
              <a:rPr lang="ru-RU" sz="1600" dirty="0"/>
              <a:t> се </a:t>
            </a:r>
            <a:r>
              <a:rPr lang="ru-RU" sz="1600" dirty="0" err="1"/>
              <a:t>осъществяват</a:t>
            </a:r>
            <a:r>
              <a:rPr lang="ru-RU" sz="1600" dirty="0"/>
              <a:t> и </a:t>
            </a:r>
            <a:r>
              <a:rPr lang="ru-RU" sz="1600" b="1" dirty="0"/>
              <a:t>мерки за </a:t>
            </a:r>
            <a:r>
              <a:rPr lang="ru-RU" sz="1600" b="1" dirty="0" err="1"/>
              <a:t>усъвършенстване</a:t>
            </a:r>
            <a:r>
              <a:rPr lang="ru-RU" sz="1600" b="1" dirty="0"/>
              <a:t> на </a:t>
            </a:r>
            <a:r>
              <a:rPr lang="ru-RU" sz="1600" b="1" dirty="0" err="1"/>
              <a:t>системата</a:t>
            </a:r>
            <a:r>
              <a:rPr lang="ru-RU" sz="1600" b="1" dirty="0"/>
              <a:t> за </a:t>
            </a:r>
            <a:r>
              <a:rPr lang="ru-RU" sz="1600" b="1" dirty="0" err="1"/>
              <a:t>продължаваща</a:t>
            </a:r>
            <a:r>
              <a:rPr lang="ru-RU" sz="1600" b="1" dirty="0"/>
              <a:t> квалификация на </a:t>
            </a:r>
            <a:r>
              <a:rPr lang="ru-RU" sz="1600" b="1" dirty="0" err="1"/>
              <a:t>педагогическите</a:t>
            </a:r>
            <a:r>
              <a:rPr lang="ru-RU" sz="1600" b="1" dirty="0"/>
              <a:t> </a:t>
            </a:r>
            <a:r>
              <a:rPr lang="ru-RU" sz="1600" b="1" dirty="0" err="1"/>
              <a:t>специалисти</a:t>
            </a:r>
            <a:r>
              <a:rPr lang="ru-RU" sz="1600" dirty="0" smtClean="0"/>
              <a:t>.</a:t>
            </a:r>
            <a:endParaRPr lang="en-US" dirty="0"/>
          </a:p>
        </p:txBody>
      </p:sp>
      <p:sp>
        <p:nvSpPr>
          <p:cNvPr id="3" name="Content Placeholder 2"/>
          <p:cNvSpPr>
            <a:spLocks noGrp="1"/>
          </p:cNvSpPr>
          <p:nvPr>
            <p:ph idx="1"/>
          </p:nvPr>
        </p:nvSpPr>
        <p:spPr>
          <a:xfrm>
            <a:off x="327373" y="262055"/>
            <a:ext cx="10567368" cy="630044"/>
          </a:xfrm>
        </p:spPr>
        <p:txBody>
          <a:bodyPr/>
          <a:lstStyle/>
          <a:p>
            <a:pPr algn="ctr"/>
            <a:r>
              <a:rPr lang="bg-BG" dirty="0" smtClean="0"/>
              <a:t>ВЪЗМОЖНИ РЕШЕНИЯ</a:t>
            </a:r>
            <a:endParaRPr lang="en-US" dirty="0"/>
          </a:p>
        </p:txBody>
      </p:sp>
    </p:spTree>
    <p:extLst>
      <p:ext uri="{BB962C8B-B14F-4D97-AF65-F5344CB8AC3E}">
        <p14:creationId xmlns:p14="http://schemas.microsoft.com/office/powerpoint/2010/main" val="1253667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0192" y="1465350"/>
            <a:ext cx="8526696" cy="5058113"/>
          </a:xfrm>
        </p:spPr>
        <p:txBody>
          <a:bodyPr>
            <a:normAutofit/>
          </a:bodyPr>
          <a:lstStyle/>
          <a:p>
            <a:pPr marL="571500" indent="-571500">
              <a:buFont typeface="Wingdings" panose="05000000000000000000" pitchFamily="2" charset="2"/>
              <a:buChar char="§"/>
            </a:pPr>
            <a:r>
              <a:rPr lang="bg-BG" dirty="0" smtClean="0"/>
              <a:t>ЗАКОН ЗА ПРЕДУЧИЛИЩНОТО И УЧИЛИЩНОТО ОБРАЗОВАНИЕ</a:t>
            </a:r>
            <a:br>
              <a:rPr lang="bg-BG" dirty="0" smtClean="0"/>
            </a:br>
            <a:r>
              <a:rPr lang="bg-BG" dirty="0" smtClean="0"/>
              <a:t/>
            </a:r>
            <a:br>
              <a:rPr lang="bg-BG" dirty="0" smtClean="0"/>
            </a:br>
            <a:r>
              <a:rPr lang="bg-BG" sz="1400" dirty="0" smtClean="0"/>
              <a:t>раздел </a:t>
            </a:r>
            <a:r>
              <a:rPr lang="en-US" sz="1400" dirty="0"/>
              <a:t>II  – </a:t>
            </a:r>
            <a:r>
              <a:rPr lang="bg-BG" sz="1400" dirty="0" smtClean="0"/>
              <a:t>права и задължения</a:t>
            </a:r>
            <a:r>
              <a:rPr lang="en-US" sz="1400" dirty="0" smtClean="0"/>
              <a:t> </a:t>
            </a:r>
            <a:r>
              <a:rPr lang="bg-BG" sz="1400" dirty="0" smtClean="0"/>
              <a:t/>
            </a:r>
            <a:br>
              <a:rPr lang="bg-BG" sz="1400" dirty="0" smtClean="0"/>
            </a:br>
            <a:r>
              <a:rPr lang="bg-BG" dirty="0" smtClean="0"/>
              <a:t/>
            </a:r>
            <a:br>
              <a:rPr lang="bg-BG" dirty="0" smtClean="0"/>
            </a:br>
            <a:r>
              <a:rPr lang="bg-BG" sz="1400" dirty="0" smtClean="0"/>
              <a:t>РАЗДЕЛ </a:t>
            </a:r>
            <a:r>
              <a:rPr lang="en-US" sz="1400" dirty="0" smtClean="0"/>
              <a:t>iii –</a:t>
            </a:r>
            <a:r>
              <a:rPr lang="bg-BG" sz="1400" dirty="0" smtClean="0"/>
              <a:t> повишаване на квалификацията на учителите, директорите и другите педагогически специалисти</a:t>
            </a:r>
            <a:br>
              <a:rPr lang="bg-BG" sz="1400" dirty="0" smtClean="0"/>
            </a:br>
            <a:r>
              <a:rPr lang="bg-BG" sz="1400" dirty="0"/>
              <a:t/>
            </a:r>
            <a:br>
              <a:rPr lang="bg-BG" sz="1400" dirty="0"/>
            </a:br>
            <a:r>
              <a:rPr lang="bg-BG" sz="1400" dirty="0" smtClean="0"/>
              <a:t/>
            </a:r>
            <a:br>
              <a:rPr lang="bg-BG" sz="1400" dirty="0" smtClean="0"/>
            </a:br>
            <a:endParaRPr lang="en-US" dirty="0"/>
          </a:p>
        </p:txBody>
      </p:sp>
      <p:sp>
        <p:nvSpPr>
          <p:cNvPr id="3" name="Content Placeholder 2"/>
          <p:cNvSpPr>
            <a:spLocks noGrp="1"/>
          </p:cNvSpPr>
          <p:nvPr>
            <p:ph idx="1"/>
          </p:nvPr>
        </p:nvSpPr>
        <p:spPr>
          <a:xfrm>
            <a:off x="1788184" y="-875371"/>
            <a:ext cx="8534400" cy="3615267"/>
          </a:xfrm>
        </p:spPr>
        <p:txBody>
          <a:bodyPr/>
          <a:lstStyle/>
          <a:p>
            <a:pPr algn="ctr"/>
            <a:r>
              <a:rPr lang="bg-BG" dirty="0" smtClean="0"/>
              <a:t>НОРМАТИВНА РАМКА</a:t>
            </a:r>
            <a:endParaRPr lang="en-US" dirty="0"/>
          </a:p>
        </p:txBody>
      </p:sp>
    </p:spTree>
    <p:extLst>
      <p:ext uri="{BB962C8B-B14F-4D97-AF65-F5344CB8AC3E}">
        <p14:creationId xmlns:p14="http://schemas.microsoft.com/office/powerpoint/2010/main" val="37055231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153" y="417136"/>
            <a:ext cx="10879604" cy="5359195"/>
          </a:xfrm>
        </p:spPr>
        <p:txBody>
          <a:bodyPr>
            <a:normAutofit/>
          </a:bodyPr>
          <a:lstStyle/>
          <a:p>
            <a:r>
              <a:rPr lang="bg-BG" dirty="0" smtClean="0"/>
              <a:t>СТРАТЕГИЧЕСКА РАМКА ЗА РАЗВИТИЕ НА ОБРАЗОВАНИЕТО, ОБУЧЕНИЕТО И УЧЕНЕТО В РЕПУБЛИКА БЪЛГАРИЯ (2021-2030 Г.)</a:t>
            </a:r>
            <a:br>
              <a:rPr lang="bg-BG" dirty="0" smtClean="0"/>
            </a:br>
            <a:r>
              <a:rPr lang="bg-BG" dirty="0"/>
              <a:t/>
            </a:r>
            <a:br>
              <a:rPr lang="bg-BG" dirty="0"/>
            </a:br>
            <a:r>
              <a:rPr lang="bg-BG" sz="1600" dirty="0" smtClean="0"/>
              <a:t/>
            </a:r>
            <a:br>
              <a:rPr lang="bg-BG" sz="1600" dirty="0" smtClean="0"/>
            </a:br>
            <a:r>
              <a:rPr lang="bg-BG" sz="1600" dirty="0" smtClean="0"/>
              <a:t>ПРИОРИТЕТНА ОБЛАСТ 2 – МОТИВИРАНИ И КРЕАТИВНИ УЧИТЕЛИ</a:t>
            </a:r>
            <a:endParaRPr lang="en-US" dirty="0"/>
          </a:p>
        </p:txBody>
      </p:sp>
      <p:sp>
        <p:nvSpPr>
          <p:cNvPr id="3" name="Content Placeholder 2"/>
          <p:cNvSpPr>
            <a:spLocks noGrp="1"/>
          </p:cNvSpPr>
          <p:nvPr>
            <p:ph idx="1"/>
          </p:nvPr>
        </p:nvSpPr>
        <p:spPr>
          <a:xfrm>
            <a:off x="4386417" y="-1299117"/>
            <a:ext cx="8534400" cy="3615267"/>
          </a:xfrm>
        </p:spPr>
        <p:txBody>
          <a:bodyPr/>
          <a:lstStyle/>
          <a:p>
            <a:r>
              <a:rPr lang="bg-BG" dirty="0" smtClean="0"/>
              <a:t>ВЪЗМОЖНИ РЕШЕНИЯ</a:t>
            </a:r>
            <a:endParaRPr lang="en-US" dirty="0"/>
          </a:p>
        </p:txBody>
      </p:sp>
    </p:spTree>
    <p:extLst>
      <p:ext uri="{BB962C8B-B14F-4D97-AF65-F5344CB8AC3E}">
        <p14:creationId xmlns:p14="http://schemas.microsoft.com/office/powerpoint/2010/main" val="24247966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581" y="183996"/>
            <a:ext cx="10790393" cy="5787483"/>
          </a:xfrm>
        </p:spPr>
        <p:txBody>
          <a:bodyPr>
            <a:normAutofit/>
          </a:bodyPr>
          <a:lstStyle/>
          <a:p>
            <a:r>
              <a:rPr lang="ru-RU" sz="2800" dirty="0"/>
              <a:t>Цел 2.1. </a:t>
            </a:r>
            <a:r>
              <a:rPr lang="ru-RU" sz="2800" b="1" dirty="0" err="1"/>
              <a:t>Повишаване</a:t>
            </a:r>
            <a:r>
              <a:rPr lang="ru-RU" sz="2800" b="1" dirty="0"/>
              <a:t> на </a:t>
            </a:r>
            <a:r>
              <a:rPr lang="ru-RU" sz="2800" b="1" dirty="0" err="1"/>
              <a:t>привлекателността</a:t>
            </a:r>
            <a:r>
              <a:rPr lang="ru-RU" sz="2800" b="1" dirty="0"/>
              <a:t> </a:t>
            </a:r>
            <a:r>
              <a:rPr lang="ru-RU" sz="2800" dirty="0"/>
              <a:t>и </a:t>
            </a:r>
            <a:r>
              <a:rPr lang="ru-RU" sz="2800" b="1" dirty="0"/>
              <a:t>престижа на </a:t>
            </a:r>
            <a:r>
              <a:rPr lang="ru-RU" sz="2800" b="1" dirty="0" err="1"/>
              <a:t>учителската</a:t>
            </a:r>
            <a:r>
              <a:rPr lang="ru-RU" sz="2800" b="1" dirty="0"/>
              <a:t> </a:t>
            </a:r>
            <a:r>
              <a:rPr lang="ru-RU" sz="2800" b="1" dirty="0" err="1"/>
              <a:t>професия</a:t>
            </a:r>
            <a:r>
              <a:rPr lang="ru-RU" sz="2800" b="1" dirty="0"/>
              <a:t> </a:t>
            </a:r>
            <a:r>
              <a:rPr lang="ru-RU" sz="2800" dirty="0"/>
              <a:t>и</a:t>
            </a:r>
            <a:br>
              <a:rPr lang="ru-RU" sz="2800" dirty="0"/>
            </a:br>
            <a:r>
              <a:rPr lang="ru-RU" sz="2800" dirty="0" err="1"/>
              <a:t>обезпечаване</a:t>
            </a:r>
            <a:r>
              <a:rPr lang="ru-RU" sz="2800" dirty="0"/>
              <a:t> на </a:t>
            </a:r>
            <a:r>
              <a:rPr lang="ru-RU" sz="2800" dirty="0" err="1"/>
              <a:t>системата</a:t>
            </a:r>
            <a:r>
              <a:rPr lang="ru-RU" sz="2800" dirty="0"/>
              <a:t> на </a:t>
            </a:r>
            <a:r>
              <a:rPr lang="ru-RU" sz="2800" dirty="0" err="1"/>
              <a:t>образованието</a:t>
            </a:r>
            <a:r>
              <a:rPr lang="ru-RU" sz="2800" dirty="0"/>
              <a:t> в </a:t>
            </a:r>
            <a:r>
              <a:rPr lang="ru-RU" sz="2800" dirty="0" err="1"/>
              <a:t>дългосрочен</a:t>
            </a:r>
            <a:r>
              <a:rPr lang="ru-RU" sz="2800" dirty="0"/>
              <a:t> план с </a:t>
            </a:r>
            <a:r>
              <a:rPr lang="ru-RU" sz="2800" b="1" dirty="0"/>
              <a:t>учители </a:t>
            </a:r>
            <a:r>
              <a:rPr lang="ru-RU" sz="2800" b="1" dirty="0" err="1"/>
              <a:t>във</a:t>
            </a:r>
            <a:r>
              <a:rPr lang="ru-RU" sz="2800" b="1" dirty="0"/>
              <a:t> </a:t>
            </a:r>
            <a:r>
              <a:rPr lang="ru-RU" sz="2800" b="1" dirty="0" err="1"/>
              <a:t>всички</a:t>
            </a:r>
            <a:r>
              <a:rPr lang="ru-RU" sz="2800" b="1" dirty="0"/>
              <a:t/>
            </a:r>
            <a:br>
              <a:rPr lang="ru-RU" sz="2800" b="1" dirty="0"/>
            </a:br>
            <a:r>
              <a:rPr lang="ru-RU" sz="2800" b="1" dirty="0" err="1"/>
              <a:t>образователни</a:t>
            </a:r>
            <a:r>
              <a:rPr lang="ru-RU" sz="2800" b="1" dirty="0"/>
              <a:t> институции и по </a:t>
            </a:r>
            <a:r>
              <a:rPr lang="ru-RU" sz="2800" b="1" dirty="0" err="1"/>
              <a:t>всички</a:t>
            </a:r>
            <a:r>
              <a:rPr lang="ru-RU" sz="2800" b="1" dirty="0"/>
              <a:t> </a:t>
            </a:r>
            <a:r>
              <a:rPr lang="ru-RU" sz="2800" b="1" dirty="0" err="1"/>
              <a:t>дисциплини</a:t>
            </a:r>
            <a:endParaRPr lang="en-US" sz="2800" b="1" dirty="0"/>
          </a:p>
        </p:txBody>
      </p:sp>
      <p:sp>
        <p:nvSpPr>
          <p:cNvPr id="3" name="Content Placeholder 2"/>
          <p:cNvSpPr>
            <a:spLocks noGrp="1"/>
          </p:cNvSpPr>
          <p:nvPr>
            <p:ph idx="1"/>
          </p:nvPr>
        </p:nvSpPr>
        <p:spPr>
          <a:xfrm>
            <a:off x="1721276" y="183996"/>
            <a:ext cx="8534400" cy="663498"/>
          </a:xfrm>
        </p:spPr>
        <p:txBody>
          <a:bodyPr/>
          <a:lstStyle/>
          <a:p>
            <a:pPr algn="ctr"/>
            <a:r>
              <a:rPr lang="bg-BG" dirty="0" smtClean="0"/>
              <a:t>ВЪЗМОЖНИ РЕШЕНИЯ</a:t>
            </a:r>
            <a:endParaRPr lang="en-US" dirty="0"/>
          </a:p>
        </p:txBody>
      </p:sp>
    </p:spTree>
    <p:extLst>
      <p:ext uri="{BB962C8B-B14F-4D97-AF65-F5344CB8AC3E}">
        <p14:creationId xmlns:p14="http://schemas.microsoft.com/office/powerpoint/2010/main" val="22628003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687" y="512957"/>
            <a:ext cx="11574967" cy="6144322"/>
          </a:xfrm>
        </p:spPr>
        <p:txBody>
          <a:bodyPr>
            <a:noAutofit/>
          </a:bodyPr>
          <a:lstStyle/>
          <a:p>
            <a:r>
              <a:rPr lang="ru-RU" sz="1600" dirty="0" smtClean="0"/>
              <a:t/>
            </a:r>
            <a:br>
              <a:rPr lang="ru-RU" sz="1600" dirty="0" smtClean="0"/>
            </a:br>
            <a:r>
              <a:rPr lang="ru-RU" sz="1600" dirty="0" smtClean="0"/>
              <a:t> </a:t>
            </a:r>
            <a:r>
              <a:rPr lang="ru-RU" sz="1600" dirty="0" err="1"/>
              <a:t>Разработване</a:t>
            </a:r>
            <a:r>
              <a:rPr lang="ru-RU" sz="1600" dirty="0"/>
              <a:t> на система за </a:t>
            </a:r>
            <a:r>
              <a:rPr lang="ru-RU" sz="1600" b="1" dirty="0" err="1"/>
              <a:t>информиране</a:t>
            </a:r>
            <a:r>
              <a:rPr lang="ru-RU" sz="1600" b="1" dirty="0"/>
              <a:t>, </a:t>
            </a:r>
            <a:r>
              <a:rPr lang="ru-RU" sz="1600" b="1" dirty="0" err="1"/>
              <a:t>мотивиране</a:t>
            </a:r>
            <a:r>
              <a:rPr lang="ru-RU" sz="1600" b="1" dirty="0"/>
              <a:t> и </a:t>
            </a:r>
            <a:r>
              <a:rPr lang="ru-RU" sz="1600" b="1" dirty="0" err="1"/>
              <a:t>насочване</a:t>
            </a:r>
            <a:r>
              <a:rPr lang="ru-RU" sz="1600" b="1" dirty="0"/>
              <a:t> </a:t>
            </a:r>
            <a:r>
              <a:rPr lang="ru-RU" sz="1600" dirty="0"/>
              <a:t>на </a:t>
            </a:r>
            <a:r>
              <a:rPr lang="ru-RU" sz="1600" dirty="0" err="1"/>
              <a:t>ученици</a:t>
            </a:r>
            <a:r>
              <a:rPr lang="ru-RU" sz="1600" dirty="0"/>
              <a:t> </a:t>
            </a:r>
            <a:r>
              <a:rPr lang="ru-RU" sz="1600" dirty="0" smtClean="0"/>
              <a:t>и </a:t>
            </a:r>
            <a:r>
              <a:rPr lang="ru-RU" sz="1600" dirty="0" err="1" smtClean="0"/>
              <a:t>студенти</a:t>
            </a:r>
            <a:r>
              <a:rPr lang="ru-RU" sz="1600" dirty="0" smtClean="0"/>
              <a:t> </a:t>
            </a:r>
            <a:r>
              <a:rPr lang="ru-RU" sz="1600" dirty="0" err="1"/>
              <a:t>към</a:t>
            </a:r>
            <a:r>
              <a:rPr lang="ru-RU" sz="1600" dirty="0"/>
              <a:t> </a:t>
            </a:r>
            <a:r>
              <a:rPr lang="ru-RU" sz="1600" dirty="0" err="1"/>
              <a:t>избор</a:t>
            </a:r>
            <a:r>
              <a:rPr lang="ru-RU" sz="1600" dirty="0"/>
              <a:t> на </a:t>
            </a:r>
            <a:r>
              <a:rPr lang="ru-RU" sz="1600" dirty="0" err="1"/>
              <a:t>учителската</a:t>
            </a:r>
            <a:r>
              <a:rPr lang="ru-RU" sz="1600" dirty="0"/>
              <a:t> </a:t>
            </a:r>
            <a:r>
              <a:rPr lang="ru-RU" sz="1600" dirty="0" err="1"/>
              <a:t>професия</a:t>
            </a:r>
            <a:r>
              <a:rPr lang="ru-RU" sz="1600" dirty="0" smtClean="0"/>
              <a:t>;</a:t>
            </a:r>
            <a:br>
              <a:rPr lang="ru-RU" sz="1600" dirty="0" smtClean="0"/>
            </a:br>
            <a:r>
              <a:rPr lang="ru-RU" sz="1600" dirty="0"/>
              <a:t/>
            </a:r>
            <a:br>
              <a:rPr lang="ru-RU" sz="1600" dirty="0"/>
            </a:br>
            <a:r>
              <a:rPr lang="ru-RU" sz="1600" dirty="0"/>
              <a:t> </a:t>
            </a:r>
            <a:r>
              <a:rPr lang="ru-RU" sz="1600" b="1" dirty="0" err="1"/>
              <a:t>Подкрепа</a:t>
            </a:r>
            <a:r>
              <a:rPr lang="ru-RU" sz="1600" b="1" dirty="0"/>
              <a:t> </a:t>
            </a:r>
            <a:r>
              <a:rPr lang="ru-RU" sz="1600" dirty="0"/>
              <a:t>на </a:t>
            </a:r>
            <a:r>
              <a:rPr lang="ru-RU" sz="1600" dirty="0" err="1"/>
              <a:t>новопостъпващи</a:t>
            </a:r>
            <a:r>
              <a:rPr lang="ru-RU" sz="1600" dirty="0"/>
              <a:t> учители в </a:t>
            </a:r>
            <a:r>
              <a:rPr lang="ru-RU" sz="1600" dirty="0" err="1"/>
              <a:t>детските</a:t>
            </a:r>
            <a:r>
              <a:rPr lang="ru-RU" sz="1600" dirty="0"/>
              <a:t> </a:t>
            </a:r>
            <a:r>
              <a:rPr lang="ru-RU" sz="1600" dirty="0" err="1"/>
              <a:t>градини</a:t>
            </a:r>
            <a:r>
              <a:rPr lang="ru-RU" sz="1600" dirty="0"/>
              <a:t> и </a:t>
            </a:r>
            <a:r>
              <a:rPr lang="ru-RU" sz="1600" dirty="0" err="1"/>
              <a:t>училищата</a:t>
            </a:r>
            <a:r>
              <a:rPr lang="ru-RU" sz="1600" dirty="0" smtClean="0"/>
              <a:t>;</a:t>
            </a:r>
            <a:br>
              <a:rPr lang="ru-RU" sz="1600" dirty="0" smtClean="0"/>
            </a:br>
            <a:r>
              <a:rPr lang="ru-RU" sz="1600" dirty="0"/>
              <a:t/>
            </a:r>
            <a:br>
              <a:rPr lang="ru-RU" sz="1600" dirty="0"/>
            </a:br>
            <a:r>
              <a:rPr lang="ru-RU" sz="1600" dirty="0" smtClean="0"/>
              <a:t> </a:t>
            </a:r>
            <a:r>
              <a:rPr lang="ru-RU" sz="1600" b="1" dirty="0" err="1" smtClean="0"/>
              <a:t>Мотивиране</a:t>
            </a:r>
            <a:r>
              <a:rPr lang="ru-RU" sz="1600" dirty="0" smtClean="0"/>
              <a:t> на </a:t>
            </a:r>
            <a:r>
              <a:rPr lang="ru-RU" sz="1600" dirty="0" err="1" smtClean="0"/>
              <a:t>дипломираните</a:t>
            </a:r>
            <a:r>
              <a:rPr lang="ru-RU" sz="1600" dirty="0" smtClean="0"/>
              <a:t> </a:t>
            </a:r>
            <a:r>
              <a:rPr lang="ru-RU" sz="1600" dirty="0"/>
              <a:t>учители да </a:t>
            </a:r>
            <a:r>
              <a:rPr lang="ru-RU" sz="1600" dirty="0" err="1"/>
              <a:t>започват</a:t>
            </a:r>
            <a:r>
              <a:rPr lang="ru-RU" sz="1600" dirty="0"/>
              <a:t> работа </a:t>
            </a:r>
            <a:r>
              <a:rPr lang="ru-RU" sz="1600" dirty="0" smtClean="0"/>
              <a:t>в </a:t>
            </a:r>
            <a:r>
              <a:rPr lang="ru-RU" sz="1600" dirty="0" err="1" smtClean="0"/>
              <a:t>образованиеТО</a:t>
            </a:r>
            <a:r>
              <a:rPr lang="ru-RU" sz="1600" dirty="0" smtClean="0"/>
              <a:t>;</a:t>
            </a:r>
            <a:br>
              <a:rPr lang="ru-RU" sz="1600" dirty="0" smtClean="0"/>
            </a:br>
            <a:r>
              <a:rPr lang="ru-RU" sz="1600" dirty="0"/>
              <a:t/>
            </a:r>
            <a:br>
              <a:rPr lang="ru-RU" sz="1600" dirty="0"/>
            </a:br>
            <a:r>
              <a:rPr lang="ru-RU" sz="1600" dirty="0"/>
              <a:t> </a:t>
            </a:r>
            <a:r>
              <a:rPr lang="ru-RU" sz="1600" dirty="0" err="1"/>
              <a:t>Разработване</a:t>
            </a:r>
            <a:r>
              <a:rPr lang="ru-RU" sz="1600" dirty="0"/>
              <a:t> и </a:t>
            </a:r>
            <a:r>
              <a:rPr lang="ru-RU" sz="1600" dirty="0" err="1"/>
              <a:t>прилагане</a:t>
            </a:r>
            <a:r>
              <a:rPr lang="ru-RU" sz="1600" dirty="0"/>
              <a:t> на политики за </a:t>
            </a:r>
            <a:r>
              <a:rPr lang="ru-RU" sz="1600" b="1" dirty="0" err="1"/>
              <a:t>връщане</a:t>
            </a:r>
            <a:r>
              <a:rPr lang="ru-RU" sz="1600" b="1" dirty="0"/>
              <a:t> в </a:t>
            </a:r>
            <a:r>
              <a:rPr lang="ru-RU" sz="1600" b="1" dirty="0" err="1"/>
              <a:t>системата</a:t>
            </a:r>
            <a:r>
              <a:rPr lang="ru-RU" sz="1600" b="1" dirty="0"/>
              <a:t> на </a:t>
            </a:r>
            <a:r>
              <a:rPr lang="ru-RU" sz="1600" b="1" dirty="0" err="1"/>
              <a:t>образованието</a:t>
            </a:r>
            <a:r>
              <a:rPr lang="ru-RU" sz="1600" b="1" dirty="0"/>
              <a:t> </a:t>
            </a:r>
            <a:r>
              <a:rPr lang="ru-RU" sz="1600" dirty="0" smtClean="0"/>
              <a:t>на </a:t>
            </a:r>
            <a:r>
              <a:rPr lang="ru-RU" sz="1600" dirty="0" err="1" smtClean="0"/>
              <a:t>специалистите</a:t>
            </a:r>
            <a:r>
              <a:rPr lang="ru-RU" sz="1600" dirty="0" smtClean="0"/>
              <a:t> </a:t>
            </a:r>
            <a:r>
              <a:rPr lang="ru-RU" sz="1600" dirty="0"/>
              <a:t>с </a:t>
            </a:r>
            <a:r>
              <a:rPr lang="ru-RU" sz="1600" dirty="0" err="1"/>
              <a:t>професионална</a:t>
            </a:r>
            <a:r>
              <a:rPr lang="ru-RU" sz="1600" dirty="0"/>
              <a:t> квалификация “</a:t>
            </a:r>
            <a:r>
              <a:rPr lang="ru-RU" sz="1600" dirty="0" err="1" smtClean="0"/>
              <a:t>учител</a:t>
            </a:r>
            <a:r>
              <a:rPr lang="ru-RU" sz="1600" dirty="0" smtClean="0"/>
              <a:t>";</a:t>
            </a:r>
            <a:br>
              <a:rPr lang="ru-RU" sz="1600" dirty="0" smtClean="0"/>
            </a:br>
            <a:r>
              <a:rPr lang="ru-RU" sz="1600" dirty="0"/>
              <a:t/>
            </a:r>
            <a:br>
              <a:rPr lang="ru-RU" sz="1600" dirty="0"/>
            </a:br>
            <a:r>
              <a:rPr lang="ru-RU" sz="1600" dirty="0"/>
              <a:t> </a:t>
            </a:r>
            <a:r>
              <a:rPr lang="ru-RU" sz="1600" dirty="0" err="1"/>
              <a:t>Прилагане</a:t>
            </a:r>
            <a:r>
              <a:rPr lang="ru-RU" sz="1600" dirty="0"/>
              <a:t> на политики за </a:t>
            </a:r>
            <a:r>
              <a:rPr lang="ru-RU" sz="1600" b="1" dirty="0" err="1"/>
              <a:t>привличане</a:t>
            </a:r>
            <a:r>
              <a:rPr lang="ru-RU" sz="1600" b="1" dirty="0"/>
              <a:t> и </a:t>
            </a:r>
            <a:r>
              <a:rPr lang="ru-RU" sz="1600" b="1" dirty="0" err="1"/>
              <a:t>включване</a:t>
            </a:r>
            <a:r>
              <a:rPr lang="ru-RU" sz="1600" b="1" dirty="0"/>
              <a:t> в </a:t>
            </a:r>
            <a:r>
              <a:rPr lang="ru-RU" sz="1600" b="1" dirty="0" err="1"/>
              <a:t>образователния</a:t>
            </a:r>
            <a:r>
              <a:rPr lang="ru-RU" sz="1600" b="1" dirty="0"/>
              <a:t> </a:t>
            </a:r>
            <a:r>
              <a:rPr lang="ru-RU" sz="1600" b="1" dirty="0" err="1"/>
              <a:t>процес</a:t>
            </a:r>
            <a:r>
              <a:rPr lang="ru-RU" sz="1600" b="1" dirty="0"/>
              <a:t> </a:t>
            </a:r>
            <a:r>
              <a:rPr lang="ru-RU" sz="1600" dirty="0" smtClean="0"/>
              <a:t>на представители </a:t>
            </a:r>
            <a:r>
              <a:rPr lang="ru-RU" sz="1600" dirty="0"/>
              <a:t>на бизнеса, </a:t>
            </a:r>
            <a:r>
              <a:rPr lang="ru-RU" sz="1600" dirty="0" err="1"/>
              <a:t>висши</a:t>
            </a:r>
            <a:r>
              <a:rPr lang="ru-RU" sz="1600" dirty="0"/>
              <a:t> училища, </a:t>
            </a:r>
            <a:r>
              <a:rPr lang="ru-RU" sz="1600" dirty="0" err="1"/>
              <a:t>научни</a:t>
            </a:r>
            <a:r>
              <a:rPr lang="ru-RU" sz="1600" dirty="0"/>
              <a:t> организации и </a:t>
            </a:r>
            <a:r>
              <a:rPr lang="ru-RU" sz="1600" dirty="0" err="1"/>
              <a:t>други</a:t>
            </a:r>
            <a:r>
              <a:rPr lang="ru-RU" sz="1600" dirty="0"/>
              <a:t> </a:t>
            </a:r>
            <a:r>
              <a:rPr lang="ru-RU" sz="1600" dirty="0" err="1"/>
              <a:t>специалисти</a:t>
            </a:r>
            <a:r>
              <a:rPr lang="ru-RU" sz="1600" dirty="0" smtClean="0"/>
              <a:t>;</a:t>
            </a:r>
            <a:br>
              <a:rPr lang="ru-RU" sz="1600" dirty="0" smtClean="0"/>
            </a:br>
            <a:r>
              <a:rPr lang="ru-RU" sz="1600" dirty="0"/>
              <a:t/>
            </a:r>
            <a:br>
              <a:rPr lang="ru-RU" sz="1600" dirty="0"/>
            </a:br>
            <a:r>
              <a:rPr lang="ru-RU" sz="1600" dirty="0"/>
              <a:t> </a:t>
            </a:r>
            <a:r>
              <a:rPr lang="ru-RU" sz="1600" dirty="0" err="1"/>
              <a:t>Прилагане</a:t>
            </a:r>
            <a:r>
              <a:rPr lang="ru-RU" sz="1600" dirty="0"/>
              <a:t> на политики, </a:t>
            </a:r>
            <a:r>
              <a:rPr lang="ru-RU" sz="1600" b="1" dirty="0" err="1"/>
              <a:t>стимулиращи</a:t>
            </a:r>
            <a:r>
              <a:rPr lang="ru-RU" sz="1600" b="1" dirty="0"/>
              <a:t> </a:t>
            </a:r>
            <a:r>
              <a:rPr lang="ru-RU" sz="1600" b="1" dirty="0" err="1"/>
              <a:t>придобиването</a:t>
            </a:r>
            <a:r>
              <a:rPr lang="ru-RU" sz="1600" b="1" dirty="0"/>
              <a:t> на квалификация „</a:t>
            </a:r>
            <a:r>
              <a:rPr lang="ru-RU" sz="1600" b="1" dirty="0" err="1"/>
              <a:t>учител</a:t>
            </a:r>
            <a:r>
              <a:rPr lang="ru-RU" sz="1600" b="1" dirty="0"/>
              <a:t>“ </a:t>
            </a:r>
            <a:r>
              <a:rPr lang="ru-RU" sz="1600" dirty="0"/>
              <a:t>от</a:t>
            </a:r>
            <a:br>
              <a:rPr lang="ru-RU" sz="1600" dirty="0"/>
            </a:br>
            <a:r>
              <a:rPr lang="ru-RU" sz="1600" dirty="0" err="1"/>
              <a:t>специалисти</a:t>
            </a:r>
            <a:r>
              <a:rPr lang="ru-RU" sz="1600" dirty="0"/>
              <a:t> от </a:t>
            </a:r>
            <a:r>
              <a:rPr lang="ru-RU" sz="1600" dirty="0" err="1"/>
              <a:t>други</a:t>
            </a:r>
            <a:r>
              <a:rPr lang="ru-RU" sz="1600" dirty="0"/>
              <a:t> </a:t>
            </a:r>
            <a:r>
              <a:rPr lang="ru-RU" sz="1600" dirty="0" err="1"/>
              <a:t>професии</a:t>
            </a:r>
            <a:r>
              <a:rPr lang="ru-RU" sz="1600" dirty="0"/>
              <a:t> и </a:t>
            </a:r>
            <a:r>
              <a:rPr lang="ru-RU" sz="1600" dirty="0" err="1"/>
              <a:t>включването</a:t>
            </a:r>
            <a:r>
              <a:rPr lang="ru-RU" sz="1600" dirty="0"/>
              <a:t> им в </a:t>
            </a:r>
            <a:r>
              <a:rPr lang="ru-RU" sz="1600" dirty="0" err="1"/>
              <a:t>системата</a:t>
            </a:r>
            <a:r>
              <a:rPr lang="ru-RU" sz="1600" dirty="0"/>
              <a:t> на </a:t>
            </a:r>
            <a:r>
              <a:rPr lang="ru-RU" sz="1600" dirty="0" err="1"/>
              <a:t>образованието</a:t>
            </a:r>
            <a:r>
              <a:rPr lang="ru-RU" sz="1600" dirty="0" smtClean="0"/>
              <a:t>;</a:t>
            </a:r>
            <a:br>
              <a:rPr lang="ru-RU" sz="1600" dirty="0" smtClean="0"/>
            </a:br>
            <a:r>
              <a:rPr lang="ru-RU" sz="1600" dirty="0"/>
              <a:t/>
            </a:r>
            <a:br>
              <a:rPr lang="ru-RU" sz="1600" dirty="0"/>
            </a:br>
            <a:r>
              <a:rPr lang="ru-RU" sz="1600" dirty="0"/>
              <a:t> </a:t>
            </a:r>
            <a:r>
              <a:rPr lang="ru-RU" sz="1600" dirty="0" err="1"/>
              <a:t>Прилагане</a:t>
            </a:r>
            <a:r>
              <a:rPr lang="ru-RU" sz="1600" dirty="0"/>
              <a:t> на политики за </a:t>
            </a:r>
            <a:r>
              <a:rPr lang="ru-RU" sz="1600" dirty="0" err="1"/>
              <a:t>мотивиране</a:t>
            </a:r>
            <a:r>
              <a:rPr lang="ru-RU" sz="1600" dirty="0"/>
              <a:t> на </a:t>
            </a:r>
            <a:r>
              <a:rPr lang="ru-RU" sz="1600" dirty="0" err="1"/>
              <a:t>завършващите</a:t>
            </a:r>
            <a:r>
              <a:rPr lang="ru-RU" sz="1600" dirty="0"/>
              <a:t> педагогически </a:t>
            </a:r>
            <a:r>
              <a:rPr lang="ru-RU" sz="1600" dirty="0" err="1"/>
              <a:t>специалности</a:t>
            </a:r>
            <a:r>
              <a:rPr lang="ru-RU" sz="1600" dirty="0"/>
              <a:t/>
            </a:r>
            <a:br>
              <a:rPr lang="ru-RU" sz="1600" dirty="0"/>
            </a:br>
            <a:r>
              <a:rPr lang="ru-RU" sz="1600" b="1" dirty="0"/>
              <a:t>да </a:t>
            </a:r>
            <a:r>
              <a:rPr lang="ru-RU" sz="1600" b="1" dirty="0" err="1"/>
              <a:t>започнат</a:t>
            </a:r>
            <a:r>
              <a:rPr lang="ru-RU" sz="1600" b="1" dirty="0"/>
              <a:t> работа в малки </a:t>
            </a:r>
            <a:r>
              <a:rPr lang="ru-RU" sz="1600" b="1" dirty="0" err="1"/>
              <a:t>населени</a:t>
            </a:r>
            <a:r>
              <a:rPr lang="ru-RU" sz="1600" b="1" dirty="0"/>
              <a:t> места с </a:t>
            </a:r>
            <a:r>
              <a:rPr lang="ru-RU" sz="1600" b="1" dirty="0" err="1"/>
              <a:t>недостиг</a:t>
            </a:r>
            <a:r>
              <a:rPr lang="ru-RU" sz="1600" b="1" dirty="0"/>
              <a:t> на учители</a:t>
            </a:r>
            <a:r>
              <a:rPr lang="ru-RU" sz="1600" b="1" dirty="0" smtClean="0"/>
              <a:t>;</a:t>
            </a:r>
            <a:br>
              <a:rPr lang="ru-RU" sz="1600" b="1" dirty="0" smtClean="0"/>
            </a:br>
            <a:r>
              <a:rPr lang="ru-RU" sz="1600" b="1" dirty="0"/>
              <a:t/>
            </a:r>
            <a:br>
              <a:rPr lang="ru-RU" sz="1600" b="1" dirty="0"/>
            </a:br>
            <a:r>
              <a:rPr lang="ru-RU" sz="1600" dirty="0"/>
              <a:t> </a:t>
            </a:r>
            <a:r>
              <a:rPr lang="ru-RU" sz="1600" dirty="0" err="1"/>
              <a:t>Устойчивост</a:t>
            </a:r>
            <a:r>
              <a:rPr lang="ru-RU" sz="1600" dirty="0"/>
              <a:t> на </a:t>
            </a:r>
            <a:r>
              <a:rPr lang="ru-RU" sz="1600" dirty="0" err="1"/>
              <a:t>политиката</a:t>
            </a:r>
            <a:r>
              <a:rPr lang="ru-RU" sz="1600" dirty="0"/>
              <a:t> за </a:t>
            </a:r>
            <a:r>
              <a:rPr lang="ru-RU" sz="1600" b="1" dirty="0" err="1"/>
              <a:t>повишаване</a:t>
            </a:r>
            <a:r>
              <a:rPr lang="ru-RU" sz="1600" b="1" dirty="0"/>
              <a:t> на доходите на </a:t>
            </a:r>
            <a:r>
              <a:rPr lang="ru-RU" sz="1600" b="1" dirty="0" err="1"/>
              <a:t>учителите</a:t>
            </a:r>
            <a:r>
              <a:rPr lang="ru-RU" sz="1600" b="1" dirty="0"/>
              <a:t> </a:t>
            </a:r>
            <a:r>
              <a:rPr lang="ru-RU" sz="1600" dirty="0"/>
              <a:t>чрез </a:t>
            </a:r>
            <a:r>
              <a:rPr lang="ru-RU" sz="1600" dirty="0" err="1"/>
              <a:t>поддържане</a:t>
            </a:r>
            <a:r>
              <a:rPr lang="ru-RU" sz="1600" dirty="0"/>
              <a:t> на </a:t>
            </a:r>
            <a:r>
              <a:rPr lang="ru-RU" sz="1600" dirty="0" err="1"/>
              <a:t>съотношение</a:t>
            </a:r>
            <a:r>
              <a:rPr lang="ru-RU" sz="1600" dirty="0"/>
              <a:t> от 120% на </a:t>
            </a:r>
            <a:r>
              <a:rPr lang="ru-RU" sz="1600" dirty="0" err="1"/>
              <a:t>средната</a:t>
            </a:r>
            <a:r>
              <a:rPr lang="ru-RU" sz="1600" dirty="0"/>
              <a:t> заплата на </a:t>
            </a:r>
            <a:r>
              <a:rPr lang="ru-RU" sz="1600" dirty="0" err="1"/>
              <a:t>учителите</a:t>
            </a:r>
            <a:r>
              <a:rPr lang="ru-RU" sz="1600" dirty="0"/>
              <a:t> </a:t>
            </a:r>
            <a:r>
              <a:rPr lang="ru-RU" sz="1600" dirty="0" err="1" smtClean="0"/>
              <a:t>спрямо</a:t>
            </a:r>
            <a:r>
              <a:rPr lang="ru-RU" sz="1600" dirty="0" smtClean="0"/>
              <a:t> </a:t>
            </a:r>
            <a:r>
              <a:rPr lang="ru-RU" sz="1600" dirty="0" err="1" smtClean="0"/>
              <a:t>средната</a:t>
            </a:r>
            <a:r>
              <a:rPr lang="ru-RU" sz="1600" dirty="0" smtClean="0"/>
              <a:t> </a:t>
            </a:r>
            <a:r>
              <a:rPr lang="ru-RU" sz="1600" dirty="0"/>
              <a:t>заплата за </a:t>
            </a:r>
            <a:r>
              <a:rPr lang="ru-RU" sz="1600" dirty="0" err="1"/>
              <a:t>страната</a:t>
            </a:r>
            <a:r>
              <a:rPr lang="ru-RU" sz="1600" dirty="0"/>
              <a:t> и </a:t>
            </a:r>
            <a:r>
              <a:rPr lang="ru-RU" sz="1600" dirty="0" err="1"/>
              <a:t>ръст</a:t>
            </a:r>
            <a:r>
              <a:rPr lang="ru-RU" sz="1600" dirty="0"/>
              <a:t> на </a:t>
            </a:r>
            <a:r>
              <a:rPr lang="ru-RU" sz="1600" dirty="0" err="1"/>
              <a:t>минималната</a:t>
            </a:r>
            <a:r>
              <a:rPr lang="ru-RU" sz="1600" dirty="0"/>
              <a:t> </a:t>
            </a:r>
            <a:r>
              <a:rPr lang="ru-RU" sz="1600" dirty="0" err="1"/>
              <a:t>основна</a:t>
            </a:r>
            <a:r>
              <a:rPr lang="ru-RU" sz="1600" dirty="0"/>
              <a:t> заплата на </a:t>
            </a:r>
            <a:r>
              <a:rPr lang="ru-RU" sz="1600" dirty="0" err="1"/>
              <a:t>учител</a:t>
            </a:r>
            <a:r>
              <a:rPr lang="ru-RU" sz="1600" dirty="0"/>
              <a:t> не по-  </a:t>
            </a:r>
            <a:r>
              <a:rPr lang="ru-RU" sz="1600" dirty="0" err="1"/>
              <a:t>нисък</a:t>
            </a:r>
            <a:r>
              <a:rPr lang="ru-RU" sz="1600" dirty="0"/>
              <a:t> от </a:t>
            </a:r>
            <a:r>
              <a:rPr lang="ru-RU" sz="1600" dirty="0" err="1"/>
              <a:t>ръста</a:t>
            </a:r>
            <a:r>
              <a:rPr lang="ru-RU" sz="1600" dirty="0"/>
              <a:t> на </a:t>
            </a:r>
            <a:r>
              <a:rPr lang="ru-RU" sz="1600" dirty="0" err="1"/>
              <a:t>средната</a:t>
            </a:r>
            <a:r>
              <a:rPr lang="ru-RU" sz="1600" dirty="0"/>
              <a:t> </a:t>
            </a:r>
            <a:r>
              <a:rPr lang="ru-RU" sz="1600" dirty="0" err="1"/>
              <a:t>работна</a:t>
            </a:r>
            <a:r>
              <a:rPr lang="ru-RU" sz="1600" dirty="0"/>
              <a:t> заплата.</a:t>
            </a:r>
          </a:p>
        </p:txBody>
      </p:sp>
      <p:sp>
        <p:nvSpPr>
          <p:cNvPr id="3" name="Content Placeholder 2"/>
          <p:cNvSpPr>
            <a:spLocks noGrp="1"/>
          </p:cNvSpPr>
          <p:nvPr>
            <p:ph idx="1"/>
          </p:nvPr>
        </p:nvSpPr>
        <p:spPr>
          <a:xfrm>
            <a:off x="3840008" y="-1573459"/>
            <a:ext cx="3787426" cy="3814853"/>
          </a:xfrm>
        </p:spPr>
        <p:txBody>
          <a:bodyPr/>
          <a:lstStyle/>
          <a:p>
            <a:r>
              <a:rPr lang="bg-BG" dirty="0" smtClean="0"/>
              <a:t>ВЪЗМОЖНИ РЕШЕНИЯ</a:t>
            </a:r>
            <a:endParaRPr lang="bg-BG" dirty="0"/>
          </a:p>
        </p:txBody>
      </p:sp>
    </p:spTree>
    <p:extLst>
      <p:ext uri="{BB962C8B-B14F-4D97-AF65-F5344CB8AC3E}">
        <p14:creationId xmlns:p14="http://schemas.microsoft.com/office/powerpoint/2010/main" val="977731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152" y="1030454"/>
            <a:ext cx="10712335" cy="3753419"/>
          </a:xfrm>
        </p:spPr>
        <p:txBody>
          <a:bodyPr>
            <a:normAutofit/>
          </a:bodyPr>
          <a:lstStyle/>
          <a:p>
            <a:r>
              <a:rPr lang="ru-RU" sz="2800" dirty="0"/>
              <a:t>Цел 2.2. </a:t>
            </a:r>
            <a:r>
              <a:rPr lang="ru-RU" sz="2800" b="1" dirty="0"/>
              <a:t>Развитие на </a:t>
            </a:r>
            <a:r>
              <a:rPr lang="ru-RU" sz="2800" b="1" dirty="0" err="1"/>
              <a:t>компетентностите</a:t>
            </a:r>
            <a:r>
              <a:rPr lang="ru-RU" sz="2800" b="1" dirty="0"/>
              <a:t> </a:t>
            </a:r>
            <a:r>
              <a:rPr lang="ru-RU" sz="2800" dirty="0"/>
              <a:t>в </a:t>
            </a:r>
            <a:r>
              <a:rPr lang="ru-RU" sz="2800" dirty="0" err="1"/>
              <a:t>съответствие</a:t>
            </a:r>
            <a:r>
              <a:rPr lang="ru-RU" sz="2800" dirty="0"/>
              <a:t> с </a:t>
            </a:r>
            <a:r>
              <a:rPr lang="ru-RU" sz="2800" dirty="0" err="1"/>
              <a:t>променящата</a:t>
            </a:r>
            <a:r>
              <a:rPr lang="ru-RU" sz="2800" dirty="0"/>
              <a:t> се роля </a:t>
            </a:r>
            <a:r>
              <a:rPr lang="ru-RU" sz="2800" dirty="0" smtClean="0"/>
              <a:t>на учителя</a:t>
            </a:r>
            <a:endParaRPr lang="en-US" sz="2800" dirty="0"/>
          </a:p>
        </p:txBody>
      </p:sp>
      <p:sp>
        <p:nvSpPr>
          <p:cNvPr id="3" name="Content Placeholder 2"/>
          <p:cNvSpPr>
            <a:spLocks noGrp="1"/>
          </p:cNvSpPr>
          <p:nvPr>
            <p:ph idx="1"/>
          </p:nvPr>
        </p:nvSpPr>
        <p:spPr>
          <a:xfrm>
            <a:off x="4274905" y="-1332570"/>
            <a:ext cx="8534400" cy="3615267"/>
          </a:xfrm>
        </p:spPr>
        <p:txBody>
          <a:bodyPr/>
          <a:lstStyle/>
          <a:p>
            <a:r>
              <a:rPr lang="bg-BG" dirty="0" smtClean="0"/>
              <a:t>ВЪЗМОЖНИ РЕШЕНИЯ</a:t>
            </a:r>
            <a:endParaRPr lang="en-US" dirty="0"/>
          </a:p>
        </p:txBody>
      </p:sp>
    </p:spTree>
    <p:extLst>
      <p:ext uri="{BB962C8B-B14F-4D97-AF65-F5344CB8AC3E}">
        <p14:creationId xmlns:p14="http://schemas.microsoft.com/office/powerpoint/2010/main" val="33468494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606" y="702527"/>
            <a:ext cx="10991115" cy="5876693"/>
          </a:xfrm>
        </p:spPr>
        <p:txBody>
          <a:bodyPr>
            <a:normAutofit/>
          </a:bodyPr>
          <a:lstStyle/>
          <a:p>
            <a:r>
              <a:rPr lang="ru-RU" sz="1600" dirty="0"/>
              <a:t> </a:t>
            </a:r>
            <a:r>
              <a:rPr lang="ru-RU" sz="1600" b="1" dirty="0" err="1"/>
              <a:t>Актуализиране</a:t>
            </a:r>
            <a:r>
              <a:rPr lang="ru-RU" sz="1600" b="1" dirty="0"/>
              <a:t> на </a:t>
            </a:r>
            <a:r>
              <a:rPr lang="ru-RU" sz="1600" b="1" dirty="0" err="1"/>
              <a:t>образователното</a:t>
            </a:r>
            <a:r>
              <a:rPr lang="ru-RU" sz="1600" b="1" dirty="0"/>
              <a:t> </a:t>
            </a:r>
            <a:r>
              <a:rPr lang="ru-RU" sz="1600" b="1" dirty="0" err="1"/>
              <a:t>съдържание</a:t>
            </a:r>
            <a:r>
              <a:rPr lang="ru-RU" sz="1600" b="1" dirty="0"/>
              <a:t> и </a:t>
            </a:r>
            <a:r>
              <a:rPr lang="ru-RU" sz="1600" b="1" dirty="0" err="1"/>
              <a:t>образователните</a:t>
            </a:r>
            <a:r>
              <a:rPr lang="ru-RU" sz="1600" b="1" dirty="0"/>
              <a:t> </a:t>
            </a:r>
            <a:r>
              <a:rPr lang="ru-RU" sz="1600" b="1" dirty="0" err="1"/>
              <a:t>програми</a:t>
            </a:r>
            <a:r>
              <a:rPr lang="ru-RU" sz="1600" b="1" dirty="0"/>
              <a:t> </a:t>
            </a:r>
            <a:r>
              <a:rPr lang="ru-RU" sz="1600" dirty="0" smtClean="0"/>
              <a:t>за подготовка на </a:t>
            </a:r>
            <a:r>
              <a:rPr lang="ru-RU" sz="1600" dirty="0" err="1" smtClean="0"/>
              <a:t>педагогическите</a:t>
            </a:r>
            <a:r>
              <a:rPr lang="ru-RU" sz="1600" dirty="0" smtClean="0"/>
              <a:t> </a:t>
            </a:r>
            <a:r>
              <a:rPr lang="ru-RU" sz="1600" dirty="0" err="1"/>
              <a:t>специалисти</a:t>
            </a:r>
            <a:r>
              <a:rPr lang="ru-RU" sz="1600" dirty="0"/>
              <a:t> </a:t>
            </a:r>
            <a:r>
              <a:rPr lang="ru-RU" sz="1600" dirty="0" err="1"/>
              <a:t>във</a:t>
            </a:r>
            <a:r>
              <a:rPr lang="ru-RU" sz="1600" dirty="0"/>
              <a:t> </a:t>
            </a:r>
            <a:r>
              <a:rPr lang="ru-RU" sz="1600" dirty="0" err="1"/>
              <a:t>висшите</a:t>
            </a:r>
            <a:r>
              <a:rPr lang="ru-RU" sz="1600" dirty="0"/>
              <a:t> училища в </a:t>
            </a:r>
            <a:r>
              <a:rPr lang="ru-RU" sz="1600" dirty="0" err="1"/>
              <a:t>съответствие</a:t>
            </a:r>
            <a:r>
              <a:rPr lang="ru-RU" sz="1600" dirty="0"/>
              <a:t> </a:t>
            </a:r>
            <a:r>
              <a:rPr lang="ru-RU" sz="1600" dirty="0" smtClean="0"/>
              <a:t>с </a:t>
            </a:r>
            <a:r>
              <a:rPr lang="ru-RU" sz="1600" dirty="0" err="1" smtClean="0"/>
              <a:t>промените</a:t>
            </a:r>
            <a:r>
              <a:rPr lang="ru-RU" sz="1600" dirty="0" smtClean="0"/>
              <a:t> </a:t>
            </a:r>
            <a:r>
              <a:rPr lang="ru-RU" sz="1600" dirty="0" err="1"/>
              <a:t>през</a:t>
            </a:r>
            <a:r>
              <a:rPr lang="ru-RU" sz="1600" dirty="0"/>
              <a:t> 21-ви век</a:t>
            </a:r>
            <a:r>
              <a:rPr lang="ru-RU" sz="1600" dirty="0" smtClean="0"/>
              <a:t>;</a:t>
            </a:r>
            <a:br>
              <a:rPr lang="ru-RU" sz="1600" dirty="0" smtClean="0"/>
            </a:br>
            <a:r>
              <a:rPr lang="ru-RU" sz="1600" dirty="0"/>
              <a:t/>
            </a:r>
            <a:br>
              <a:rPr lang="ru-RU" sz="1600" dirty="0"/>
            </a:br>
            <a:r>
              <a:rPr lang="ru-RU" sz="1600" dirty="0"/>
              <a:t> </a:t>
            </a:r>
            <a:r>
              <a:rPr lang="ru-RU" sz="1600" b="1" dirty="0" err="1"/>
              <a:t>Разширяване</a:t>
            </a:r>
            <a:r>
              <a:rPr lang="ru-RU" sz="1600" b="1" dirty="0"/>
              <a:t> на </a:t>
            </a:r>
            <a:r>
              <a:rPr lang="ru-RU" sz="1600" b="1" dirty="0" err="1"/>
              <a:t>практическата</a:t>
            </a:r>
            <a:r>
              <a:rPr lang="ru-RU" sz="1600" b="1" dirty="0"/>
              <a:t> подготовка </a:t>
            </a:r>
            <a:r>
              <a:rPr lang="ru-RU" sz="1600" dirty="0"/>
              <a:t>на </a:t>
            </a:r>
            <a:r>
              <a:rPr lang="ru-RU" sz="1600" dirty="0" err="1"/>
              <a:t>студентите</a:t>
            </a:r>
            <a:r>
              <a:rPr lang="ru-RU" sz="1600" dirty="0"/>
              <a:t> в </a:t>
            </a:r>
            <a:r>
              <a:rPr lang="ru-RU" sz="1600" dirty="0" err="1"/>
              <a:t>педагогическите</a:t>
            </a:r>
            <a:r>
              <a:rPr lang="ru-RU" sz="1600" dirty="0"/>
              <a:t> </a:t>
            </a:r>
            <a:r>
              <a:rPr lang="ru-RU" sz="1600" dirty="0" err="1"/>
              <a:t>специалности</a:t>
            </a:r>
            <a:r>
              <a:rPr lang="ru-RU" sz="1600" dirty="0" smtClean="0"/>
              <a:t>;</a:t>
            </a:r>
            <a:br>
              <a:rPr lang="ru-RU" sz="1600" dirty="0" smtClean="0"/>
            </a:br>
            <a:r>
              <a:rPr lang="ru-RU" sz="1600" dirty="0"/>
              <a:t/>
            </a:r>
            <a:br>
              <a:rPr lang="ru-RU" sz="1600" dirty="0"/>
            </a:br>
            <a:r>
              <a:rPr lang="ru-RU" sz="1600" dirty="0"/>
              <a:t> </a:t>
            </a:r>
            <a:r>
              <a:rPr lang="ru-RU" sz="1600" dirty="0" err="1"/>
              <a:t>Разширяване</a:t>
            </a:r>
            <a:r>
              <a:rPr lang="ru-RU" sz="1600" dirty="0"/>
              <a:t> на </a:t>
            </a:r>
            <a:r>
              <a:rPr lang="ru-RU" sz="1600" b="1" dirty="0" err="1"/>
              <a:t>широкоспектърното</a:t>
            </a:r>
            <a:r>
              <a:rPr lang="ru-RU" sz="1600" b="1" dirty="0"/>
              <a:t> обучение </a:t>
            </a:r>
            <a:r>
              <a:rPr lang="ru-RU" sz="1600" dirty="0"/>
              <a:t>и на </a:t>
            </a:r>
            <a:r>
              <a:rPr lang="ru-RU" sz="1600" dirty="0" err="1"/>
              <a:t>обучението</a:t>
            </a:r>
            <a:r>
              <a:rPr lang="ru-RU" sz="1600" dirty="0"/>
              <a:t> по </a:t>
            </a:r>
            <a:r>
              <a:rPr lang="ru-RU" sz="1600" b="1" dirty="0" err="1"/>
              <a:t>бинарни</a:t>
            </a:r>
            <a:r>
              <a:rPr lang="ru-RU" sz="1600" b="1" dirty="0"/>
              <a:t> </a:t>
            </a:r>
            <a:r>
              <a:rPr lang="ru-RU" sz="1600" b="1" dirty="0" err="1" smtClean="0"/>
              <a:t>специалности</a:t>
            </a:r>
            <a:r>
              <a:rPr lang="ru-RU" sz="1600" dirty="0" smtClean="0"/>
              <a:t>;</a:t>
            </a:r>
            <a:br>
              <a:rPr lang="ru-RU" sz="1600" dirty="0" smtClean="0"/>
            </a:br>
            <a:r>
              <a:rPr lang="ru-RU" sz="1600" dirty="0"/>
              <a:t/>
            </a:r>
            <a:br>
              <a:rPr lang="ru-RU" sz="1600" dirty="0"/>
            </a:br>
            <a:r>
              <a:rPr lang="ru-RU" sz="1600" dirty="0"/>
              <a:t> </a:t>
            </a:r>
            <a:r>
              <a:rPr lang="ru-RU" sz="1600" b="1" dirty="0" err="1"/>
              <a:t>Усъвършенстване</a:t>
            </a:r>
            <a:r>
              <a:rPr lang="ru-RU" sz="1600" b="1" dirty="0"/>
              <a:t> на </a:t>
            </a:r>
            <a:r>
              <a:rPr lang="ru-RU" sz="1600" b="1" dirty="0" err="1"/>
              <a:t>квалификационните</a:t>
            </a:r>
            <a:r>
              <a:rPr lang="ru-RU" sz="1600" b="1" dirty="0"/>
              <a:t> </a:t>
            </a:r>
            <a:r>
              <a:rPr lang="ru-RU" sz="1600" b="1" dirty="0" err="1"/>
              <a:t>програми</a:t>
            </a:r>
            <a:r>
              <a:rPr lang="ru-RU" sz="1600" b="1" dirty="0"/>
              <a:t> </a:t>
            </a:r>
            <a:r>
              <a:rPr lang="ru-RU" sz="1600" b="1" dirty="0" err="1"/>
              <a:t>във</a:t>
            </a:r>
            <a:r>
              <a:rPr lang="ru-RU" sz="1600" b="1" dirty="0"/>
              <a:t> </a:t>
            </a:r>
            <a:r>
              <a:rPr lang="ru-RU" sz="1600" b="1" dirty="0" err="1"/>
              <a:t>висшите</a:t>
            </a:r>
            <a:r>
              <a:rPr lang="ru-RU" sz="1600" b="1" dirty="0"/>
              <a:t> училища</a:t>
            </a:r>
            <a:r>
              <a:rPr lang="ru-RU" sz="1600" dirty="0"/>
              <a:t>, </a:t>
            </a:r>
            <a:r>
              <a:rPr lang="ru-RU" sz="1600" dirty="0" err="1" smtClean="0"/>
              <a:t>насочени</a:t>
            </a:r>
            <a:r>
              <a:rPr lang="ru-RU" sz="1600" dirty="0" smtClean="0"/>
              <a:t> </a:t>
            </a:r>
            <a:r>
              <a:rPr lang="ru-RU" sz="1600" dirty="0" err="1" smtClean="0"/>
              <a:t>към</a:t>
            </a:r>
            <a:r>
              <a:rPr lang="ru-RU" sz="1600" dirty="0" smtClean="0"/>
              <a:t> </a:t>
            </a:r>
            <a:r>
              <a:rPr lang="ru-RU" sz="1600" dirty="0" err="1"/>
              <a:t>формиране</a:t>
            </a:r>
            <a:r>
              <a:rPr lang="ru-RU" sz="1600" dirty="0"/>
              <a:t> на </a:t>
            </a:r>
            <a:r>
              <a:rPr lang="ru-RU" sz="1600" dirty="0" err="1"/>
              <a:t>интердисциплинарни</a:t>
            </a:r>
            <a:r>
              <a:rPr lang="ru-RU" sz="1600" dirty="0"/>
              <a:t> </a:t>
            </a:r>
            <a:r>
              <a:rPr lang="ru-RU" sz="1600" dirty="0" err="1"/>
              <a:t>професионални</a:t>
            </a:r>
            <a:r>
              <a:rPr lang="ru-RU" sz="1600" dirty="0"/>
              <a:t> компетентности на </a:t>
            </a:r>
            <a:r>
              <a:rPr lang="ru-RU" sz="1600" dirty="0" err="1"/>
              <a:t>учителите</a:t>
            </a:r>
            <a:r>
              <a:rPr lang="ru-RU" sz="1600" dirty="0" smtClean="0"/>
              <a:t>;</a:t>
            </a:r>
            <a:br>
              <a:rPr lang="ru-RU" sz="1600" dirty="0" smtClean="0"/>
            </a:br>
            <a:r>
              <a:rPr lang="ru-RU" sz="1600" dirty="0"/>
              <a:t/>
            </a:r>
            <a:br>
              <a:rPr lang="ru-RU" sz="1600" dirty="0"/>
            </a:br>
            <a:r>
              <a:rPr lang="ru-RU" sz="1600" dirty="0"/>
              <a:t> Обучение за </a:t>
            </a:r>
            <a:r>
              <a:rPr lang="ru-RU" sz="1600" dirty="0" err="1"/>
              <a:t>придобиване</a:t>
            </a:r>
            <a:r>
              <a:rPr lang="ru-RU" sz="1600" dirty="0"/>
              <a:t> на </a:t>
            </a:r>
            <a:r>
              <a:rPr lang="ru-RU" sz="1600" dirty="0" err="1"/>
              <a:t>професионална</a:t>
            </a:r>
            <a:r>
              <a:rPr lang="ru-RU" sz="1600" dirty="0"/>
              <a:t> квалификация „</a:t>
            </a:r>
            <a:r>
              <a:rPr lang="ru-RU" sz="1600" dirty="0" err="1"/>
              <a:t>учител</a:t>
            </a:r>
            <a:r>
              <a:rPr lang="ru-RU" sz="1600" dirty="0"/>
              <a:t>“ и „</a:t>
            </a:r>
            <a:r>
              <a:rPr lang="ru-RU" sz="1600" dirty="0" err="1"/>
              <a:t>учител</a:t>
            </a:r>
            <a:r>
              <a:rPr lang="ru-RU" sz="1600" dirty="0"/>
              <a:t> по</a:t>
            </a:r>
            <a:r>
              <a:rPr lang="ru-RU" sz="1600" dirty="0" smtClean="0"/>
              <a:t>…“ в </a:t>
            </a:r>
            <a:r>
              <a:rPr lang="ru-RU" sz="1600" dirty="0" err="1"/>
              <a:t>рамките</a:t>
            </a:r>
            <a:r>
              <a:rPr lang="ru-RU" sz="1600" dirty="0"/>
              <a:t> </a:t>
            </a:r>
            <a:r>
              <a:rPr lang="ru-RU" sz="1600" b="1" dirty="0"/>
              <a:t>на </a:t>
            </a:r>
            <a:r>
              <a:rPr lang="ru-RU" sz="1600" b="1" dirty="0" err="1"/>
              <a:t>една</a:t>
            </a:r>
            <a:r>
              <a:rPr lang="ru-RU" sz="1600" b="1" dirty="0"/>
              <a:t> до две </a:t>
            </a:r>
            <a:r>
              <a:rPr lang="ru-RU" sz="1600" b="1" dirty="0" err="1"/>
              <a:t>години</a:t>
            </a:r>
            <a:r>
              <a:rPr lang="ru-RU" sz="1600" dirty="0" smtClean="0"/>
              <a:t>;</a:t>
            </a:r>
            <a:br>
              <a:rPr lang="ru-RU" sz="1600" dirty="0" smtClean="0"/>
            </a:br>
            <a:r>
              <a:rPr lang="ru-RU" sz="1600" dirty="0"/>
              <a:t/>
            </a:r>
            <a:br>
              <a:rPr lang="ru-RU" sz="1600" dirty="0"/>
            </a:br>
            <a:r>
              <a:rPr lang="ru-RU" sz="1600" dirty="0"/>
              <a:t> </a:t>
            </a:r>
            <a:r>
              <a:rPr lang="ru-RU" sz="1600" b="1" dirty="0"/>
              <a:t>Обучения в </a:t>
            </a:r>
            <a:r>
              <a:rPr lang="ru-RU" sz="1600" b="1" dirty="0" err="1"/>
              <a:t>реална</a:t>
            </a:r>
            <a:r>
              <a:rPr lang="ru-RU" sz="1600" b="1" dirty="0"/>
              <a:t> </a:t>
            </a:r>
            <a:r>
              <a:rPr lang="ru-RU" sz="1600" b="1" dirty="0" err="1"/>
              <a:t>работна</a:t>
            </a:r>
            <a:r>
              <a:rPr lang="ru-RU" sz="1600" b="1" dirty="0"/>
              <a:t> среда </a:t>
            </a:r>
            <a:r>
              <a:rPr lang="ru-RU" sz="1600" dirty="0"/>
              <a:t>на </a:t>
            </a:r>
            <a:r>
              <a:rPr lang="ru-RU" sz="1600" dirty="0" err="1"/>
              <a:t>учителите</a:t>
            </a:r>
            <a:r>
              <a:rPr lang="ru-RU" sz="1600" dirty="0"/>
              <a:t> по практика</a:t>
            </a:r>
            <a:r>
              <a:rPr lang="ru-RU" sz="1600" dirty="0" smtClean="0"/>
              <a:t>;</a:t>
            </a:r>
            <a:br>
              <a:rPr lang="ru-RU" sz="1600" dirty="0" smtClean="0"/>
            </a:br>
            <a:r>
              <a:rPr lang="ru-RU" sz="1600" dirty="0"/>
              <a:t/>
            </a:r>
            <a:br>
              <a:rPr lang="ru-RU" sz="1600" dirty="0"/>
            </a:br>
            <a:r>
              <a:rPr lang="ru-RU" sz="1600" dirty="0"/>
              <a:t> </a:t>
            </a:r>
            <a:r>
              <a:rPr lang="ru-RU" sz="1600" dirty="0" err="1"/>
              <a:t>Създаване</a:t>
            </a:r>
            <a:r>
              <a:rPr lang="ru-RU" sz="1600" dirty="0"/>
              <a:t> на </a:t>
            </a:r>
            <a:r>
              <a:rPr lang="ru-RU" sz="1600" dirty="0" err="1"/>
              <a:t>партньорства</a:t>
            </a:r>
            <a:r>
              <a:rPr lang="ru-RU" sz="1600" dirty="0"/>
              <a:t> между работодателите и </a:t>
            </a:r>
            <a:r>
              <a:rPr lang="ru-RU" sz="1600" dirty="0" err="1"/>
              <a:t>образователните</a:t>
            </a:r>
            <a:r>
              <a:rPr lang="ru-RU" sz="1600" dirty="0"/>
              <a:t> институции за</a:t>
            </a:r>
            <a:br>
              <a:rPr lang="ru-RU" sz="1600" dirty="0"/>
            </a:br>
            <a:r>
              <a:rPr lang="ru-RU" sz="1600" dirty="0" err="1"/>
              <a:t>провеждане</a:t>
            </a:r>
            <a:r>
              <a:rPr lang="ru-RU" sz="1600" dirty="0"/>
              <a:t> на </a:t>
            </a:r>
            <a:r>
              <a:rPr lang="ru-RU" sz="1600" b="1" dirty="0" err="1"/>
              <a:t>стажове</a:t>
            </a:r>
            <a:r>
              <a:rPr lang="ru-RU" sz="1600" b="1" dirty="0"/>
              <a:t> и практики на учители</a:t>
            </a:r>
            <a:r>
              <a:rPr lang="ru-RU" sz="1600" dirty="0"/>
              <a:t>;</a:t>
            </a:r>
            <a:br>
              <a:rPr lang="ru-RU" sz="1600" dirty="0"/>
            </a:br>
            <a:endParaRPr lang="en-US" sz="1600" dirty="0"/>
          </a:p>
        </p:txBody>
      </p:sp>
      <p:sp>
        <p:nvSpPr>
          <p:cNvPr id="3" name="Content Placeholder 2"/>
          <p:cNvSpPr>
            <a:spLocks noGrp="1"/>
          </p:cNvSpPr>
          <p:nvPr>
            <p:ph idx="1"/>
          </p:nvPr>
        </p:nvSpPr>
        <p:spPr>
          <a:xfrm>
            <a:off x="3906914" y="195147"/>
            <a:ext cx="8534400" cy="507380"/>
          </a:xfrm>
        </p:spPr>
        <p:txBody>
          <a:bodyPr/>
          <a:lstStyle/>
          <a:p>
            <a:r>
              <a:rPr lang="bg-BG" dirty="0"/>
              <a:t>ВЪЗМОЖНИ РЕШЕНИЯ</a:t>
            </a:r>
          </a:p>
        </p:txBody>
      </p:sp>
    </p:spTree>
    <p:extLst>
      <p:ext uri="{BB962C8B-B14F-4D97-AF65-F5344CB8AC3E}">
        <p14:creationId xmlns:p14="http://schemas.microsoft.com/office/powerpoint/2010/main" val="23775194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292" y="869795"/>
            <a:ext cx="11173523" cy="5731727"/>
          </a:xfrm>
        </p:spPr>
        <p:txBody>
          <a:bodyPr>
            <a:normAutofit/>
          </a:bodyPr>
          <a:lstStyle/>
          <a:p>
            <a:r>
              <a:rPr lang="ru-RU" sz="1400" dirty="0"/>
              <a:t> </a:t>
            </a:r>
            <a:r>
              <a:rPr lang="ru-RU" sz="1400" dirty="0" err="1"/>
              <a:t>Изработване</a:t>
            </a:r>
            <a:r>
              <a:rPr lang="ru-RU" sz="1400" dirty="0"/>
              <a:t> и </a:t>
            </a:r>
            <a:r>
              <a:rPr lang="ru-RU" sz="1400" dirty="0" err="1"/>
              <a:t>прилагане</a:t>
            </a:r>
            <a:r>
              <a:rPr lang="ru-RU" sz="1400" dirty="0"/>
              <a:t> </a:t>
            </a:r>
            <a:r>
              <a:rPr lang="ru-RU" sz="1400" b="1" dirty="0"/>
              <a:t>на система за </a:t>
            </a:r>
            <a:r>
              <a:rPr lang="ru-RU" sz="1400" b="1" dirty="0" err="1"/>
              <a:t>проследимост</a:t>
            </a:r>
            <a:r>
              <a:rPr lang="ru-RU" sz="1400" b="1" dirty="0"/>
              <a:t> на </a:t>
            </a:r>
            <a:r>
              <a:rPr lang="ru-RU" sz="1400" b="1" dirty="0" err="1"/>
              <a:t>придобитите</a:t>
            </a:r>
            <a:r>
              <a:rPr lang="ru-RU" sz="1400" b="1" dirty="0"/>
              <a:t> </a:t>
            </a:r>
            <a:r>
              <a:rPr lang="ru-RU" sz="1400" b="1" dirty="0" smtClean="0"/>
              <a:t>квалификации </a:t>
            </a:r>
            <a:r>
              <a:rPr lang="ru-RU" sz="1400" dirty="0" smtClean="0"/>
              <a:t>и </a:t>
            </a:r>
            <a:r>
              <a:rPr lang="ru-RU" sz="1400" dirty="0"/>
              <a:t>на </a:t>
            </a:r>
            <a:r>
              <a:rPr lang="ru-RU" sz="1400" b="1" dirty="0" err="1"/>
              <a:t>необходимостта</a:t>
            </a:r>
            <a:r>
              <a:rPr lang="ru-RU" sz="1400" b="1" dirty="0"/>
              <a:t> от </a:t>
            </a:r>
            <a:r>
              <a:rPr lang="ru-RU" sz="1400" b="1" dirty="0" err="1"/>
              <a:t>продължаваща</a:t>
            </a:r>
            <a:r>
              <a:rPr lang="ru-RU" sz="1400" b="1" dirty="0"/>
              <a:t> квалификация </a:t>
            </a:r>
            <a:r>
              <a:rPr lang="ru-RU" sz="1400" dirty="0"/>
              <a:t>на </a:t>
            </a:r>
            <a:r>
              <a:rPr lang="ru-RU" sz="1400" dirty="0" err="1"/>
              <a:t>педагогическите</a:t>
            </a:r>
            <a:r>
              <a:rPr lang="ru-RU" sz="1400" dirty="0"/>
              <a:t> </a:t>
            </a:r>
            <a:r>
              <a:rPr lang="ru-RU" sz="1400" dirty="0" err="1"/>
              <a:t>специалисти</a:t>
            </a:r>
            <a:r>
              <a:rPr lang="ru-RU" sz="1400" dirty="0" smtClean="0"/>
              <a:t>;</a:t>
            </a:r>
            <a:br>
              <a:rPr lang="ru-RU" sz="1400" dirty="0" smtClean="0"/>
            </a:br>
            <a:r>
              <a:rPr lang="ru-RU" sz="1400" dirty="0"/>
              <a:t/>
            </a:r>
            <a:br>
              <a:rPr lang="ru-RU" sz="1400" dirty="0"/>
            </a:br>
            <a:r>
              <a:rPr lang="ru-RU" sz="1400" dirty="0"/>
              <a:t> </a:t>
            </a:r>
            <a:r>
              <a:rPr lang="ru-RU" sz="1400" dirty="0" err="1"/>
              <a:t>Насърчаване</a:t>
            </a:r>
            <a:r>
              <a:rPr lang="ru-RU" sz="1400" dirty="0"/>
              <a:t> на </a:t>
            </a:r>
            <a:r>
              <a:rPr lang="ru-RU" sz="1400" dirty="0" err="1"/>
              <a:t>обучението</a:t>
            </a:r>
            <a:r>
              <a:rPr lang="ru-RU" sz="1400" dirty="0"/>
              <a:t> и </a:t>
            </a:r>
            <a:r>
              <a:rPr lang="ru-RU" sz="1400" dirty="0" err="1"/>
              <a:t>ангажираността</a:t>
            </a:r>
            <a:r>
              <a:rPr lang="ru-RU" sz="1400" dirty="0"/>
              <a:t> на </a:t>
            </a:r>
            <a:r>
              <a:rPr lang="ru-RU" sz="1400" dirty="0" err="1"/>
              <a:t>учителите</a:t>
            </a:r>
            <a:r>
              <a:rPr lang="ru-RU" sz="1400" dirty="0"/>
              <a:t> </a:t>
            </a:r>
            <a:r>
              <a:rPr lang="ru-RU" sz="1400" dirty="0" err="1"/>
              <a:t>през</a:t>
            </a:r>
            <a:r>
              <a:rPr lang="ru-RU" sz="1400" dirty="0"/>
              <a:t> </a:t>
            </a:r>
            <a:r>
              <a:rPr lang="ru-RU" sz="1400" dirty="0" err="1"/>
              <a:t>целия</a:t>
            </a:r>
            <a:r>
              <a:rPr lang="ru-RU" sz="1400" dirty="0"/>
              <a:t> живот </a:t>
            </a:r>
            <a:r>
              <a:rPr lang="ru-RU" sz="1400" dirty="0" smtClean="0"/>
              <a:t>за </a:t>
            </a:r>
            <a:r>
              <a:rPr lang="ru-RU" sz="1400" b="1" dirty="0" err="1" smtClean="0"/>
              <a:t>продължаващо</a:t>
            </a:r>
            <a:r>
              <a:rPr lang="ru-RU" sz="1400" b="1" dirty="0" smtClean="0"/>
              <a:t> </a:t>
            </a:r>
            <a:r>
              <a:rPr lang="ru-RU" sz="1400" b="1" dirty="0" err="1"/>
              <a:t>професионално</a:t>
            </a:r>
            <a:r>
              <a:rPr lang="ru-RU" sz="1400" b="1" dirty="0"/>
              <a:t> развитие</a:t>
            </a:r>
            <a:r>
              <a:rPr lang="ru-RU" sz="1400" b="1" dirty="0" smtClean="0"/>
              <a:t>;</a:t>
            </a:r>
            <a:r>
              <a:rPr lang="ru-RU" sz="1400" dirty="0" smtClean="0"/>
              <a:t/>
            </a:r>
            <a:br>
              <a:rPr lang="ru-RU" sz="1400" dirty="0" smtClean="0"/>
            </a:br>
            <a:r>
              <a:rPr lang="ru-RU" sz="1400" dirty="0"/>
              <a:t/>
            </a:r>
            <a:br>
              <a:rPr lang="ru-RU" sz="1400" dirty="0"/>
            </a:br>
            <a:r>
              <a:rPr lang="ru-RU" sz="1400" dirty="0"/>
              <a:t> </a:t>
            </a:r>
            <a:r>
              <a:rPr lang="ru-RU" sz="1400" b="1" dirty="0" err="1"/>
              <a:t>Разширяване</a:t>
            </a:r>
            <a:r>
              <a:rPr lang="ru-RU" sz="1400" b="1" dirty="0"/>
              <a:t> на </a:t>
            </a:r>
            <a:r>
              <a:rPr lang="ru-RU" sz="1400" b="1" dirty="0" err="1"/>
              <a:t>възможностите</a:t>
            </a:r>
            <a:r>
              <a:rPr lang="ru-RU" sz="1400" b="1" dirty="0"/>
              <a:t> </a:t>
            </a:r>
            <a:r>
              <a:rPr lang="ru-RU" sz="1400" dirty="0"/>
              <a:t>за </a:t>
            </a:r>
            <a:r>
              <a:rPr lang="ru-RU" sz="1400" dirty="0" err="1"/>
              <a:t>квалификацията</a:t>
            </a:r>
            <a:r>
              <a:rPr lang="ru-RU" sz="1400" dirty="0"/>
              <a:t> на учители </a:t>
            </a:r>
            <a:r>
              <a:rPr lang="ru-RU" sz="1400" b="1" dirty="0"/>
              <a:t>без </a:t>
            </a:r>
            <a:r>
              <a:rPr lang="ru-RU" sz="1400" b="1" dirty="0" err="1"/>
              <a:t>откъсване</a:t>
            </a:r>
            <a:r>
              <a:rPr lang="ru-RU" sz="1400" b="1" dirty="0"/>
              <a:t> </a:t>
            </a:r>
            <a:r>
              <a:rPr lang="ru-RU" sz="1400" b="1" dirty="0" smtClean="0"/>
              <a:t>от работа</a:t>
            </a:r>
            <a:r>
              <a:rPr lang="ru-RU" sz="1400" dirty="0" smtClean="0"/>
              <a:t>;</a:t>
            </a:r>
            <a:br>
              <a:rPr lang="ru-RU" sz="1400" dirty="0" smtClean="0"/>
            </a:br>
            <a:r>
              <a:rPr lang="ru-RU" sz="1400" dirty="0"/>
              <a:t/>
            </a:r>
            <a:br>
              <a:rPr lang="ru-RU" sz="1400" dirty="0"/>
            </a:br>
            <a:r>
              <a:rPr lang="ru-RU" sz="1400" dirty="0"/>
              <a:t> </a:t>
            </a:r>
            <a:r>
              <a:rPr lang="ru-RU" sz="1400" dirty="0" err="1"/>
              <a:t>Насоченост</a:t>
            </a:r>
            <a:r>
              <a:rPr lang="ru-RU" sz="1400" dirty="0"/>
              <a:t> при </a:t>
            </a:r>
            <a:r>
              <a:rPr lang="ru-RU" sz="1400" dirty="0" err="1"/>
              <a:t>подготовката</a:t>
            </a:r>
            <a:r>
              <a:rPr lang="ru-RU" sz="1400" dirty="0"/>
              <a:t> на </a:t>
            </a:r>
            <a:r>
              <a:rPr lang="ru-RU" sz="1400" dirty="0" err="1"/>
              <a:t>учителите</a:t>
            </a:r>
            <a:r>
              <a:rPr lang="ru-RU" sz="1400" dirty="0"/>
              <a:t> </a:t>
            </a:r>
            <a:r>
              <a:rPr lang="ru-RU" sz="1400" dirty="0" err="1"/>
              <a:t>към</a:t>
            </a:r>
            <a:r>
              <a:rPr lang="ru-RU" sz="1400" dirty="0"/>
              <a:t> </a:t>
            </a:r>
            <a:r>
              <a:rPr lang="ru-RU" sz="1400" b="1" dirty="0" err="1"/>
              <a:t>прилагане</a:t>
            </a:r>
            <a:r>
              <a:rPr lang="ru-RU" sz="1400" b="1" dirty="0"/>
              <a:t> на </a:t>
            </a:r>
            <a:r>
              <a:rPr lang="ru-RU" sz="1400" b="1" dirty="0" err="1" smtClean="0"/>
              <a:t>компетентностния</a:t>
            </a:r>
            <a:r>
              <a:rPr lang="ru-RU" sz="1400" b="1" dirty="0" smtClean="0"/>
              <a:t> подход </a:t>
            </a:r>
            <a:r>
              <a:rPr lang="ru-RU" sz="1400" dirty="0"/>
              <a:t>и на </a:t>
            </a:r>
            <a:r>
              <a:rPr lang="ru-RU" sz="1400" b="1" dirty="0"/>
              <a:t>ценностно-</a:t>
            </a:r>
            <a:r>
              <a:rPr lang="ru-RU" sz="1400" b="1" dirty="0" err="1"/>
              <a:t>ориентиран</a:t>
            </a:r>
            <a:r>
              <a:rPr lang="ru-RU" sz="1400" b="1" dirty="0"/>
              <a:t> подход </a:t>
            </a:r>
            <a:r>
              <a:rPr lang="ru-RU" sz="1400" dirty="0"/>
              <a:t>в </a:t>
            </a:r>
            <a:r>
              <a:rPr lang="ru-RU" sz="1400" dirty="0" err="1"/>
              <a:t>образователния</a:t>
            </a:r>
            <a:r>
              <a:rPr lang="ru-RU" sz="1400" dirty="0"/>
              <a:t> </a:t>
            </a:r>
            <a:r>
              <a:rPr lang="ru-RU" sz="1400" dirty="0" err="1"/>
              <a:t>процес</a:t>
            </a:r>
            <a:r>
              <a:rPr lang="ru-RU" sz="1400" dirty="0" smtClean="0"/>
              <a:t>;</a:t>
            </a:r>
            <a:br>
              <a:rPr lang="ru-RU" sz="1400" dirty="0" smtClean="0"/>
            </a:br>
            <a:r>
              <a:rPr lang="ru-RU" sz="1400" dirty="0"/>
              <a:t/>
            </a:r>
            <a:br>
              <a:rPr lang="ru-RU" sz="1400" dirty="0"/>
            </a:br>
            <a:r>
              <a:rPr lang="ru-RU" sz="1400" dirty="0"/>
              <a:t> </a:t>
            </a:r>
            <a:r>
              <a:rPr lang="ru-RU" sz="1400" dirty="0" err="1"/>
              <a:t>Повишаване</a:t>
            </a:r>
            <a:r>
              <a:rPr lang="ru-RU" sz="1400" dirty="0"/>
              <a:t> на </a:t>
            </a:r>
            <a:r>
              <a:rPr lang="ru-RU" sz="1400" dirty="0" err="1"/>
              <a:t>квалификациите</a:t>
            </a:r>
            <a:r>
              <a:rPr lang="ru-RU" sz="1400" dirty="0"/>
              <a:t> за </a:t>
            </a:r>
            <a:r>
              <a:rPr lang="ru-RU" sz="1400" dirty="0" err="1"/>
              <a:t>учителите</a:t>
            </a:r>
            <a:r>
              <a:rPr lang="ru-RU" sz="1400" dirty="0"/>
              <a:t> за </a:t>
            </a:r>
            <a:r>
              <a:rPr lang="ru-RU" sz="1400" dirty="0" err="1"/>
              <a:t>развиване</a:t>
            </a:r>
            <a:r>
              <a:rPr lang="ru-RU" sz="1400" dirty="0"/>
              <a:t> на </a:t>
            </a:r>
            <a:r>
              <a:rPr lang="ru-RU" sz="1400" dirty="0" err="1"/>
              <a:t>компетентностите</a:t>
            </a:r>
            <a:r>
              <a:rPr lang="ru-RU" sz="1400" dirty="0"/>
              <a:t> им за работа с </a:t>
            </a:r>
            <a:r>
              <a:rPr lang="ru-RU" sz="1400" b="1" dirty="0" err="1"/>
              <a:t>дигитални</a:t>
            </a:r>
            <a:r>
              <a:rPr lang="ru-RU" sz="1400" b="1" dirty="0"/>
              <a:t> технологии, с </a:t>
            </a:r>
            <a:r>
              <a:rPr lang="ru-RU" sz="1400" b="1" dirty="0" err="1"/>
              <a:t>даровити</a:t>
            </a:r>
            <a:r>
              <a:rPr lang="ru-RU" sz="1400" b="1" dirty="0"/>
              <a:t>/</a:t>
            </a:r>
            <a:r>
              <a:rPr lang="ru-RU" sz="1400" b="1" dirty="0" err="1"/>
              <a:t>талантливи</a:t>
            </a:r>
            <a:r>
              <a:rPr lang="ru-RU" sz="1400" b="1" dirty="0"/>
              <a:t> </a:t>
            </a:r>
            <a:r>
              <a:rPr lang="ru-RU" sz="1400" b="1" dirty="0" err="1"/>
              <a:t>деца</a:t>
            </a:r>
            <a:r>
              <a:rPr lang="ru-RU" sz="1400" b="1" dirty="0"/>
              <a:t>/</a:t>
            </a:r>
            <a:r>
              <a:rPr lang="ru-RU" sz="1400" b="1" dirty="0" err="1"/>
              <a:t>ученици</a:t>
            </a:r>
            <a:r>
              <a:rPr lang="ru-RU" sz="1400" b="1" dirty="0"/>
              <a:t>, с </a:t>
            </a:r>
            <a:r>
              <a:rPr lang="ru-RU" sz="1400" b="1" dirty="0" err="1"/>
              <a:t>деца</a:t>
            </a:r>
            <a:r>
              <a:rPr lang="ru-RU" sz="1400" b="1" dirty="0"/>
              <a:t>/</a:t>
            </a:r>
            <a:r>
              <a:rPr lang="ru-RU" sz="1400" b="1" dirty="0" err="1"/>
              <a:t>ученици</a:t>
            </a:r>
            <a:r>
              <a:rPr lang="ru-RU" sz="1400" b="1" dirty="0"/>
              <a:t> </a:t>
            </a:r>
            <a:r>
              <a:rPr lang="ru-RU" sz="1400" b="1" dirty="0" err="1"/>
              <a:t>със</a:t>
            </a:r>
            <a:r>
              <a:rPr lang="ru-RU" sz="1400" b="1" dirty="0"/>
              <a:t> СОП и в </a:t>
            </a:r>
            <a:r>
              <a:rPr lang="ru-RU" sz="1400" b="1" dirty="0" err="1"/>
              <a:t>мултикултурна</a:t>
            </a:r>
            <a:r>
              <a:rPr lang="ru-RU" sz="1400" b="1" dirty="0"/>
              <a:t> среда</a:t>
            </a:r>
            <a:r>
              <a:rPr lang="ru-RU" sz="1400" b="1" dirty="0" smtClean="0"/>
              <a:t>;</a:t>
            </a:r>
            <a:r>
              <a:rPr lang="ru-RU" sz="1400" dirty="0" smtClean="0"/>
              <a:t/>
            </a:r>
            <a:br>
              <a:rPr lang="ru-RU" sz="1400" dirty="0" smtClean="0"/>
            </a:br>
            <a:r>
              <a:rPr lang="ru-RU" sz="1400" dirty="0"/>
              <a:t/>
            </a:r>
            <a:br>
              <a:rPr lang="ru-RU" sz="1400" dirty="0"/>
            </a:br>
            <a:r>
              <a:rPr lang="ru-RU" sz="1400" dirty="0"/>
              <a:t> </a:t>
            </a:r>
            <a:r>
              <a:rPr lang="ru-RU" sz="1400" dirty="0" err="1"/>
              <a:t>Осъществяване</a:t>
            </a:r>
            <a:r>
              <a:rPr lang="ru-RU" sz="1400" dirty="0"/>
              <a:t> на </a:t>
            </a:r>
            <a:r>
              <a:rPr lang="ru-RU" sz="1400" b="1" dirty="0" err="1"/>
              <a:t>мобилност</a:t>
            </a:r>
            <a:r>
              <a:rPr lang="ru-RU" sz="1400" dirty="0"/>
              <a:t> на учители, в </a:t>
            </a:r>
            <a:r>
              <a:rPr lang="ru-RU" sz="1400" dirty="0" err="1"/>
              <a:t>т.ч</a:t>
            </a:r>
            <a:r>
              <a:rPr lang="ru-RU" sz="1400" dirty="0"/>
              <a:t>. и чрез </a:t>
            </a:r>
            <a:r>
              <a:rPr lang="ru-RU" sz="1400" dirty="0" err="1"/>
              <a:t>Европейска</a:t>
            </a:r>
            <a:r>
              <a:rPr lang="ru-RU" sz="1400" dirty="0"/>
              <a:t> </a:t>
            </a:r>
            <a:r>
              <a:rPr lang="ru-RU" sz="1400" dirty="0" err="1"/>
              <a:t>програма</a:t>
            </a:r>
            <a:r>
              <a:rPr lang="ru-RU" sz="1400" dirty="0"/>
              <a:t> </a:t>
            </a:r>
            <a:r>
              <a:rPr lang="ru-RU" sz="1400" dirty="0" err="1"/>
              <a:t>Еразъм</a:t>
            </a:r>
            <a:r>
              <a:rPr lang="ru-RU" sz="1400" dirty="0" smtClean="0"/>
              <a:t>+;</a:t>
            </a:r>
            <a:br>
              <a:rPr lang="ru-RU" sz="1400" dirty="0" smtClean="0"/>
            </a:br>
            <a:r>
              <a:rPr lang="ru-RU" sz="1400" dirty="0"/>
              <a:t/>
            </a:r>
            <a:br>
              <a:rPr lang="ru-RU" sz="1400" dirty="0"/>
            </a:br>
            <a:r>
              <a:rPr lang="ru-RU" sz="1400" dirty="0"/>
              <a:t> </a:t>
            </a:r>
            <a:r>
              <a:rPr lang="ru-RU" sz="1400" dirty="0" err="1"/>
              <a:t>Признаване</a:t>
            </a:r>
            <a:r>
              <a:rPr lang="ru-RU" sz="1400" dirty="0"/>
              <a:t> на </a:t>
            </a:r>
            <a:r>
              <a:rPr lang="ru-RU" sz="1400" dirty="0" err="1"/>
              <a:t>създадените</a:t>
            </a:r>
            <a:r>
              <a:rPr lang="ru-RU" sz="1400" dirty="0"/>
              <a:t> от </a:t>
            </a:r>
            <a:r>
              <a:rPr lang="ru-RU" sz="1400" dirty="0" err="1"/>
              <a:t>педагогическите</a:t>
            </a:r>
            <a:r>
              <a:rPr lang="ru-RU" sz="1400" dirty="0"/>
              <a:t> </a:t>
            </a:r>
            <a:r>
              <a:rPr lang="ru-RU" sz="1400" dirty="0" err="1"/>
              <a:t>специалисти</a:t>
            </a:r>
            <a:r>
              <a:rPr lang="ru-RU" sz="1400" dirty="0"/>
              <a:t> </a:t>
            </a:r>
            <a:r>
              <a:rPr lang="ru-RU" sz="1400" b="1" dirty="0" err="1"/>
              <a:t>отворени</a:t>
            </a:r>
            <a:r>
              <a:rPr lang="ru-RU" sz="1400" b="1" dirty="0"/>
              <a:t> </a:t>
            </a:r>
            <a:r>
              <a:rPr lang="ru-RU" sz="1400" b="1" dirty="0" err="1"/>
              <a:t>образователни</a:t>
            </a:r>
            <a:r>
              <a:rPr lang="ru-RU" sz="1400" b="1" dirty="0"/>
              <a:t> </a:t>
            </a:r>
            <a:r>
              <a:rPr lang="ru-RU" sz="1400" b="1" dirty="0" err="1"/>
              <a:t>ресурси</a:t>
            </a:r>
            <a:r>
              <a:rPr lang="ru-RU" sz="1400" b="1" dirty="0"/>
              <a:t> </a:t>
            </a:r>
            <a:r>
              <a:rPr lang="ru-RU" sz="1400" dirty="0" err="1"/>
              <a:t>като</a:t>
            </a:r>
            <a:r>
              <a:rPr lang="ru-RU" sz="1400" dirty="0"/>
              <a:t> </a:t>
            </a:r>
            <a:r>
              <a:rPr lang="ru-RU" sz="1400" dirty="0" err="1"/>
              <a:t>професионална</a:t>
            </a:r>
            <a:r>
              <a:rPr lang="ru-RU" sz="1400" dirty="0"/>
              <a:t> или академична заслуга</a:t>
            </a:r>
            <a:r>
              <a:rPr lang="ru-RU" sz="1400" dirty="0" smtClean="0"/>
              <a:t>;</a:t>
            </a:r>
            <a:br>
              <a:rPr lang="ru-RU" sz="1400" dirty="0" smtClean="0"/>
            </a:br>
            <a:r>
              <a:rPr lang="ru-RU" sz="1400" dirty="0"/>
              <a:t/>
            </a:r>
            <a:br>
              <a:rPr lang="ru-RU" sz="1400" dirty="0"/>
            </a:br>
            <a:r>
              <a:rPr lang="ru-RU" sz="1400" dirty="0"/>
              <a:t> </a:t>
            </a:r>
            <a:r>
              <a:rPr lang="ru-RU" sz="1400" dirty="0" err="1"/>
              <a:t>Повишаване</a:t>
            </a:r>
            <a:r>
              <a:rPr lang="ru-RU" sz="1400" dirty="0"/>
              <a:t> на </a:t>
            </a:r>
            <a:r>
              <a:rPr lang="ru-RU" sz="1400" dirty="0" err="1"/>
              <a:t>квалификацията</a:t>
            </a:r>
            <a:r>
              <a:rPr lang="ru-RU" sz="1400" dirty="0"/>
              <a:t> на </a:t>
            </a:r>
            <a:r>
              <a:rPr lang="ru-RU" sz="1400" dirty="0" err="1"/>
              <a:t>учителите</a:t>
            </a:r>
            <a:r>
              <a:rPr lang="ru-RU" sz="1400" dirty="0"/>
              <a:t> за </a:t>
            </a:r>
            <a:r>
              <a:rPr lang="ru-RU" sz="1400" dirty="0" err="1"/>
              <a:t>прилагане</a:t>
            </a:r>
            <a:r>
              <a:rPr lang="ru-RU" sz="1400" dirty="0"/>
              <a:t> на </a:t>
            </a:r>
            <a:r>
              <a:rPr lang="ru-RU" sz="1400" dirty="0" err="1"/>
              <a:t>новите</a:t>
            </a:r>
            <a:r>
              <a:rPr lang="ru-RU" sz="1400" dirty="0"/>
              <a:t> технологии </a:t>
            </a:r>
            <a:r>
              <a:rPr lang="ru-RU" sz="1400" dirty="0" err="1"/>
              <a:t>за_облачни</a:t>
            </a:r>
            <a:r>
              <a:rPr lang="ru-RU" sz="1400" dirty="0"/>
              <a:t> ИКТ услуги и за </a:t>
            </a:r>
            <a:r>
              <a:rPr lang="ru-RU" sz="1400" b="1" dirty="0" err="1"/>
              <a:t>иновативни</a:t>
            </a:r>
            <a:r>
              <a:rPr lang="ru-RU" sz="1400" b="1" dirty="0"/>
              <a:t> </a:t>
            </a:r>
            <a:r>
              <a:rPr lang="ru-RU" sz="1400" b="1" dirty="0" err="1"/>
              <a:t>дигитални</a:t>
            </a:r>
            <a:r>
              <a:rPr lang="ru-RU" sz="1400" b="1" dirty="0"/>
              <a:t> </a:t>
            </a:r>
            <a:r>
              <a:rPr lang="ru-RU" sz="1400" b="1" dirty="0" err="1"/>
              <a:t>методи</a:t>
            </a:r>
            <a:r>
              <a:rPr lang="ru-RU" sz="1400" b="1" dirty="0"/>
              <a:t> за </a:t>
            </a:r>
            <a:r>
              <a:rPr lang="ru-RU" sz="1400" b="1" dirty="0" err="1" smtClean="0"/>
              <a:t>преподаване</a:t>
            </a:r>
            <a:r>
              <a:rPr lang="ru-RU" sz="1400" dirty="0"/>
              <a:t/>
            </a:r>
            <a:br>
              <a:rPr lang="ru-RU" sz="1400" dirty="0"/>
            </a:br>
            <a:endParaRPr lang="en-US" sz="1400" dirty="0"/>
          </a:p>
        </p:txBody>
      </p:sp>
      <p:sp>
        <p:nvSpPr>
          <p:cNvPr id="3" name="Content Placeholder 2"/>
          <p:cNvSpPr>
            <a:spLocks noGrp="1"/>
          </p:cNvSpPr>
          <p:nvPr>
            <p:ph idx="1"/>
          </p:nvPr>
        </p:nvSpPr>
        <p:spPr>
          <a:xfrm>
            <a:off x="4408719" y="-1421780"/>
            <a:ext cx="8534400" cy="3615267"/>
          </a:xfrm>
        </p:spPr>
        <p:txBody>
          <a:bodyPr/>
          <a:lstStyle/>
          <a:p>
            <a:r>
              <a:rPr lang="bg-BG" dirty="0" smtClean="0"/>
              <a:t>ВЪЗМОЖНИ РЕШЕНИЯ</a:t>
            </a:r>
            <a:endParaRPr lang="en-US" dirty="0"/>
          </a:p>
        </p:txBody>
      </p:sp>
    </p:spTree>
    <p:extLst>
      <p:ext uri="{BB962C8B-B14F-4D97-AF65-F5344CB8AC3E}">
        <p14:creationId xmlns:p14="http://schemas.microsoft.com/office/powerpoint/2010/main" val="9007181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618" y="2330605"/>
            <a:ext cx="11414860" cy="1884557"/>
          </a:xfrm>
        </p:spPr>
        <p:txBody>
          <a:bodyPr>
            <a:normAutofit fontScale="90000"/>
          </a:bodyPr>
          <a:lstStyle/>
          <a:p>
            <a:r>
              <a:rPr lang="bg-BG" sz="2800" dirty="0">
                <a:latin typeface="Times New Roman" panose="02020603050405020304" pitchFamily="18" charset="0"/>
                <a:ea typeface="Calibri" panose="020F0502020204030204" pitchFamily="34" charset="0"/>
              </a:rPr>
              <a:t>проект за подкрепа на политиките за учителите в България </a:t>
            </a:r>
            <a:r>
              <a:rPr lang="bg-BG" sz="2800" dirty="0" smtClean="0">
                <a:latin typeface="Times New Roman" panose="02020603050405020304" pitchFamily="18" charset="0"/>
                <a:ea typeface="Calibri" panose="020F0502020204030204" pitchFamily="34" charset="0"/>
              </a:rPr>
              <a:t/>
            </a:r>
            <a:br>
              <a:rPr lang="bg-BG" sz="2800" dirty="0" smtClean="0">
                <a:latin typeface="Times New Roman" panose="02020603050405020304" pitchFamily="18" charset="0"/>
                <a:ea typeface="Calibri" panose="020F0502020204030204" pitchFamily="34" charset="0"/>
              </a:rPr>
            </a:br>
            <a:r>
              <a:rPr lang="en-US" sz="2800" dirty="0" smtClean="0">
                <a:latin typeface="Times New Roman" panose="02020603050405020304" pitchFamily="18" charset="0"/>
                <a:ea typeface="Calibri" panose="020F0502020204030204" pitchFamily="34" charset="0"/>
              </a:rPr>
              <a:t/>
            </a:r>
            <a:br>
              <a:rPr lang="en-US" sz="2800" dirty="0" smtClean="0">
                <a:latin typeface="Times New Roman" panose="02020603050405020304" pitchFamily="18" charset="0"/>
                <a:ea typeface="Calibri" panose="020F0502020204030204" pitchFamily="34" charset="0"/>
              </a:rPr>
            </a:br>
            <a:r>
              <a:rPr lang="en-US" sz="2800" dirty="0">
                <a:latin typeface="Times New Roman" panose="02020603050405020304" pitchFamily="18" charset="0"/>
                <a:ea typeface="Calibri" panose="020F0502020204030204" pitchFamily="34" charset="0"/>
              </a:rPr>
              <a:t/>
            </a:r>
            <a:br>
              <a:rPr lang="en-US" sz="2800" dirty="0">
                <a:latin typeface="Times New Roman" panose="02020603050405020304" pitchFamily="18" charset="0"/>
                <a:ea typeface="Calibri" panose="020F0502020204030204" pitchFamily="34" charset="0"/>
              </a:rPr>
            </a:br>
            <a:r>
              <a:rPr lang="bg-BG" sz="2200" dirty="0" smtClean="0">
                <a:latin typeface="Times New Roman" panose="02020603050405020304" pitchFamily="18" charset="0"/>
                <a:ea typeface="Calibri" panose="020F0502020204030204" pitchFamily="34" charset="0"/>
              </a:rPr>
              <a:t/>
            </a:r>
            <a:br>
              <a:rPr lang="bg-BG" sz="2200" dirty="0" smtClean="0">
                <a:latin typeface="Times New Roman" panose="02020603050405020304" pitchFamily="18" charset="0"/>
                <a:ea typeface="Calibri" panose="020F0502020204030204" pitchFamily="34" charset="0"/>
              </a:rPr>
            </a:br>
            <a:r>
              <a:rPr lang="bg-BG" sz="2200" dirty="0" smtClean="0">
                <a:latin typeface="Times New Roman" panose="02020603050405020304" pitchFamily="18" charset="0"/>
                <a:ea typeface="Calibri" panose="020F0502020204030204" pitchFamily="34" charset="0"/>
              </a:rPr>
              <a:t>„</a:t>
            </a:r>
            <a:r>
              <a:rPr lang="bg-BG" sz="2200" dirty="0">
                <a:latin typeface="Times New Roman" panose="02020603050405020304" pitchFamily="18" charset="0"/>
                <a:ea typeface="Calibri" panose="020F0502020204030204" pitchFamily="34" charset="0"/>
              </a:rPr>
              <a:t>Пътна карта за развитие и реформиране на политиката </a:t>
            </a:r>
            <a:r>
              <a:rPr lang="bg-BG" sz="2200" dirty="0" smtClean="0">
                <a:latin typeface="Times New Roman" panose="02020603050405020304" pitchFamily="18" charset="0"/>
                <a:ea typeface="Calibri" panose="020F0502020204030204" pitchFamily="34" charset="0"/>
              </a:rPr>
              <a:t>За учителите“ </a:t>
            </a:r>
            <a:br>
              <a:rPr lang="bg-BG" sz="2200" dirty="0" smtClean="0">
                <a:latin typeface="Times New Roman" panose="02020603050405020304" pitchFamily="18" charset="0"/>
                <a:ea typeface="Calibri" panose="020F0502020204030204" pitchFamily="34" charset="0"/>
              </a:rPr>
            </a:br>
            <a:r>
              <a:rPr lang="en-US" sz="2200" dirty="0" smtClean="0">
                <a:latin typeface="Times New Roman" panose="02020603050405020304" pitchFamily="18" charset="0"/>
                <a:ea typeface="Calibri" panose="020F0502020204030204" pitchFamily="34" charset="0"/>
              </a:rPr>
              <a:t/>
            </a:r>
            <a:br>
              <a:rPr lang="en-US" sz="2200" dirty="0" smtClean="0">
                <a:latin typeface="Times New Roman" panose="02020603050405020304" pitchFamily="18" charset="0"/>
                <a:ea typeface="Calibri" panose="020F0502020204030204" pitchFamily="34" charset="0"/>
              </a:rPr>
            </a:br>
            <a:r>
              <a:rPr lang="en-US" dirty="0" smtClean="0">
                <a:latin typeface="Times New Roman" panose="02020603050405020304" pitchFamily="18" charset="0"/>
                <a:ea typeface="Calibri" panose="020F0502020204030204" pitchFamily="34" charset="0"/>
              </a:rPr>
              <a:t/>
            </a:r>
            <a:br>
              <a:rPr lang="en-US" dirty="0" smtClean="0">
                <a:latin typeface="Times New Roman" panose="02020603050405020304" pitchFamily="18" charset="0"/>
                <a:ea typeface="Calibri" panose="020F0502020204030204" pitchFamily="34" charset="0"/>
              </a:rPr>
            </a:br>
            <a:r>
              <a:rPr lang="en-US" dirty="0">
                <a:latin typeface="Times New Roman" panose="02020603050405020304" pitchFamily="18" charset="0"/>
                <a:ea typeface="Calibri" panose="020F0502020204030204" pitchFamily="34" charset="0"/>
              </a:rPr>
              <a:t/>
            </a:r>
            <a:br>
              <a:rPr lang="en-US" dirty="0">
                <a:latin typeface="Times New Roman" panose="02020603050405020304" pitchFamily="18" charset="0"/>
                <a:ea typeface="Calibri" panose="020F0502020204030204" pitchFamily="34" charset="0"/>
              </a:rPr>
            </a:br>
            <a:r>
              <a:rPr lang="en-US" dirty="0" smtClean="0">
                <a:latin typeface="Times New Roman" panose="02020603050405020304" pitchFamily="18" charset="0"/>
                <a:ea typeface="Calibri" panose="020F0502020204030204" pitchFamily="34" charset="0"/>
              </a:rPr>
              <a:t/>
            </a:r>
            <a:br>
              <a:rPr lang="en-US" dirty="0" smtClean="0">
                <a:latin typeface="Times New Roman" panose="02020603050405020304" pitchFamily="18" charset="0"/>
                <a:ea typeface="Calibri" panose="020F0502020204030204" pitchFamily="34" charset="0"/>
              </a:rPr>
            </a:br>
            <a:r>
              <a:rPr lang="ru-RU" sz="1400" dirty="0" err="1"/>
              <a:t>Проектът</a:t>
            </a:r>
            <a:r>
              <a:rPr lang="ru-RU" sz="1400" dirty="0"/>
              <a:t> се </a:t>
            </a:r>
            <a:r>
              <a:rPr lang="ru-RU" sz="1400" dirty="0" err="1"/>
              <a:t>изпълнява</a:t>
            </a:r>
            <a:r>
              <a:rPr lang="ru-RU" sz="1400" dirty="0"/>
              <a:t> в </a:t>
            </a:r>
            <a:r>
              <a:rPr lang="ru-RU" sz="1400" dirty="0" err="1"/>
              <a:t>рамките</a:t>
            </a:r>
            <a:r>
              <a:rPr lang="ru-RU" sz="1400" dirty="0"/>
              <a:t> на </a:t>
            </a:r>
            <a:r>
              <a:rPr lang="ru-RU" sz="1400" dirty="0" err="1"/>
              <a:t>предоставената</a:t>
            </a:r>
            <a:r>
              <a:rPr lang="ru-RU" sz="1400" dirty="0"/>
              <a:t> на </a:t>
            </a:r>
            <a:r>
              <a:rPr lang="ru-RU" sz="1400" dirty="0" err="1"/>
              <a:t>България</a:t>
            </a:r>
            <a:r>
              <a:rPr lang="ru-RU" sz="1400" dirty="0"/>
              <a:t> </a:t>
            </a:r>
            <a:r>
              <a:rPr lang="ru-RU" sz="1400" dirty="0" err="1"/>
              <a:t>подкрепа</a:t>
            </a:r>
            <a:r>
              <a:rPr lang="ru-RU" sz="1400" dirty="0"/>
              <a:t> от страна на </a:t>
            </a:r>
            <a:r>
              <a:rPr lang="ru-RU" sz="1400" dirty="0" err="1"/>
              <a:t>Европейската</a:t>
            </a:r>
            <a:r>
              <a:rPr lang="ru-RU" sz="1400" dirty="0"/>
              <a:t> </a:t>
            </a:r>
            <a:r>
              <a:rPr lang="ru-RU" sz="1400" dirty="0" err="1"/>
              <a:t>комисия</a:t>
            </a:r>
            <a:r>
              <a:rPr lang="ru-RU" sz="1400" dirty="0"/>
              <a:t> </a:t>
            </a:r>
            <a:r>
              <a:rPr lang="ru-RU" sz="1400" dirty="0" smtClean="0"/>
              <a:t>и</a:t>
            </a:r>
            <a:r>
              <a:rPr lang="en-US" sz="1400" dirty="0" smtClean="0"/>
              <a:t> </a:t>
            </a:r>
            <a:r>
              <a:rPr lang="ru-RU" sz="1400" dirty="0" err="1" smtClean="0"/>
              <a:t>Световната</a:t>
            </a:r>
            <a:r>
              <a:rPr lang="ru-RU" sz="1400" dirty="0" smtClean="0"/>
              <a:t> </a:t>
            </a:r>
            <a:r>
              <a:rPr lang="ru-RU" sz="1400" dirty="0"/>
              <a:t>банка чрез </a:t>
            </a:r>
            <a:r>
              <a:rPr lang="ru-RU" sz="1400" dirty="0" err="1"/>
              <a:t>Програмата</a:t>
            </a:r>
            <a:r>
              <a:rPr lang="ru-RU" sz="1400" dirty="0"/>
              <a:t> за </a:t>
            </a:r>
            <a:r>
              <a:rPr lang="ru-RU" sz="1400" dirty="0" err="1"/>
              <a:t>подкрепа</a:t>
            </a:r>
            <a:r>
              <a:rPr lang="ru-RU" sz="1400" dirty="0"/>
              <a:t> на </a:t>
            </a:r>
            <a:r>
              <a:rPr lang="ru-RU" sz="1400" dirty="0" err="1"/>
              <a:t>структурните</a:t>
            </a:r>
            <a:r>
              <a:rPr lang="ru-RU" sz="1400" dirty="0"/>
              <a:t> </a:t>
            </a:r>
            <a:r>
              <a:rPr lang="ru-RU" sz="1400" dirty="0" err="1"/>
              <a:t>реформи</a:t>
            </a:r>
            <a:r>
              <a:rPr lang="ru-RU" sz="1400" dirty="0"/>
              <a:t> (ППСР</a:t>
            </a:r>
            <a:r>
              <a:rPr lang="ru-RU" sz="1400" dirty="0" smtClean="0"/>
              <a:t>),</a:t>
            </a:r>
            <a:r>
              <a:rPr lang="en-US" sz="1400" dirty="0" smtClean="0"/>
              <a:t> </a:t>
            </a:r>
            <a:r>
              <a:rPr lang="ru-RU" sz="1400" dirty="0" err="1" smtClean="0"/>
              <a:t>Споразумението</a:t>
            </a:r>
            <a:r>
              <a:rPr lang="ru-RU" sz="1400" dirty="0" smtClean="0"/>
              <a:t> </a:t>
            </a:r>
            <a:r>
              <a:rPr lang="ru-RU" sz="1400" dirty="0"/>
              <a:t>за администрация </a:t>
            </a:r>
            <a:r>
              <a:rPr lang="ru-RU" sz="1400" dirty="0" smtClean="0"/>
              <a:t>по</a:t>
            </a:r>
            <a:r>
              <a:rPr lang="en-US" sz="1400" dirty="0" smtClean="0"/>
              <a:t> </a:t>
            </a:r>
            <a:r>
              <a:rPr lang="ru-RU" sz="1400" dirty="0" smtClean="0"/>
              <a:t>отношение </a:t>
            </a:r>
            <a:r>
              <a:rPr lang="ru-RU" sz="1400" dirty="0"/>
              <a:t>Част II </a:t>
            </a:r>
            <a:r>
              <a:rPr lang="ru-RU" sz="1400" dirty="0" err="1"/>
              <a:t>Програмен</a:t>
            </a:r>
            <a:r>
              <a:rPr lang="ru-RU" sz="1400" dirty="0"/>
              <a:t> доверителен фонд „Европа 2020“ (</a:t>
            </a:r>
            <a:r>
              <a:rPr lang="ru-RU" sz="1400" dirty="0" err="1"/>
              <a:t>No</a:t>
            </a:r>
            <a:r>
              <a:rPr lang="ru-RU" sz="1400" dirty="0"/>
              <a:t> TF073320), EК Договор № SRSS/S2019/037</a:t>
            </a:r>
            <a:endParaRPr lang="en-US" sz="1400" dirty="0"/>
          </a:p>
        </p:txBody>
      </p:sp>
      <p:sp>
        <p:nvSpPr>
          <p:cNvPr id="3" name="Content Placeholder 2"/>
          <p:cNvSpPr>
            <a:spLocks noGrp="1"/>
          </p:cNvSpPr>
          <p:nvPr>
            <p:ph idx="1"/>
          </p:nvPr>
        </p:nvSpPr>
        <p:spPr>
          <a:xfrm>
            <a:off x="3657600" y="-1087244"/>
            <a:ext cx="4125951" cy="3615267"/>
          </a:xfrm>
        </p:spPr>
        <p:txBody>
          <a:bodyPr/>
          <a:lstStyle/>
          <a:p>
            <a:r>
              <a:rPr lang="bg-BG" dirty="0" smtClean="0"/>
              <a:t>ВЪЗМОЖНИ РЕШЕНИЯ</a:t>
            </a:r>
            <a:endParaRPr lang="en-US" dirty="0"/>
          </a:p>
        </p:txBody>
      </p:sp>
    </p:spTree>
    <p:extLst>
      <p:ext uri="{BB962C8B-B14F-4D97-AF65-F5344CB8AC3E}">
        <p14:creationId xmlns:p14="http://schemas.microsoft.com/office/powerpoint/2010/main" val="33884894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304" y="3568390"/>
            <a:ext cx="8534400" cy="2492916"/>
          </a:xfrm>
        </p:spPr>
        <p:txBody>
          <a:bodyPr>
            <a:normAutofit/>
          </a:bodyPr>
          <a:lstStyle/>
          <a:p>
            <a:r>
              <a:rPr lang="bg-BG" sz="1600" dirty="0" smtClean="0"/>
              <a:t>РАДОСТИНА НОВАКОВА</a:t>
            </a:r>
            <a:br>
              <a:rPr lang="bg-BG" sz="1600" dirty="0" smtClean="0"/>
            </a:br>
            <a:r>
              <a:rPr lang="bg-BG" sz="1600" dirty="0"/>
              <a:t/>
            </a:r>
            <a:br>
              <a:rPr lang="bg-BG" sz="1600" dirty="0"/>
            </a:br>
            <a:r>
              <a:rPr lang="bg-BG" sz="1600" dirty="0" smtClean="0"/>
              <a:t>ГЛАВЕН ЕКСПЕРТ, ОТДЕЛ “Квалификация и кариерно развитие“,</a:t>
            </a:r>
            <a:br>
              <a:rPr lang="bg-BG" sz="1600" dirty="0" smtClean="0"/>
            </a:br>
            <a:r>
              <a:rPr lang="bg-BG" sz="1600" dirty="0" smtClean="0"/>
              <a:t>дирекция „политики за стратегическо развитие, квалификация и кариерно развитие“</a:t>
            </a:r>
            <a:br>
              <a:rPr lang="bg-BG" sz="1600" dirty="0" smtClean="0"/>
            </a:br>
            <a:r>
              <a:rPr lang="bg-BG" sz="1600" dirty="0"/>
              <a:t/>
            </a:r>
            <a:br>
              <a:rPr lang="bg-BG" sz="1600" dirty="0"/>
            </a:br>
            <a:r>
              <a:rPr lang="bg-BG" sz="1600" dirty="0" smtClean="0"/>
              <a:t>министерство на образованието и науката </a:t>
            </a:r>
            <a:br>
              <a:rPr lang="bg-BG" sz="1600" dirty="0" smtClean="0"/>
            </a:br>
            <a:endParaRPr lang="en-US" sz="1600" dirty="0"/>
          </a:p>
        </p:txBody>
      </p:sp>
      <p:sp>
        <p:nvSpPr>
          <p:cNvPr id="3" name="Content Placeholder 2"/>
          <p:cNvSpPr>
            <a:spLocks noGrp="1"/>
          </p:cNvSpPr>
          <p:nvPr>
            <p:ph idx="1"/>
          </p:nvPr>
        </p:nvSpPr>
        <p:spPr>
          <a:xfrm>
            <a:off x="3579541" y="1377175"/>
            <a:ext cx="5720575" cy="3615267"/>
          </a:xfrm>
        </p:spPr>
        <p:txBody>
          <a:bodyPr>
            <a:normAutofit/>
          </a:bodyPr>
          <a:lstStyle/>
          <a:p>
            <a:r>
              <a:rPr lang="bg-BG" sz="2400" b="1" dirty="0" smtClean="0">
                <a:solidFill>
                  <a:schemeClr val="tx1"/>
                </a:solidFill>
              </a:rPr>
              <a:t>БЛАГОДАРЯ ЗА ВНИМАНИЕТО!</a:t>
            </a:r>
          </a:p>
          <a:p>
            <a:endParaRPr lang="bg-BG" sz="2400" dirty="0"/>
          </a:p>
          <a:p>
            <a:endParaRPr lang="en-US" sz="2400" dirty="0"/>
          </a:p>
        </p:txBody>
      </p:sp>
    </p:spTree>
    <p:extLst>
      <p:ext uri="{BB962C8B-B14F-4D97-AF65-F5344CB8AC3E}">
        <p14:creationId xmlns:p14="http://schemas.microsoft.com/office/powerpoint/2010/main" val="3187606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6378" y="1666074"/>
            <a:ext cx="8270217" cy="4634365"/>
          </a:xfrm>
        </p:spPr>
        <p:txBody>
          <a:bodyPr>
            <a:normAutofit/>
          </a:bodyPr>
          <a:lstStyle/>
          <a:p>
            <a:r>
              <a:rPr lang="bg-BG" dirty="0" smtClean="0"/>
              <a:t>НАРЕДБА №15 ЗА  СТАТУТА И ПРОФЕСИОНАЛНОТО РАЗВИТИЕ НА ПЕДАГОГИЧЕСКИТЕ СПЕЦИАЛИСТИ</a:t>
            </a:r>
            <a:br>
              <a:rPr lang="bg-BG" dirty="0" smtClean="0"/>
            </a:br>
            <a:r>
              <a:rPr lang="bg-BG" sz="1400" dirty="0" smtClean="0"/>
              <a:t/>
            </a:r>
            <a:br>
              <a:rPr lang="bg-BG" sz="1400" dirty="0" smtClean="0"/>
            </a:br>
            <a:r>
              <a:rPr lang="bg-BG" sz="1400" dirty="0" smtClean="0"/>
              <a:t>РАЗДЕЛ </a:t>
            </a:r>
            <a:r>
              <a:rPr lang="en-US" sz="1400" dirty="0" smtClean="0"/>
              <a:t>IV – </a:t>
            </a:r>
            <a:r>
              <a:rPr lang="bg-BG" sz="1400" dirty="0" smtClean="0"/>
              <a:t>условия и ред за повишаване на квалификацията на педагогическите специалисти </a:t>
            </a:r>
            <a:br>
              <a:rPr lang="bg-BG" sz="1400" dirty="0" smtClean="0"/>
            </a:br>
            <a:r>
              <a:rPr lang="bg-BG" sz="1400" dirty="0"/>
              <a:t/>
            </a:r>
            <a:br>
              <a:rPr lang="bg-BG" sz="1400" dirty="0"/>
            </a:br>
            <a:r>
              <a:rPr lang="bg-BG" sz="1400" dirty="0" smtClean="0"/>
              <a:t>наредба за изменение и допълнение на наредба №15 за статута и професионалното развитие на педагогическите специалисти – в сила от 27.11.2020 г. </a:t>
            </a:r>
            <a:br>
              <a:rPr lang="bg-BG" sz="1400" dirty="0" smtClean="0"/>
            </a:br>
            <a:r>
              <a:rPr lang="bg-BG" sz="1400" dirty="0"/>
              <a:t/>
            </a:r>
            <a:br>
              <a:rPr lang="bg-BG" sz="1400" dirty="0"/>
            </a:br>
            <a:r>
              <a:rPr lang="bg-BG" sz="1400" dirty="0" smtClean="0"/>
              <a:t>Отменя Наредба № 12 …. От 2016 г.</a:t>
            </a:r>
            <a:endParaRPr lang="en-US" sz="1400" dirty="0"/>
          </a:p>
        </p:txBody>
      </p:sp>
      <p:sp>
        <p:nvSpPr>
          <p:cNvPr id="3" name="Content Placeholder 2"/>
          <p:cNvSpPr>
            <a:spLocks noGrp="1"/>
          </p:cNvSpPr>
          <p:nvPr>
            <p:ph idx="1"/>
          </p:nvPr>
        </p:nvSpPr>
        <p:spPr>
          <a:xfrm>
            <a:off x="1587461" y="-819614"/>
            <a:ext cx="8534400" cy="3615267"/>
          </a:xfrm>
        </p:spPr>
        <p:txBody>
          <a:bodyPr/>
          <a:lstStyle/>
          <a:p>
            <a:pPr algn="ctr"/>
            <a:r>
              <a:rPr lang="bg-BG" dirty="0" smtClean="0"/>
              <a:t>НОРМАТИВНА РАМКА</a:t>
            </a:r>
            <a:endParaRPr lang="en-US" dirty="0"/>
          </a:p>
        </p:txBody>
      </p:sp>
    </p:spTree>
    <p:extLst>
      <p:ext uri="{BB962C8B-B14F-4D97-AF65-F5344CB8AC3E}">
        <p14:creationId xmlns:p14="http://schemas.microsoft.com/office/powerpoint/2010/main" val="4060536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560" y="189571"/>
            <a:ext cx="11073161" cy="6222381"/>
          </a:xfrm>
        </p:spPr>
        <p:txBody>
          <a:bodyPr>
            <a:normAutofit/>
          </a:bodyPr>
          <a:lstStyle/>
          <a:p>
            <a:r>
              <a:rPr lang="bg-BG" dirty="0"/>
              <a:t>КОЛЕКТИВЕН ТРУДОВ ДОГОВОР ЗА СИСТЕМАТА НА ПРЕДУЧИЛИЩНОТО И УЧИЛИЩНОТО ОБРАЗОВАНИЕ </a:t>
            </a:r>
            <a:r>
              <a:rPr lang="bg-BG" dirty="0" smtClean="0"/>
              <a:t/>
            </a:r>
            <a:br>
              <a:rPr lang="bg-BG" dirty="0" smtClean="0"/>
            </a:br>
            <a:r>
              <a:rPr lang="bg-BG" dirty="0" smtClean="0"/>
              <a:t>№ </a:t>
            </a:r>
            <a:r>
              <a:rPr lang="bg-BG" dirty="0"/>
              <a:t>Д01-197/17.08.2020 г</a:t>
            </a:r>
            <a:r>
              <a:rPr lang="bg-BG" dirty="0" smtClean="0"/>
              <a:t>.</a:t>
            </a:r>
            <a:br>
              <a:rPr lang="bg-BG" dirty="0" smtClean="0"/>
            </a:br>
            <a:r>
              <a:rPr lang="bg-BG" dirty="0" smtClean="0"/>
              <a:t/>
            </a:r>
            <a:br>
              <a:rPr lang="bg-BG" dirty="0" smtClean="0"/>
            </a:br>
            <a:r>
              <a:rPr lang="ru-RU" sz="2000" dirty="0"/>
              <a:t>Чл. 7. (1) МИНИСТЕРСТВОТО, РАБОТОДАТЕЛИТЕ И СИНДИКАТИТЕ </a:t>
            </a:r>
            <a:r>
              <a:rPr lang="ru-RU" sz="2000" dirty="0" err="1"/>
              <a:t>обсъждат</a:t>
            </a:r>
            <a:r>
              <a:rPr lang="ru-RU" sz="2000" dirty="0"/>
              <a:t> </a:t>
            </a:r>
            <a:r>
              <a:rPr lang="ru-RU" sz="2000" dirty="0" smtClean="0"/>
              <a:t>и </a:t>
            </a:r>
            <a:r>
              <a:rPr lang="ru-RU" sz="2000" dirty="0" err="1" smtClean="0"/>
              <a:t>работят</a:t>
            </a:r>
            <a:r>
              <a:rPr lang="ru-RU" sz="2000" dirty="0" smtClean="0"/>
              <a:t> </a:t>
            </a:r>
            <a:r>
              <a:rPr lang="ru-RU" sz="2000" dirty="0"/>
              <a:t>по </a:t>
            </a:r>
            <a:r>
              <a:rPr lang="ru-RU" sz="2000" dirty="0" err="1" smtClean="0"/>
              <a:t>въпросите</a:t>
            </a:r>
            <a:r>
              <a:rPr lang="ru-RU" sz="2000" dirty="0" smtClean="0"/>
              <a:t>, </a:t>
            </a:r>
            <a:r>
              <a:rPr lang="ru-RU" sz="2000" dirty="0" err="1" smtClean="0"/>
              <a:t>свързани</a:t>
            </a:r>
            <a:r>
              <a:rPr lang="ru-RU" sz="2000" dirty="0" smtClean="0"/>
              <a:t> С ВЪВЕЖДАЩАТА КВАЛИФИКАЦИЯ, НАСТАВНИЧЕСТВОТО,ПРОДЪЛЖАВАЩАТА КВАЛИФИКАЦИЯ И КАРИЕРНОТО РАЗВИТИЕ</a:t>
            </a:r>
            <a:br>
              <a:rPr lang="ru-RU" sz="2000" dirty="0" smtClean="0"/>
            </a:br>
            <a:r>
              <a:rPr lang="ru-RU" sz="2000" dirty="0" smtClean="0"/>
              <a:t> </a:t>
            </a:r>
            <a:r>
              <a:rPr lang="ru-RU" sz="2000" dirty="0"/>
              <a:t/>
            </a:r>
            <a:br>
              <a:rPr lang="ru-RU" sz="2000" dirty="0"/>
            </a:br>
            <a:r>
              <a:rPr lang="ru-RU" sz="2000" dirty="0"/>
              <a:t>Чл. 8. (1) </a:t>
            </a:r>
            <a:r>
              <a:rPr lang="ru-RU" sz="2000" dirty="0" err="1"/>
              <a:t>Годишните</a:t>
            </a:r>
            <a:r>
              <a:rPr lang="ru-RU" sz="2000" dirty="0"/>
              <a:t> средства за квалификация се определят в размер – не </a:t>
            </a:r>
            <a:r>
              <a:rPr lang="ru-RU" sz="2000" dirty="0" err="1"/>
              <a:t>по-малък</a:t>
            </a:r>
            <a:r>
              <a:rPr lang="ru-RU" sz="2000" dirty="0"/>
              <a:t> </a:t>
            </a:r>
            <a:r>
              <a:rPr lang="ru-RU" sz="2000" dirty="0" smtClean="0"/>
              <a:t>от 1,2 </a:t>
            </a:r>
            <a:r>
              <a:rPr lang="ru-RU" sz="2000" dirty="0"/>
              <a:t>на сто от </a:t>
            </a:r>
            <a:r>
              <a:rPr lang="ru-RU" sz="2000" dirty="0" err="1"/>
              <a:t>годишните</a:t>
            </a:r>
            <a:r>
              <a:rPr lang="ru-RU" sz="2000" dirty="0"/>
              <a:t> средства за </a:t>
            </a:r>
            <a:r>
              <a:rPr lang="ru-RU" sz="2000" dirty="0" err="1"/>
              <a:t>работна</a:t>
            </a:r>
            <a:r>
              <a:rPr lang="ru-RU" sz="2000" dirty="0"/>
              <a:t> заплата на </a:t>
            </a:r>
            <a:r>
              <a:rPr lang="ru-RU" sz="2000" dirty="0" err="1"/>
              <a:t>педагогическия</a:t>
            </a:r>
            <a:r>
              <a:rPr lang="ru-RU" sz="2000" dirty="0"/>
              <a:t> персонал и </a:t>
            </a:r>
            <a:r>
              <a:rPr lang="ru-RU" sz="2000" dirty="0" err="1" smtClean="0"/>
              <a:t>педагозите</a:t>
            </a:r>
            <a:r>
              <a:rPr lang="ru-RU" sz="2000" dirty="0" smtClean="0"/>
              <a:t> ….</a:t>
            </a:r>
            <a:endParaRPr lang="ru-RU" sz="2000" dirty="0"/>
          </a:p>
        </p:txBody>
      </p:sp>
      <p:sp>
        <p:nvSpPr>
          <p:cNvPr id="3" name="Content Placeholder 2"/>
          <p:cNvSpPr>
            <a:spLocks noGrp="1"/>
          </p:cNvSpPr>
          <p:nvPr>
            <p:ph idx="1"/>
          </p:nvPr>
        </p:nvSpPr>
        <p:spPr>
          <a:xfrm>
            <a:off x="1520554" y="-1176453"/>
            <a:ext cx="8534400" cy="3615267"/>
          </a:xfrm>
        </p:spPr>
        <p:txBody>
          <a:bodyPr>
            <a:normAutofit/>
          </a:bodyPr>
          <a:lstStyle/>
          <a:p>
            <a:pPr algn="ctr"/>
            <a:r>
              <a:rPr lang="bg-BG" dirty="0" smtClean="0"/>
              <a:t>НОРМАТИВНА РАМКА</a:t>
            </a:r>
          </a:p>
          <a:p>
            <a:pPr algn="ctr"/>
            <a:endParaRPr lang="en-US" dirty="0"/>
          </a:p>
        </p:txBody>
      </p:sp>
    </p:spTree>
    <p:extLst>
      <p:ext uri="{BB962C8B-B14F-4D97-AF65-F5344CB8AC3E}">
        <p14:creationId xmlns:p14="http://schemas.microsoft.com/office/powerpoint/2010/main" val="155912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655" y="1338146"/>
            <a:ext cx="10571356" cy="4493942"/>
          </a:xfrm>
        </p:spPr>
        <p:txBody>
          <a:bodyPr>
            <a:normAutofit fontScale="90000"/>
          </a:bodyPr>
          <a:lstStyle/>
          <a:p>
            <a:r>
              <a:rPr lang="ru-RU" sz="2000" dirty="0" smtClean="0"/>
              <a:t>ЧЛ.8(2</a:t>
            </a:r>
            <a:r>
              <a:rPr lang="ru-RU" sz="2000" dirty="0"/>
              <a:t>) </a:t>
            </a:r>
            <a:r>
              <a:rPr lang="ru-RU" sz="2000" dirty="0" err="1"/>
              <a:t>Образователните</a:t>
            </a:r>
            <a:r>
              <a:rPr lang="ru-RU" sz="2000" dirty="0"/>
              <a:t> институции </a:t>
            </a:r>
            <a:r>
              <a:rPr lang="ru-RU" sz="2000" dirty="0" err="1"/>
              <a:t>планират</a:t>
            </a:r>
            <a:r>
              <a:rPr lang="ru-RU" sz="2000" dirty="0"/>
              <a:t> минимум 50 на сто от </a:t>
            </a:r>
            <a:r>
              <a:rPr lang="ru-RU" sz="2000" dirty="0" err="1"/>
              <a:t>средствата</a:t>
            </a:r>
            <a:r>
              <a:rPr lang="ru-RU" sz="2000" dirty="0"/>
              <a:t> по ал. 1 </a:t>
            </a:r>
            <a:r>
              <a:rPr lang="ru-RU" sz="2000" dirty="0" smtClean="0"/>
              <a:t>за </a:t>
            </a:r>
            <a:r>
              <a:rPr lang="ru-RU" sz="2000" dirty="0" err="1" smtClean="0"/>
              <a:t>вътрешноинституционални</a:t>
            </a:r>
            <a:r>
              <a:rPr lang="ru-RU" sz="2000" dirty="0" smtClean="0"/>
              <a:t> </a:t>
            </a:r>
            <a:r>
              <a:rPr lang="ru-RU" sz="2000" dirty="0"/>
              <a:t>и </a:t>
            </a:r>
            <a:r>
              <a:rPr lang="ru-RU" sz="2000" dirty="0" err="1"/>
              <a:t>междуинституционални</a:t>
            </a:r>
            <a:r>
              <a:rPr lang="ru-RU" sz="2000" dirty="0"/>
              <a:t> квалификации, </a:t>
            </a:r>
            <a:r>
              <a:rPr lang="ru-RU" sz="2000" dirty="0" err="1"/>
              <a:t>провеждани</a:t>
            </a:r>
            <a:r>
              <a:rPr lang="ru-RU" sz="2000" dirty="0"/>
              <a:t> </a:t>
            </a:r>
            <a:r>
              <a:rPr lang="ru-RU" sz="2000" dirty="0" smtClean="0"/>
              <a:t>под формата на</a:t>
            </a:r>
            <a:br>
              <a:rPr lang="ru-RU" sz="2000" dirty="0" smtClean="0"/>
            </a:br>
            <a:r>
              <a:rPr lang="ru-RU" sz="2000" dirty="0" smtClean="0"/>
              <a:t> </a:t>
            </a:r>
            <a:br>
              <a:rPr lang="ru-RU" sz="2000" dirty="0" smtClean="0"/>
            </a:br>
            <a:r>
              <a:rPr lang="ru-RU" sz="2000" dirty="0" smtClean="0"/>
              <a:t>методически </a:t>
            </a:r>
            <a:r>
              <a:rPr lang="ru-RU" sz="2000" dirty="0" err="1"/>
              <a:t>семинари</a:t>
            </a:r>
            <a:r>
              <a:rPr lang="ru-RU" sz="2000" dirty="0"/>
              <a:t>, </a:t>
            </a:r>
            <a:r>
              <a:rPr lang="ru-RU" sz="2000" dirty="0" smtClean="0"/>
              <a:t/>
            </a:r>
            <a:br>
              <a:rPr lang="ru-RU" sz="2000" dirty="0" smtClean="0"/>
            </a:br>
            <a:r>
              <a:rPr lang="ru-RU" sz="2000" dirty="0" smtClean="0"/>
              <a:t>лектории</a:t>
            </a:r>
            <a:r>
              <a:rPr lang="ru-RU" sz="2000" dirty="0"/>
              <a:t>, </a:t>
            </a:r>
            <a:r>
              <a:rPr lang="ru-RU" sz="2000" dirty="0" smtClean="0"/>
              <a:t/>
            </a:r>
            <a:br>
              <a:rPr lang="ru-RU" sz="2000" dirty="0" smtClean="0"/>
            </a:br>
            <a:r>
              <a:rPr lang="ru-RU" sz="2000" dirty="0" err="1" smtClean="0"/>
              <a:t>дискусионни</a:t>
            </a:r>
            <a:r>
              <a:rPr lang="ru-RU" sz="2000" dirty="0" smtClean="0"/>
              <a:t> </a:t>
            </a:r>
            <a:r>
              <a:rPr lang="ru-RU" sz="2000" dirty="0" err="1"/>
              <a:t>форуми</a:t>
            </a:r>
            <a:r>
              <a:rPr lang="ru-RU" sz="2000" dirty="0"/>
              <a:t>, </a:t>
            </a:r>
            <a:r>
              <a:rPr lang="ru-RU" sz="2000" dirty="0" smtClean="0"/>
              <a:t/>
            </a:r>
            <a:br>
              <a:rPr lang="ru-RU" sz="2000" dirty="0" smtClean="0"/>
            </a:br>
            <a:r>
              <a:rPr lang="ru-RU" sz="2000" dirty="0" err="1" smtClean="0"/>
              <a:t>открити</a:t>
            </a:r>
            <a:r>
              <a:rPr lang="ru-RU" sz="2000" dirty="0" smtClean="0"/>
              <a:t> </a:t>
            </a:r>
            <a:r>
              <a:rPr lang="ru-RU" sz="2000" dirty="0"/>
              <a:t>практики,</a:t>
            </a:r>
            <a:br>
              <a:rPr lang="ru-RU" sz="2000" dirty="0"/>
            </a:br>
            <a:r>
              <a:rPr lang="ru-RU" sz="2000" dirty="0"/>
              <a:t>презентации на творчески </a:t>
            </a:r>
            <a:r>
              <a:rPr lang="ru-RU" sz="2000" dirty="0" err="1"/>
              <a:t>проекти</a:t>
            </a:r>
            <a:r>
              <a:rPr lang="ru-RU" sz="2000" dirty="0"/>
              <a:t>, </a:t>
            </a:r>
            <a:r>
              <a:rPr lang="ru-RU" sz="2000" dirty="0" smtClean="0"/>
              <a:t/>
            </a:r>
            <a:br>
              <a:rPr lang="ru-RU" sz="2000" dirty="0" smtClean="0"/>
            </a:br>
            <a:r>
              <a:rPr lang="ru-RU" sz="2000" dirty="0"/>
              <a:t/>
            </a:r>
            <a:br>
              <a:rPr lang="ru-RU" sz="2000" dirty="0"/>
            </a:br>
            <a:r>
              <a:rPr lang="ru-RU" sz="2000" dirty="0" err="1" smtClean="0"/>
              <a:t>резултати</a:t>
            </a:r>
            <a:r>
              <a:rPr lang="ru-RU" sz="2000" dirty="0" smtClean="0"/>
              <a:t> </a:t>
            </a:r>
            <a:r>
              <a:rPr lang="ru-RU" sz="2000" dirty="0"/>
              <a:t>и </a:t>
            </a:r>
            <a:r>
              <a:rPr lang="ru-RU" sz="2000" dirty="0" err="1"/>
              <a:t>анализи</a:t>
            </a:r>
            <a:r>
              <a:rPr lang="ru-RU" sz="2000" dirty="0"/>
              <a:t> на </a:t>
            </a:r>
            <a:r>
              <a:rPr lang="ru-RU" sz="2000" dirty="0" err="1"/>
              <a:t>проведени</a:t>
            </a:r>
            <a:r>
              <a:rPr lang="ru-RU" sz="2000" dirty="0"/>
              <a:t> </a:t>
            </a:r>
            <a:r>
              <a:rPr lang="ru-RU" sz="2000" dirty="0" smtClean="0"/>
              <a:t>педагогически </a:t>
            </a:r>
            <a:r>
              <a:rPr lang="ru-RU" sz="2000" dirty="0" err="1" smtClean="0"/>
              <a:t>изследвания</a:t>
            </a:r>
            <a:r>
              <a:rPr lang="ru-RU" sz="2000" dirty="0" smtClean="0"/>
              <a:t> </a:t>
            </a:r>
            <a:r>
              <a:rPr lang="ru-RU" sz="2000" dirty="0"/>
              <a:t>и др. </a:t>
            </a:r>
            <a:r>
              <a:rPr lang="ru-RU" sz="2000" dirty="0" smtClean="0"/>
              <a:t/>
            </a:r>
            <a:br>
              <a:rPr lang="ru-RU" sz="2000" dirty="0" smtClean="0"/>
            </a:br>
            <a:r>
              <a:rPr lang="ru-RU" sz="2000" dirty="0" smtClean="0"/>
              <a:t>с </a:t>
            </a:r>
            <a:r>
              <a:rPr lang="ru-RU" sz="2000" dirty="0"/>
              <a:t>цел </a:t>
            </a:r>
            <a:r>
              <a:rPr lang="ru-RU" sz="2000" dirty="0" err="1"/>
              <a:t>обмяна</a:t>
            </a:r>
            <a:r>
              <a:rPr lang="ru-RU" sz="2000" dirty="0"/>
              <a:t> на </a:t>
            </a:r>
            <a:r>
              <a:rPr lang="ru-RU" sz="2000" dirty="0" err="1"/>
              <a:t>добри</a:t>
            </a:r>
            <a:r>
              <a:rPr lang="ru-RU" sz="2000" dirty="0"/>
              <a:t> практики, взаимно </a:t>
            </a:r>
            <a:r>
              <a:rPr lang="ru-RU" sz="2000" dirty="0" err="1"/>
              <a:t>учене</a:t>
            </a:r>
            <a:r>
              <a:rPr lang="ru-RU" sz="2000" dirty="0"/>
              <a:t>, </a:t>
            </a:r>
            <a:r>
              <a:rPr lang="ru-RU" sz="2000" dirty="0" err="1"/>
              <a:t>споделяне</a:t>
            </a:r>
            <a:r>
              <a:rPr lang="ru-RU" sz="2000" dirty="0"/>
              <a:t> и </a:t>
            </a:r>
            <a:r>
              <a:rPr lang="ru-RU" sz="2000" dirty="0" err="1"/>
              <a:t>насърчаване</a:t>
            </a:r>
            <a:r>
              <a:rPr lang="ru-RU" sz="2000" dirty="0"/>
              <a:t> за </a:t>
            </a:r>
            <a:r>
              <a:rPr lang="ru-RU" sz="2000" dirty="0" err="1"/>
              <a:t>иновации</a:t>
            </a:r>
            <a:r>
              <a:rPr lang="ru-RU" sz="2000" dirty="0"/>
              <a:t> и </a:t>
            </a:r>
            <a:r>
              <a:rPr lang="ru-RU" sz="2000" dirty="0" err="1"/>
              <a:t>повишаване</a:t>
            </a:r>
            <a:r>
              <a:rPr lang="ru-RU" sz="2000" dirty="0"/>
              <a:t> на </a:t>
            </a:r>
            <a:r>
              <a:rPr lang="ru-RU" sz="2000" dirty="0" err="1"/>
              <a:t>общото</a:t>
            </a:r>
            <a:r>
              <a:rPr lang="ru-RU" sz="2000" dirty="0"/>
              <a:t> </a:t>
            </a:r>
            <a:r>
              <a:rPr lang="ru-RU" sz="2000" dirty="0" err="1"/>
              <a:t>ниво</a:t>
            </a:r>
            <a:r>
              <a:rPr lang="ru-RU" sz="2000" dirty="0"/>
              <a:t> на квалификация на </a:t>
            </a:r>
            <a:r>
              <a:rPr lang="ru-RU" sz="2000" dirty="0" err="1"/>
              <a:t>педагогическите</a:t>
            </a:r>
            <a:r>
              <a:rPr lang="ru-RU" sz="2000" dirty="0"/>
              <a:t> </a:t>
            </a:r>
            <a:r>
              <a:rPr lang="ru-RU" sz="2000" dirty="0" err="1"/>
              <a:t>специалисти</a:t>
            </a:r>
            <a:r>
              <a:rPr lang="ru-RU" sz="2000" dirty="0"/>
              <a:t>.</a:t>
            </a:r>
            <a:br>
              <a:rPr lang="ru-RU" sz="2000" dirty="0"/>
            </a:br>
            <a:endParaRPr lang="en-US" sz="2000" dirty="0"/>
          </a:p>
        </p:txBody>
      </p:sp>
      <p:sp>
        <p:nvSpPr>
          <p:cNvPr id="3" name="Content Placeholder 2"/>
          <p:cNvSpPr>
            <a:spLocks noGrp="1"/>
          </p:cNvSpPr>
          <p:nvPr>
            <p:ph idx="1"/>
          </p:nvPr>
        </p:nvSpPr>
        <p:spPr>
          <a:xfrm>
            <a:off x="3709773" y="289931"/>
            <a:ext cx="4226312" cy="1221056"/>
          </a:xfrm>
        </p:spPr>
        <p:txBody>
          <a:bodyPr/>
          <a:lstStyle/>
          <a:p>
            <a:r>
              <a:rPr lang="bg-BG" dirty="0" smtClean="0"/>
              <a:t>НОРМАТИВНА РАМКА</a:t>
            </a:r>
            <a:endParaRPr lang="en-US" dirty="0"/>
          </a:p>
        </p:txBody>
      </p:sp>
    </p:spTree>
    <p:extLst>
      <p:ext uri="{BB962C8B-B14F-4D97-AF65-F5344CB8AC3E}">
        <p14:creationId xmlns:p14="http://schemas.microsoft.com/office/powerpoint/2010/main" val="1063025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480" y="591016"/>
            <a:ext cx="9920598" cy="5698272"/>
          </a:xfrm>
        </p:spPr>
        <p:txBody>
          <a:bodyPr/>
          <a:lstStyle/>
          <a:p>
            <a:r>
              <a:rPr lang="bg-BG" dirty="0" smtClean="0"/>
              <a:t>СТРАТЕГИЯ ЗА РАЗВИТИЕ НА ПЕДАГОГИЧЕСКИТЕ КАДРИ 2014-2020 Г.</a:t>
            </a:r>
            <a:endParaRPr lang="en-US" dirty="0"/>
          </a:p>
        </p:txBody>
      </p:sp>
      <p:sp>
        <p:nvSpPr>
          <p:cNvPr id="3" name="Content Placeholder 2"/>
          <p:cNvSpPr>
            <a:spLocks noGrp="1"/>
          </p:cNvSpPr>
          <p:nvPr>
            <p:ph idx="1"/>
          </p:nvPr>
        </p:nvSpPr>
        <p:spPr>
          <a:xfrm>
            <a:off x="4274905" y="-1042639"/>
            <a:ext cx="8534400" cy="3615267"/>
          </a:xfrm>
        </p:spPr>
        <p:txBody>
          <a:bodyPr/>
          <a:lstStyle/>
          <a:p>
            <a:r>
              <a:rPr lang="bg-BG" dirty="0" smtClean="0"/>
              <a:t>НОРМАТИВНА РАМКА</a:t>
            </a:r>
            <a:endParaRPr lang="en-US" dirty="0"/>
          </a:p>
        </p:txBody>
      </p:sp>
    </p:spTree>
    <p:extLst>
      <p:ext uri="{BB962C8B-B14F-4D97-AF65-F5344CB8AC3E}">
        <p14:creationId xmlns:p14="http://schemas.microsoft.com/office/powerpoint/2010/main" val="2635762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306" y="1137425"/>
            <a:ext cx="10199377" cy="5174166"/>
          </a:xfrm>
        </p:spPr>
        <p:txBody>
          <a:bodyPr>
            <a:normAutofit fontScale="90000"/>
          </a:bodyPr>
          <a:lstStyle/>
          <a:p>
            <a:pPr marL="571500" marR="0" indent="-571500">
              <a:spcBef>
                <a:spcPts val="0"/>
              </a:spcBef>
              <a:spcAft>
                <a:spcPts val="0"/>
              </a:spcAft>
              <a:buFont typeface="Wingdings" panose="05000000000000000000" pitchFamily="2" charset="2"/>
              <a:buChar char="§"/>
            </a:pPr>
            <a:r>
              <a:rPr lang="bg-BG" dirty="0" smtClean="0"/>
              <a:t>ВЪВЕЖДАЩА КВАЛИФИКАЦИЯ</a:t>
            </a:r>
            <a:br>
              <a:rPr lang="bg-BG" dirty="0" smtClean="0"/>
            </a:br>
            <a:r>
              <a:rPr lang="bg-BG" dirty="0" smtClean="0"/>
              <a:t/>
            </a:r>
            <a:br>
              <a:rPr lang="bg-BG" dirty="0" smtClean="0"/>
            </a:br>
            <a:r>
              <a:rPr lang="bg-BG" sz="1600" dirty="0" smtClean="0"/>
              <a:t>СЪЗДАДЕНИ СА НОРМАТИВНИ И ФИНАНСОВИ ВЪЗМОЖНОСТИ ЗА  НАСТАВНИЧЕСТВО НА ИНСТИТУЦИОНАЛНО НИВО;</a:t>
            </a:r>
            <a:br>
              <a:rPr lang="bg-BG" sz="1600" dirty="0" smtClean="0"/>
            </a:br>
            <a:r>
              <a:rPr lang="bg-BG" sz="1600" dirty="0" smtClean="0"/>
              <a:t/>
            </a:r>
            <a:br>
              <a:rPr lang="bg-BG" sz="1600" dirty="0" smtClean="0"/>
            </a:br>
            <a:r>
              <a:rPr lang="bg-BG" sz="1600" dirty="0" smtClean="0"/>
              <a:t>Регионалните управления на образованието реализират дейности за млади и новоназначени учители</a:t>
            </a:r>
            <a:br>
              <a:rPr lang="bg-BG" sz="1600" dirty="0" smtClean="0"/>
            </a:br>
            <a:r>
              <a:rPr lang="bg-BG" sz="1600" dirty="0" smtClean="0"/>
              <a:t/>
            </a:r>
            <a:br>
              <a:rPr lang="bg-BG" sz="1600" dirty="0" smtClean="0"/>
            </a:br>
            <a:r>
              <a:rPr lang="bg-BG" sz="1600" dirty="0" smtClean="0"/>
              <a:t>чрез национална програма „Квалификация“ ежегодно:</a:t>
            </a:r>
            <a:br>
              <a:rPr lang="bg-BG" sz="1600" dirty="0" smtClean="0"/>
            </a:br>
            <a:r>
              <a:rPr lang="bg-BG" sz="1600" dirty="0" smtClean="0"/>
              <a:t/>
            </a:r>
            <a:br>
              <a:rPr lang="bg-BG" sz="1600" dirty="0" smtClean="0"/>
            </a:br>
            <a:r>
              <a:rPr lang="bg-BG" sz="1600" dirty="0" smtClean="0"/>
              <a:t>    -  се провежда национална конференция на младите учители</a:t>
            </a:r>
            <a:br>
              <a:rPr lang="bg-BG" sz="1600" dirty="0" smtClean="0"/>
            </a:br>
            <a:r>
              <a:rPr lang="bg-BG" sz="1600" dirty="0" smtClean="0"/>
              <a:t/>
            </a:r>
            <a:br>
              <a:rPr lang="bg-BG" sz="1600" dirty="0" smtClean="0"/>
            </a:br>
            <a:r>
              <a:rPr lang="bg-BG" sz="1600" dirty="0" smtClean="0"/>
              <a:t>    -  се провеждат обучения за учители, </a:t>
            </a:r>
            <a:r>
              <a:rPr lang="bg-BG" sz="1600" dirty="0">
                <a:ea typeface="Calibri" panose="020F0502020204030204" pitchFamily="34" charset="0"/>
              </a:rPr>
              <a:t>които ще прилагат </a:t>
            </a:r>
            <a:r>
              <a:rPr lang="bg-BG" sz="1600" dirty="0" smtClean="0">
                <a:ea typeface="Calibri" panose="020F0502020204030204" pitchFamily="34" charset="0"/>
              </a:rPr>
              <a:t>нови</a:t>
            </a:r>
            <a:r>
              <a:rPr lang="bg-BG" sz="1600" dirty="0">
                <a:ea typeface="Calibri" panose="020F0502020204030204" pitchFamily="34" charset="0"/>
              </a:rPr>
              <a:t> </a:t>
            </a:r>
            <a:r>
              <a:rPr lang="bg-BG" sz="1600" dirty="0" smtClean="0">
                <a:ea typeface="Calibri" panose="020F0502020204030204" pitchFamily="34" charset="0"/>
              </a:rPr>
              <a:t>или </a:t>
            </a:r>
            <a:r>
              <a:rPr lang="bg-BG" sz="1600" dirty="0">
                <a:ea typeface="Calibri" panose="020F0502020204030204" pitchFamily="34" charset="0"/>
              </a:rPr>
              <a:t>променени учебни планове и учебни програми в училищата </a:t>
            </a:r>
            <a:r>
              <a:rPr lang="bg-BG" sz="1600" dirty="0" smtClean="0"/>
              <a:t> </a:t>
            </a:r>
            <a:r>
              <a:rPr lang="en-US" sz="1600" dirty="0" smtClean="0"/>
              <a:t/>
            </a:r>
            <a:br>
              <a:rPr lang="en-US" sz="1600" dirty="0" smtClean="0"/>
            </a:br>
            <a:r>
              <a:rPr lang="en-US" sz="1600" dirty="0" smtClean="0"/>
              <a:t/>
            </a:r>
            <a:br>
              <a:rPr lang="en-US" sz="1600" dirty="0" smtClean="0"/>
            </a:br>
            <a:r>
              <a:rPr lang="en-US" sz="1600" dirty="0"/>
              <a:t> </a:t>
            </a:r>
            <a:r>
              <a:rPr lang="en-US" sz="1600" dirty="0" smtClean="0"/>
              <a:t>   -  </a:t>
            </a:r>
            <a:r>
              <a:rPr lang="bg-BG" sz="1600" dirty="0" smtClean="0"/>
              <a:t>се провеждат обучения за новоназначени директори на образователни институции</a:t>
            </a:r>
            <a:br>
              <a:rPr lang="bg-BG" sz="1600" dirty="0" smtClean="0"/>
            </a:br>
            <a:r>
              <a:rPr lang="bg-BG" sz="1600" dirty="0" smtClean="0"/>
              <a:t/>
            </a:r>
            <a:br>
              <a:rPr lang="bg-BG" sz="1600" dirty="0" smtClean="0"/>
            </a:br>
            <a:endParaRPr lang="en-US" sz="1600" dirty="0"/>
          </a:p>
        </p:txBody>
      </p:sp>
      <p:sp>
        <p:nvSpPr>
          <p:cNvPr id="3" name="Content Placeholder 2"/>
          <p:cNvSpPr>
            <a:spLocks noGrp="1"/>
          </p:cNvSpPr>
          <p:nvPr>
            <p:ph idx="1"/>
          </p:nvPr>
        </p:nvSpPr>
        <p:spPr>
          <a:xfrm>
            <a:off x="3245005" y="-1109547"/>
            <a:ext cx="8534400" cy="3615267"/>
          </a:xfrm>
        </p:spPr>
        <p:txBody>
          <a:bodyPr/>
          <a:lstStyle/>
          <a:p>
            <a:r>
              <a:rPr lang="bg-BG" dirty="0" smtClean="0"/>
              <a:t>АКТУАЛНО СЪСТОЯНИЕ</a:t>
            </a:r>
            <a:endParaRPr lang="bg-BG" dirty="0"/>
          </a:p>
          <a:p>
            <a:pPr marL="0" indent="0">
              <a:buNone/>
            </a:pPr>
            <a:endParaRPr lang="en-US" dirty="0"/>
          </a:p>
        </p:txBody>
      </p:sp>
    </p:spTree>
    <p:extLst>
      <p:ext uri="{BB962C8B-B14F-4D97-AF65-F5344CB8AC3E}">
        <p14:creationId xmlns:p14="http://schemas.microsoft.com/office/powerpoint/2010/main" val="4147794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315844" y="362415"/>
            <a:ext cx="8575288" cy="576262"/>
          </a:xfrm>
        </p:spPr>
        <p:txBody>
          <a:bodyPr/>
          <a:lstStyle/>
          <a:p>
            <a:pPr algn="ctr"/>
            <a:r>
              <a:rPr lang="bg-BG" sz="2000" dirty="0">
                <a:solidFill>
                  <a:schemeClr val="accent1">
                    <a:lumMod val="75000"/>
                  </a:schemeClr>
                </a:solidFill>
              </a:rPr>
              <a:t>АКТУАЛНО СЪСТОЯНИЕ</a:t>
            </a:r>
          </a:p>
        </p:txBody>
      </p:sp>
      <p:pic>
        <p:nvPicPr>
          <p:cNvPr id="9" name="Content Placeholder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81065" y="1326956"/>
            <a:ext cx="3365745" cy="4828517"/>
          </a:xfrm>
        </p:spPr>
      </p:pic>
      <p:pic>
        <p:nvPicPr>
          <p:cNvPr id="10" name="Content Placeholder 9"/>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8027444" y="1318901"/>
            <a:ext cx="3469463" cy="4855826"/>
          </a:xfr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7931" y="1326956"/>
            <a:ext cx="3353747" cy="4847771"/>
          </a:xfrm>
          <a:prstGeom prst="rect">
            <a:avLst/>
          </a:prstGeom>
        </p:spPr>
      </p:pic>
    </p:spTree>
    <p:extLst>
      <p:ext uri="{BB962C8B-B14F-4D97-AF65-F5344CB8AC3E}">
        <p14:creationId xmlns:p14="http://schemas.microsoft.com/office/powerpoint/2010/main" val="670554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743</TotalTime>
  <Words>2606</Words>
  <Application>Microsoft Office PowerPoint</Application>
  <PresentationFormat>Widescreen</PresentationFormat>
  <Paragraphs>226</Paragraphs>
  <Slides>37</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Calibri</vt:lpstr>
      <vt:lpstr>Century Gothic</vt:lpstr>
      <vt:lpstr>Times New Roman</vt:lpstr>
      <vt:lpstr>Verdana</vt:lpstr>
      <vt:lpstr>Wingdings</vt:lpstr>
      <vt:lpstr>Wingdings 3</vt:lpstr>
      <vt:lpstr>Slice</vt:lpstr>
      <vt:lpstr>Квалификацията на педагогическите специалисти - състояние и възможни решения</vt:lpstr>
      <vt:lpstr>1. НОРМАТИВНА РАМКА  2. АКТУАЛНО СЪСТОЯНИЕ  3. ПОТРЕБНОСТИ И ПРЕДИЗВИКАТЕЛСТВА  4. ВЪЗМОЖНИ РЕШЕНИЯ</vt:lpstr>
      <vt:lpstr>ЗАКОН ЗА ПРЕДУЧИЛИЩНОТО И УЧИЛИЩНОТО ОБРАЗОВАНИЕ  раздел II  – права и задължения   РАЗДЕЛ iii – повишаване на квалификацията на учителите, директорите и другите педагогически специалисти   </vt:lpstr>
      <vt:lpstr>НАРЕДБА №15 ЗА  СТАТУТА И ПРОФЕСИОНАЛНОТО РАЗВИТИЕ НА ПЕДАГОГИЧЕСКИТЕ СПЕЦИАЛИСТИ  РАЗДЕЛ IV – условия и ред за повишаване на квалификацията на педагогическите специалисти   наредба за изменение и допълнение на наредба №15 за статута и професионалното развитие на педагогическите специалисти – в сила от 27.11.2020 г.   Отменя Наредба № 12 …. От 2016 г.</vt:lpstr>
      <vt:lpstr>КОЛЕКТИВЕН ТРУДОВ ДОГОВОР ЗА СИСТЕМАТА НА ПРЕДУЧИЛИЩНОТО И УЧИЛИЩНОТО ОБРАЗОВАНИЕ  № Д01-197/17.08.2020 г.  Чл. 7. (1) МИНИСТЕРСТВОТО, РАБОТОДАТЕЛИТЕ И СИНДИКАТИТЕ обсъждат и работят по въпросите, свързани С ВЪВЕЖДАЩАТА КВАЛИФИКАЦИЯ, НАСТАВНИЧЕСТВОТО,ПРОДЪЛЖАВАЩАТА КВАЛИФИКАЦИЯ И КАРИЕРНОТО РАЗВИТИЕ   Чл. 8. (1) Годишните средства за квалификация се определят в размер – не по-малък от 1,2 на сто от годишните средства за работна заплата на педагогическия персонал и педагозите ….</vt:lpstr>
      <vt:lpstr>ЧЛ.8(2) Образователните институции планират минимум 50 на сто от средствата по ал. 1 за вътрешноинституционални и междуинституционални квалификации, провеждани под формата на   методически семинари,  лектории,  дискусионни форуми,  открити практики, презентации на творчески проекти,   резултати и анализи на проведени педагогически изследвания и др.  с цел обмяна на добри практики, взаимно учене, споделяне и насърчаване за иновации и повишаване на общото ниво на квалификация на педагогическите специалисти. </vt:lpstr>
      <vt:lpstr>СТРАТЕГИЯ ЗА РАЗВИТИЕ НА ПЕДАГОГИЧЕСКИТЕ КАДРИ 2014-2020 Г.</vt:lpstr>
      <vt:lpstr>ВЪВЕЖДАЩА КВАЛИФИКАЦИЯ  СЪЗДАДЕНИ СА НОРМАТИВНИ И ФИНАНСОВИ ВЪЗМОЖНОСТИ ЗА  НАСТАВНИЧЕСТВО НА ИНСТИТУЦИОНАЛНО НИВО;  Регионалните управления на образованието реализират дейности за млади и новоназначени учители  чрез национална програма „Квалификация“ ежегодно:      -  се провежда национална конференция на младите учители      -  се провеждат обучения за учители, които ще прилагат нови или променени учебни планове и учебни програми в училищата        -  се провеждат обучения за новоназначени директори на образователни институции  </vt:lpstr>
      <vt:lpstr>PowerPoint Presentation</vt:lpstr>
      <vt:lpstr>       ПРОДЪЛЖАВАЩА КВАЛИФИКАЦИЯ   - ПО НП „КВАЛИФИКАЦИЯ“ ЕЖЕГОДНО СЕ ПРОВЕЖДАТ:                   ОБУЧЕНИЯ НА ПЕДАГОГИЧЕСКИ СПЕЦИАЛИСТИ, ВКЛЮЧИТЕЛНО ДИРЕКТОРИ, ПСИХОЛОЗИ И ПЕДАГОГИЧЕСКИ СЪВЕТНИЦИ;                                     ОБУЧЕНИЯ В ЦЕРН, ШВЕЙЦАРИЯ НА УЧИТЕЛИ ПО ПРИРОДНИ НАУКИ, ПРОФЕСИОНАЛНА ПОДГОТОВКА, ПО ИНФОРМАТИКА ИЛИ ИТ, И В ЗАНИМАНИЯ ПО ИНТЕРЕСИ  В ЦПЛР ПО НАПРАВЛЕНИЕ ТЕХНИКА И ИНФОРМАТИКА;                    ОБУЧЕНИЯ В ДЪРЖАВАТА ИЗРАЕЛ – МЕМОРИАЛЕН ЦЕНТЪР „ЯД ВАШЕМ“    -  В РАМКИТЕ НА ГОДИШНИТЕ ПЛАНОВЕ НА руо НА РЕГИОНАЛНО НИВО СЕ ПРОВЕЖДАТ ОБУЧЕНИЯ ЗА ПЕДАГОГИЧЕСКИ СПЕЦИАЛИСТИ  В СЪОТВЕТСТВИЕ С УСТАНОВЕНИ ПОТРЕБНОСТИ ОТ КВАЛИФИКАЦИЯ   - придобиване на професионално-квалификационни степени  58 430 за периода 2016-2020   - 17 висши училища през периода 2016-2020 г. са провеждали обучения за повишаване на квалификацията- съгл. Чл. 43, ал.1 от ЗВО и чл. 222, ал.1 от ЗПУО      </vt:lpstr>
      <vt:lpstr>ДРУГИ НАЦИОНАЛНИ ПРОГРАМИ    - „it-БИЗНЕСЪТ ПРЕПОДАВА“ – 2019 Г.   - „БИЗНЕСЪТ ПРЕПОДАВА“ – 2020 Г. МОДУЛ 3 – „УЧИТЕЛИ В ПРЕДПРИЯТИЯ“ </vt:lpstr>
      <vt:lpstr>ПРОГРАМА „ЕРАЗЪМ +“   КЛЮЧОВА ДЕЙНОСТ 2    УЧИТЕЛИ, ПОВИШИЛИ КВАЛИФИКАЦИЯТА СИ ЧРЕЗ УЧАСТИЕ В ПРОЕКТНИ ПРЕДАЛОЖЕНИЯ, КАКТО СЛЕДВА:  2016 Г. – 181  2017 Г. – 112  2018 Г. – 426  2019 Г. -  262   </vt:lpstr>
      <vt:lpstr>ДОПЪЛНИТЕЛНА ПРОФЕСИОНАЛНА КВАЛИФИКАЦИЯ   ЧРЕЗ НАЦИОНАЛНА ПРОГРАМА „КВАЛИФИКАЦИЯ“ ПРЕЗ ПОСЛЕДНИТЕ ДВЕ ГДИНИ СА ПРОВЕДЕНИ ОБУЧЕНИЯ НА 115 УЧИТЕЛИ ЗА ПРИДОБИВАНЕ НА ДОПЪЛНИТЕЛНА ПРОФЕСИОНАЛНА КВАЛИФИКАЦИЯ „УЧИТЕЛ ПО РЕЛИГИЯ“   ЧРЕЗ НАЦИОНАЛНА ПРОГРАМА „МОТИВИРАНИ УЧИТЕЛИ“:         ПРЕЗ 2019 Г. СА ЗАПОЧНАЛИ ОБУЧЕНИЯ 311 специалисти за придобиване на професионална квалификация „учител“ или допълнителна професионална квалификация „учител по…“         ПРЕЗ 2020 Г. - В трите модула по програмата участват 246 специалисти    </vt:lpstr>
      <vt:lpstr>В рамките на програма « КВАЛИФИКАЦИЯ»  са проведени:     10 конференции  6 дискусионни форума  4 изследвания на актуални теми, свързани с квалификацията на педагогическите специалисти</vt:lpstr>
      <vt:lpstr>АКТУАЛНО СЪСТОЯНИЕ - Изводи и препоръки</vt:lpstr>
      <vt:lpstr>ПРОЕКТ „Квалификация за професионално развитие на педагогическите специалисти“ 2018-2021 г. по оп ноир </vt:lpstr>
      <vt:lpstr>ПРОЕКТ “ОБРАЗОВАНИЕ ЗА УТРЕШНИЯ ДЕН“  ПО ОП НОИР</vt:lpstr>
      <vt:lpstr>Проект „Равен достъп до училищно образование в условията на кризи“</vt:lpstr>
      <vt:lpstr>проект „Подкрепа за приобщаващото образование“</vt:lpstr>
      <vt:lpstr>За учителите в детските градини ключово важни за продължаващата квалификация са темите:</vt:lpstr>
      <vt:lpstr>PowerPoint Presentation</vt:lpstr>
      <vt:lpstr> </vt:lpstr>
      <vt:lpstr>PowerPoint Presentation</vt:lpstr>
      <vt:lpstr>Потребности от продължаваща квалификация на педагогическите специалисти в системата на професионалното образование </vt:lpstr>
      <vt:lpstr>Потребности от продължаваща квалификация на директорите и заместник-директорите</vt:lpstr>
      <vt:lpstr>Потребности от продължаваща квалификация на директорите и заместник-директорите      </vt:lpstr>
      <vt:lpstr>ИЗВОДИ:</vt:lpstr>
      <vt:lpstr>1. Финансиране – ДЪРЖАВЕН БЮДЖЕТ, ПРОЕКТИ, НОВИ НАЦ. ПРОГРАМИ  2. организационни форми – ПРАКТИЧЕСКИ ОРИЕНТИРАНИ  3. съдържание – АДЕКВАТНО НА ПОТРЕБНОСТИТЕ  4.  мониторинг и контрол – ПРИ ОДОБРЯВАНЕ НА ПРОГРАМИ, ПРИ ПРОВЕЖДАНЕТО НА ОБУЧЕНИЯ, ПРИ СИГНАЛИ И ДР. </vt:lpstr>
      <vt:lpstr>НАЦИОНАЛНА ПРОГРАМА ЗА РАЗВИТИЕ „БЪЛГАРИЯ 2030“  ПРИОРИТЕТ 1 - 1.2 Привлекателност и престиж на учителската професия  Ще бъдат предприети мерки, насочени към реформиране на учебния процес в педагогическите специалности за придобиване на комплексни умения относно прилагане на компетентностния подход, иновативно преподаване и надграждане на дигитални умения, както и за разширяване на практическата подготовка, на широкоспектърното обучение и на обучението по бинарни специалности.   Ще бъдат предприети мерки за осигуряване на продължаваща квалификация на учителите, насочена към усъвършенстване на уменията за прилагане на компетентностния подход, за иновативно преподаване и на дигиталните умения, включително за създаване на дигитално съдържание. Ще се осъществяват и мерки за усъвършенстване на системата за продължаваща квалификация на педагогическите специалисти.</vt:lpstr>
      <vt:lpstr>СТРАТЕГИЧЕСКА РАМКА ЗА РАЗВИТИЕ НА ОБРАЗОВАНИЕТО, ОБУЧЕНИЕТО И УЧЕНЕТО В РЕПУБЛИКА БЪЛГАРИЯ (2021-2030 Г.)   ПРИОРИТЕТНА ОБЛАСТ 2 – МОТИВИРАНИ И КРЕАТИВНИ УЧИТЕЛИ</vt:lpstr>
      <vt:lpstr>Цел 2.1. Повишаване на привлекателността и престижа на учителската професия и обезпечаване на системата на образованието в дългосрочен план с учители във всички образователни институции и по всички дисциплини</vt:lpstr>
      <vt:lpstr>  Разработване на система за информиране, мотивиране и насочване на ученици и студенти към избор на учителската професия;   Подкрепа на новопостъпващи учители в детските градини и училищата;   Мотивиране на дипломираните учители да започват работа в образованиеТО;   Разработване и прилагане на политики за връщане в системата на образованието на специалистите с професионална квалификация “учител";   Прилагане на политики за привличане и включване в образователния процес на представители на бизнеса, висши училища, научни организации и други специалисти;   Прилагане на политики, стимулиращи придобиването на квалификация „учител“ от специалисти от други професии и включването им в системата на образованието;   Прилагане на политики за мотивиране на завършващите педагогически специалности да започнат работа в малки населени места с недостиг на учители;   Устойчивост на политиката за повишаване на доходите на учителите чрез поддържане на съотношение от 120% на средната заплата на учителите спрямо средната заплата за страната и ръст на минималната основна заплата на учител не по-  нисък от ръста на средната работна заплата.</vt:lpstr>
      <vt:lpstr>Цел 2.2. Развитие на компетентностите в съответствие с променящата се роля на учителя</vt:lpstr>
      <vt:lpstr> Актуализиране на образователното съдържание и образователните програми за подготовка на педагогическите специалисти във висшите училища в съответствие с промените през 21-ви век;   Разширяване на практическата подготовка на студентите в педагогическите специалности;   Разширяване на широкоспектърното обучение и на обучението по бинарни специалности;   Усъвършенстване на квалификационните програми във висшите училища, насочени към формиране на интердисциплинарни професионални компетентности на учителите;   Обучение за придобиване на професионална квалификация „учител“ и „учител по…“ в рамките на една до две години;   Обучения в реална работна среда на учителите по практика;   Създаване на партньорства между работодателите и образователните институции за провеждане на стажове и практики на учители; </vt:lpstr>
      <vt:lpstr> Изработване и прилагане на система за проследимост на придобитите квалификации и на необходимостта от продължаваща квалификация на педагогическите специалисти;   Насърчаване на обучението и ангажираността на учителите през целия живот за продължаващо професионално развитие;   Разширяване на възможностите за квалификацията на учители без откъсване от работа;   Насоченост при подготовката на учителите към прилагане на компетентностния подход и на ценностно-ориентиран подход в образователния процес;   Повишаване на квалификациите за учителите за развиване на компетентностите им за работа с дигитални технологии, с даровити/талантливи деца/ученици, с деца/ученици със СОП и в мултикултурна среда;   Осъществяване на мобилност на учители, в т.ч. и чрез Европейска програма Еразъм+;   Признаване на създадените от педагогическите специалисти отворени образователни ресурси като професионална или академична заслуга;   Повишаване на квалификацията на учителите за прилагане на новите технологии за_облачни ИКТ услуги и за иновативни дигитални методи за преподаване </vt:lpstr>
      <vt:lpstr>проект за подкрепа на политиките за учителите в България     „Пътна карта за развитие и реформиране на политиката За учителите“      Проектът се изпълнява в рамките на предоставената на България подкрепа от страна на Европейската комисия и Световната банка чрез Програмата за подкрепа на структурните реформи (ППСР), Споразумението за администрация по отношение Част II Програмен доверителен фонд „Европа 2020“ (No TF073320), EК Договор № SRSS/S2019/037</vt:lpstr>
      <vt:lpstr>РАДОСТИНА НОВАКОВА  ГЛАВЕН ЕКСПЕРТ, ОТДЕЛ “Квалификация и кариерно развитие“, дирекция „политики за стратегическо развитие, квалификация и кариерно развитие“  министерство на образованието и науката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dc:creator>
  <cp:lastModifiedBy>Radostina Novakova</cp:lastModifiedBy>
  <cp:revision>76</cp:revision>
  <cp:lastPrinted>2021-03-23T13:41:05Z</cp:lastPrinted>
  <dcterms:created xsi:type="dcterms:W3CDTF">2021-03-21T16:50:46Z</dcterms:created>
  <dcterms:modified xsi:type="dcterms:W3CDTF">2021-03-24T10:59:39Z</dcterms:modified>
</cp:coreProperties>
</file>