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0626F-671E-41FE-836A-A3260998C4DE}" type="datetimeFigureOut">
              <a:rPr lang="bg-BG" smtClean="0"/>
              <a:t>25.3.2021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A2962-484D-4D7A-9740-7C5049373F9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83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81" y="0"/>
            <a:ext cx="2681119" cy="1393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9472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30" y="16823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0"/>
            <a:ext cx="2162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EBFF2C2-A3DB-47D5-A279-D58684BF55D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E933E3-7015-46DC-ABF2-3818F2D1A869}" type="datetimeFigureOut">
              <a:rPr lang="en-US" smtClean="0"/>
              <a:t>3/25/2021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789040"/>
            <a:ext cx="8424935" cy="853951"/>
          </a:xfrm>
        </p:spPr>
        <p:txBody>
          <a:bodyPr/>
          <a:lstStyle/>
          <a:p>
            <a:r>
              <a:rPr lang="bg-BG" sz="5500" b="1" dirty="0" smtClean="0"/>
              <a:t>Стратегически мениджмънт в образованието. </a:t>
            </a:r>
            <a:r>
              <a:rPr lang="bg-BG" sz="5500" dirty="0" smtClean="0"/>
              <a:t>Управление на процеси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373216"/>
            <a:ext cx="7774524" cy="1066800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Доц. д. ик.н.Красимир Тодоров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59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91" y="1916832"/>
            <a:ext cx="7139136" cy="5141168"/>
          </a:xfrm>
        </p:spPr>
        <p:txBody>
          <a:bodyPr>
            <a:normAutofit/>
          </a:bodyPr>
          <a:lstStyle/>
          <a:p>
            <a:pPr algn="just"/>
            <a:r>
              <a:rPr lang="bg-BG" sz="2400" dirty="0" smtClean="0"/>
              <a:t>Стратегическо управление и образование – </a:t>
            </a:r>
            <a:r>
              <a:rPr lang="en-US" sz="2400" dirty="0" smtClean="0"/>
              <a:t>(</a:t>
            </a:r>
            <a:r>
              <a:rPr lang="bg-BG" sz="2400" dirty="0" smtClean="0"/>
              <a:t>не</a:t>
            </a:r>
            <a:r>
              <a:rPr lang="en-US" sz="2400" dirty="0" smtClean="0"/>
              <a:t>)</a:t>
            </a:r>
            <a:r>
              <a:rPr lang="bg-BG" sz="2400" dirty="0" smtClean="0"/>
              <a:t>съвместими теми???</a:t>
            </a:r>
          </a:p>
          <a:p>
            <a:pPr algn="just"/>
            <a:r>
              <a:rPr lang="bg-BG" sz="2400" dirty="0" smtClean="0"/>
              <a:t>Четири класически функции на мениджмънта </a:t>
            </a:r>
            <a:r>
              <a:rPr lang="en-US" sz="2400" dirty="0" smtClean="0"/>
              <a:t>(</a:t>
            </a:r>
            <a:r>
              <a:rPr lang="bg-BG" sz="2400" dirty="0" smtClean="0"/>
              <a:t>по Дракър</a:t>
            </a:r>
            <a:r>
              <a:rPr lang="en-US" sz="2400" dirty="0" smtClean="0"/>
              <a:t>)</a:t>
            </a:r>
            <a:r>
              <a:rPr lang="bg-BG" sz="2400" dirty="0" smtClean="0"/>
              <a:t>:</a:t>
            </a:r>
          </a:p>
          <a:p>
            <a:pPr lvl="1" algn="just"/>
            <a:r>
              <a:rPr lang="bg-BG" sz="2400" b="1" dirty="0" smtClean="0"/>
              <a:t>Планиране</a:t>
            </a:r>
          </a:p>
          <a:p>
            <a:pPr lvl="1" algn="just"/>
            <a:r>
              <a:rPr lang="bg-BG" sz="2400" b="1" dirty="0" smtClean="0"/>
              <a:t>Организиране</a:t>
            </a:r>
          </a:p>
          <a:p>
            <a:pPr lvl="1" algn="just"/>
            <a:r>
              <a:rPr lang="bg-BG" sz="2400" b="1" dirty="0" smtClean="0"/>
              <a:t>Мотивиране</a:t>
            </a:r>
          </a:p>
          <a:p>
            <a:pPr lvl="1" algn="just"/>
            <a:r>
              <a:rPr lang="bg-BG" sz="2400" b="1" dirty="0" smtClean="0"/>
              <a:t>Контрол</a:t>
            </a:r>
            <a:endParaRPr lang="bg-BG" sz="2400" b="1" dirty="0"/>
          </a:p>
          <a:p>
            <a:pPr lvl="1" algn="just"/>
            <a:endParaRPr lang="bg-BG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56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91" y="1916832"/>
            <a:ext cx="7139136" cy="5141168"/>
          </a:xfrm>
        </p:spPr>
        <p:txBody>
          <a:bodyPr>
            <a:normAutofit/>
          </a:bodyPr>
          <a:lstStyle/>
          <a:p>
            <a:pPr algn="just"/>
            <a:r>
              <a:rPr lang="bg-BG" sz="2400" dirty="0" smtClean="0"/>
              <a:t>Стратегическото управление се изразява по различен начин при началното, основното и средното образование, от една страна, и висшето образование от друга. Защо това е така???</a:t>
            </a:r>
          </a:p>
          <a:p>
            <a:pPr lvl="1" algn="just"/>
            <a:r>
              <a:rPr lang="bg-BG" sz="2400" dirty="0" smtClean="0"/>
              <a:t>Заради принципа на академичната автономия на висшето образование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63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916832"/>
            <a:ext cx="5891499" cy="333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49" y="1340768"/>
            <a:ext cx="7139136" cy="5141168"/>
          </a:xfrm>
        </p:spPr>
        <p:txBody>
          <a:bodyPr>
            <a:noAutofit/>
          </a:bodyPr>
          <a:lstStyle/>
          <a:p>
            <a:pPr algn="just"/>
            <a:r>
              <a:rPr lang="bg-BG" sz="2800" dirty="0" smtClean="0"/>
              <a:t>Сходни управленски процеси в КОВИД-19 среда:</a:t>
            </a:r>
          </a:p>
          <a:p>
            <a:pPr algn="just"/>
            <a:r>
              <a:rPr lang="bg-BG" sz="2800" dirty="0" smtClean="0"/>
              <a:t>Мотивация:</a:t>
            </a:r>
          </a:p>
          <a:p>
            <a:pPr lvl="1" algn="just"/>
            <a:r>
              <a:rPr lang="bg-BG" sz="2400" dirty="0" smtClean="0"/>
              <a:t>Мотивация сред учителите към „черните екрани на технологията“</a:t>
            </a:r>
            <a:endParaRPr lang="en-US" sz="2400" dirty="0" smtClean="0"/>
          </a:p>
          <a:p>
            <a:pPr lvl="1" algn="just"/>
            <a:r>
              <a:rPr lang="bg-BG" sz="2400" dirty="0" smtClean="0"/>
              <a:t>Мотивация от учителите към учениците</a:t>
            </a:r>
            <a:r>
              <a:rPr lang="en-US" sz="2400" dirty="0" smtClean="0"/>
              <a:t>/</a:t>
            </a:r>
            <a:r>
              <a:rPr lang="bg-BG" sz="2400" dirty="0" smtClean="0"/>
              <a:t>студентите</a:t>
            </a:r>
          </a:p>
          <a:p>
            <a:pPr algn="just"/>
            <a:r>
              <a:rPr lang="bg-BG" sz="2800" dirty="0" smtClean="0"/>
              <a:t>Контрол:</a:t>
            </a:r>
          </a:p>
          <a:p>
            <a:pPr lvl="1" algn="just"/>
            <a:r>
              <a:rPr lang="bg-BG" sz="2600" dirty="0" smtClean="0"/>
              <a:t>Контрол за да не допуснем прекъсване на процеса</a:t>
            </a:r>
          </a:p>
          <a:p>
            <a:pPr lvl="1" algn="just"/>
            <a:r>
              <a:rPr lang="bg-BG" sz="2600" dirty="0" smtClean="0"/>
              <a:t>Контрол на ефикасността на процеса</a:t>
            </a:r>
          </a:p>
          <a:p>
            <a:pPr lvl="1" algn="just"/>
            <a:endParaRPr lang="bg-BG" sz="26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43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49" y="1340768"/>
            <a:ext cx="7139136" cy="5141168"/>
          </a:xfrm>
        </p:spPr>
        <p:txBody>
          <a:bodyPr>
            <a:noAutofit/>
          </a:bodyPr>
          <a:lstStyle/>
          <a:p>
            <a:pPr algn="just"/>
            <a:r>
              <a:rPr lang="bg-BG" sz="2800" dirty="0" smtClean="0"/>
              <a:t>За финал:</a:t>
            </a:r>
            <a:endParaRPr lang="bg-BG" sz="2800" dirty="0" smtClean="0"/>
          </a:p>
          <a:p>
            <a:pPr algn="just"/>
            <a:r>
              <a:rPr lang="bg-BG" sz="2800" dirty="0" smtClean="0"/>
              <a:t>И двете форми на образование се характеризират с консерватизъм и стандартизация.</a:t>
            </a:r>
          </a:p>
          <a:p>
            <a:pPr algn="just"/>
            <a:r>
              <a:rPr lang="bg-BG" sz="2800" dirty="0" smtClean="0"/>
              <a:t>Стандартизацията е заложена в началното, основното и средното образование. </a:t>
            </a:r>
          </a:p>
          <a:p>
            <a:pPr algn="just"/>
            <a:r>
              <a:rPr lang="bg-BG" sz="2800" dirty="0" smtClean="0"/>
              <a:t>Именно при средното образование бихме могли да търсим по-тясна връзка с висшето за повишаване квалификацията на учителите.</a:t>
            </a:r>
            <a:endParaRPr lang="bg-BG" sz="2600" dirty="0" smtClean="0"/>
          </a:p>
          <a:p>
            <a:pPr lvl="1" algn="just"/>
            <a:endParaRPr lang="bg-BG" sz="26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21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91" y="332730"/>
            <a:ext cx="7620000" cy="1143000"/>
          </a:xfrm>
        </p:spPr>
        <p:txBody>
          <a:bodyPr/>
          <a:lstStyle/>
          <a:p>
            <a:r>
              <a:rPr lang="bg-BG" sz="2400" b="1" dirty="0" smtClean="0"/>
              <a:t>Стратегически мениджмънт в обазованието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49" y="1340768"/>
            <a:ext cx="7139136" cy="5141168"/>
          </a:xfrm>
        </p:spPr>
        <p:txBody>
          <a:bodyPr>
            <a:noAutofit/>
          </a:bodyPr>
          <a:lstStyle/>
          <a:p>
            <a:pPr algn="just"/>
            <a:endParaRPr lang="bg-BG" sz="2800" dirty="0" smtClean="0"/>
          </a:p>
          <a:p>
            <a:pPr algn="just"/>
            <a:endParaRPr lang="bg-BG" sz="2800" dirty="0"/>
          </a:p>
          <a:p>
            <a:pPr algn="just"/>
            <a:endParaRPr lang="bg-BG" sz="2800" dirty="0" smtClean="0"/>
          </a:p>
          <a:p>
            <a:pPr algn="just"/>
            <a:endParaRPr lang="bg-BG" sz="2800" dirty="0"/>
          </a:p>
          <a:p>
            <a:pPr algn="just"/>
            <a:r>
              <a:rPr lang="bg-BG" sz="2800" dirty="0" smtClean="0"/>
              <a:t>Благодаря за вниманието!</a:t>
            </a:r>
            <a:endParaRPr lang="bg-BG" sz="2600" dirty="0" smtClean="0"/>
          </a:p>
          <a:p>
            <a:pPr lvl="1" algn="just"/>
            <a:endParaRPr lang="bg-BG" sz="26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3220" y="3422372"/>
            <a:ext cx="1047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47663" y="3717031"/>
            <a:ext cx="108259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26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739</TotalTime>
  <Words>190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Adjacency</vt:lpstr>
      <vt:lpstr>Стратегически мениджмънт в образованието. Управление на процеси</vt:lpstr>
      <vt:lpstr>Стратегически мениджмънт в обазованието</vt:lpstr>
      <vt:lpstr>Стратегически мениджмънт в обазованието</vt:lpstr>
      <vt:lpstr>Стратегически мениджмънт в обазованието</vt:lpstr>
      <vt:lpstr>Стратегически мениджмънт в обазованието</vt:lpstr>
      <vt:lpstr>Стратегически мениджмънт в обазованието</vt:lpstr>
      <vt:lpstr>Стратегически мениджмънт в обазованието</vt:lpstr>
    </vt:vector>
  </TitlesOfParts>
  <Company>Eurobank EFG BG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Zhelyazkova</dc:creator>
  <cp:lastModifiedBy>Windows User</cp:lastModifiedBy>
  <cp:revision>98</cp:revision>
  <dcterms:created xsi:type="dcterms:W3CDTF">2014-11-08T13:32:06Z</dcterms:created>
  <dcterms:modified xsi:type="dcterms:W3CDTF">2021-03-25T09:17:20Z</dcterms:modified>
</cp:coreProperties>
</file>