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i="0" spc="0" sz="2100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2" name="Type a quote here."/>
          <p:cNvSpPr txBox="1"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03" name="-Johnny Appleseed"/>
          <p:cNvSpPr txBox="1"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i="1" sz="4800">
                <a:solidFill>
                  <a:srgbClr val="6B6D6D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Rectangle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" name="Line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"/>
          <p:cNvSpPr/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Line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mage"/>
          <p:cNvSpPr/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Line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Image"/>
          <p:cNvSpPr/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Image"/>
          <p:cNvSpPr/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Image"/>
          <p:cNvSpPr/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i="1" spc="28" sz="2800"/>
            </a:lvl1pPr>
            <a:lvl2pPr marL="0" indent="228600">
              <a:spcBef>
                <a:spcPts val="1400"/>
              </a:spcBef>
              <a:buSzTx/>
              <a:buFontTx/>
              <a:buNone/>
              <a:defRPr i="1" spc="28" sz="2800"/>
            </a:lvl2pPr>
            <a:lvl3pPr marL="0" indent="457200">
              <a:spcBef>
                <a:spcPts val="1400"/>
              </a:spcBef>
              <a:buSzTx/>
              <a:buFontTx/>
              <a:buNone/>
              <a:defRPr i="1" spc="28" sz="2800"/>
            </a:lvl3pPr>
            <a:lvl4pPr marL="0" indent="685800">
              <a:spcBef>
                <a:spcPts val="1400"/>
              </a:spcBef>
              <a:buSzTx/>
              <a:buFontTx/>
              <a:buNone/>
              <a:defRPr i="1" spc="28" sz="2800"/>
            </a:lvl4pPr>
            <a:lvl5pPr marL="0" indent="914400">
              <a:spcBef>
                <a:spcPts val="1400"/>
              </a:spcBef>
              <a:buSzTx/>
              <a:buFontTx/>
              <a:buNone/>
              <a:defRPr i="1" spc="28"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i="0"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4155" t="129" r="9870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9" name="Line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" name="Корпоративна социална отговорност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9000"/>
            </a:pPr>
            <a:r>
              <a:t>Корпоративна социална отговорност</a:t>
            </a:r>
          </a:p>
          <a:p>
            <a:pPr algn="ctr">
              <a:defRPr sz="9000"/>
            </a:pPr>
            <a:r>
              <a:t>и </a:t>
            </a:r>
          </a:p>
          <a:p>
            <a:pPr algn="ctr">
              <a:defRPr sz="9000"/>
            </a:pPr>
            <a:r>
              <a:t>образование</a:t>
            </a:r>
          </a:p>
        </p:txBody>
      </p:sp>
      <p:sp>
        <p:nvSpPr>
          <p:cNvPr id="131" name="Доц. д-р Юлия Добрева, ВУЗФ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spcBef>
                <a:spcPts val="500"/>
              </a:spcBef>
              <a:defRPr sz="4272"/>
            </a:lvl1pPr>
          </a:lstStyle>
          <a:p>
            <a:pPr/>
            <a:r>
              <a:t>Доц. д-р Юлия Добрева, ВУЗФ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1" name="Препорък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Препоръки</a:t>
            </a:r>
          </a:p>
        </p:txBody>
      </p:sp>
      <p:sp>
        <p:nvSpPr>
          <p:cNvPr id="172" name="КСО програмите трябва да допринасят за повишаване нивотото на образование;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КСО програмите трябва да допринасят за повишаване нивотото на образование;</a:t>
            </a:r>
          </a:p>
          <a:p>
            <a:pPr/>
            <a:r>
              <a:t>Необходими са инвестиции за изследвания, разпространяване на информация, ИКТ;</a:t>
            </a:r>
          </a:p>
          <a:p>
            <a:pPr/>
            <a:r>
              <a:t>Съвместна дейност на държавата/правителството, бизнеса и образователните институции с цел осъществяване на необходимите образователни реформи и постигане на социално развитие.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4" name="Ролята на ксо дне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Ролята на ксо днес</a:t>
            </a:r>
          </a:p>
        </p:txBody>
      </p:sp>
      <p:sp>
        <p:nvSpPr>
          <p:cNvPr id="135" name="КСО - значима за развитието на бизнеса в условията на променяща се глобална среда;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indent="-418211" defTabSz="519937">
              <a:spcBef>
                <a:spcPts val="1600"/>
              </a:spcBef>
              <a:defRPr sz="2848"/>
            </a:pPr>
            <a:r>
              <a:t>КСО - значима за развитието на бизнеса в условията на променяща се глобална среда;</a:t>
            </a:r>
          </a:p>
          <a:p>
            <a:pPr marL="418211" indent="-418211" defTabSz="519937">
              <a:spcBef>
                <a:spcPts val="1600"/>
              </a:spcBef>
              <a:defRPr sz="2848"/>
            </a:pPr>
            <a:r>
              <a:t>Гарантира успех на бизнес целите чрез внедряване на социални и екологични критерии за производство </a:t>
            </a:r>
          </a:p>
          <a:p>
            <a:pPr marL="418211" indent="-418211" defTabSz="519937">
              <a:spcBef>
                <a:spcPts val="1600"/>
              </a:spcBef>
              <a:defRPr sz="2848"/>
            </a:pPr>
            <a:r>
              <a:t>Отражението на КСО върху обществото като основна заинтересована страна </a:t>
            </a:r>
          </a:p>
          <a:p>
            <a:pPr marL="418211" indent="-418211" defTabSz="519937">
              <a:spcBef>
                <a:spcPts val="1600"/>
              </a:spcBef>
              <a:defRPr sz="2848"/>
            </a:pPr>
            <a:r>
              <a:t>Образование и ниво на грамотност -  необходими за изграждане на устойчива връзка между държавата, бизнеса и образователните институции в процеса на интегриране принципите на КСО</a:t>
            </a:r>
          </a:p>
          <a:p>
            <a:pPr marL="418211" indent="-418211" defTabSz="519937">
              <a:spcBef>
                <a:spcPts val="1600"/>
              </a:spcBef>
              <a:defRPr sz="2848"/>
            </a:pPr>
            <a:r>
              <a:t>НПО - участници в процеса (на международно ниво - UNESCO), чиято цел е да допринесат за развитието на бъдещие поколения чрез подобряване нивото на образование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8" name="Какво представлява ксо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Какво представлява ксо?</a:t>
            </a:r>
          </a:p>
        </p:txBody>
      </p:sp>
      <p:sp>
        <p:nvSpPr>
          <p:cNvPr id="139" name="КСО е инициатива на фирмите да оценят и поемат отговорност за влиянието на бизнеса врху околната среда и обществото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КСО е инициатива на фирмите да оценят и поемат отговорност за влиянието на бизнеса врху околната среда и обществото</a:t>
            </a:r>
          </a:p>
          <a:p>
            <a:pPr/>
            <a:r>
              <a:t>Терминът характеризира дейности извън наложените изисквания от регулаторите</a:t>
            </a:r>
          </a:p>
          <a:p>
            <a:pPr/>
            <a:r>
              <a:t>КСО може да включва още краткосрочни разходи, които не водят до незабавни финансови ползи за компаниите, но същевременно допринасят за положителни екологични и социални промени за обществото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2" name="Ксо пирамид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Ксо пирамида</a:t>
            </a:r>
          </a:p>
        </p:txBody>
      </p:sp>
      <p:sp>
        <p:nvSpPr>
          <p:cNvPr id="143" name="Основни принципи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Основни принципи</a:t>
            </a:r>
          </a:p>
        </p:txBody>
      </p:sp>
      <p:sp>
        <p:nvSpPr>
          <p:cNvPr id="144" name="Triangle"/>
          <p:cNvSpPr/>
          <p:nvPr/>
        </p:nvSpPr>
        <p:spPr>
          <a:xfrm>
            <a:off x="1689744" y="2865685"/>
            <a:ext cx="6203739" cy="5826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45" name="Икономически - генериране на печалби"/>
          <p:cNvSpPr txBox="1"/>
          <p:nvPr/>
        </p:nvSpPr>
        <p:spPr>
          <a:xfrm>
            <a:off x="4498064" y="7645400"/>
            <a:ext cx="4690156" cy="8128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Икономически - генериране на печалби</a:t>
            </a:r>
          </a:p>
        </p:txBody>
      </p:sp>
      <p:sp>
        <p:nvSpPr>
          <p:cNvPr id="146" name="Юридически - съблюдаване на законите"/>
          <p:cNvSpPr txBox="1"/>
          <p:nvPr/>
        </p:nvSpPr>
        <p:spPr>
          <a:xfrm>
            <a:off x="4474797" y="6527800"/>
            <a:ext cx="4690156" cy="812800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Юридически - съблюдаване на законите</a:t>
            </a:r>
          </a:p>
        </p:txBody>
      </p:sp>
      <p:sp>
        <p:nvSpPr>
          <p:cNvPr id="147" name="Етични - съблюдаване на морални норми"/>
          <p:cNvSpPr txBox="1"/>
          <p:nvPr/>
        </p:nvSpPr>
        <p:spPr>
          <a:xfrm>
            <a:off x="4509127" y="5194300"/>
            <a:ext cx="4690156" cy="8128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Етични - съблюдаване на морални норми</a:t>
            </a:r>
          </a:p>
        </p:txBody>
      </p:sp>
      <p:sp>
        <p:nvSpPr>
          <p:cNvPr id="148" name="Филантропски - добър гражданин"/>
          <p:cNvSpPr txBox="1"/>
          <p:nvPr/>
        </p:nvSpPr>
        <p:spPr>
          <a:xfrm>
            <a:off x="4541174" y="3949700"/>
            <a:ext cx="4626061" cy="8128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Филантропски - добър гражданин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1" name="Връзката ксо и образование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Връзката ксо и образование</a:t>
            </a:r>
          </a:p>
        </p:txBody>
      </p:sp>
      <p:sp>
        <p:nvSpPr>
          <p:cNvPr id="152" name="Бизнесът и държавата не могат да допринесат за ефектнивното прилагане на принципите на КСО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b="1"/>
            </a:pPr>
            <a:r>
              <a:t>Бизнесът и държавата не могат да допринесат за ефектнивното прилагане на принципите на КСО. </a:t>
            </a:r>
          </a:p>
          <a:p>
            <a:pPr marL="0" indent="0" algn="ctr">
              <a:buSzTx/>
              <a:buFontTx/>
              <a:buNone/>
              <a:defRPr b="1"/>
            </a:pPr>
          </a:p>
          <a:p>
            <a:pPr marL="0" indent="0" algn="ctr">
              <a:buSzTx/>
              <a:buFontTx/>
              <a:buNone/>
              <a:defRPr b="1"/>
            </a:pPr>
            <a:r>
              <a:t>Необходима е намесата на образователните институции за подпомагане на порцеса чрез увеличаване нивото на образование и специализирано обучение - от училищното образование до след-дипломни квалификации, семинари и други форми на обучение.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Основни проблеми при прилагането на ксо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Основни проблеми при прилагането на ксо</a:t>
            </a:r>
          </a:p>
        </p:txBody>
      </p:sp>
      <p:sp>
        <p:nvSpPr>
          <p:cNvPr id="156" name="Липса на прозрачност - по отношение на дейността на местните инспектиращи органи, което намалява степента на доверие между фирмите и местната общнос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1705" indent="-441705" defTabSz="549148">
              <a:spcBef>
                <a:spcPts val="1600"/>
              </a:spcBef>
              <a:defRPr sz="3008"/>
            </a:pPr>
            <a:r>
              <a:rPr b="1"/>
              <a:t>Липса на прозрачност </a:t>
            </a:r>
            <a:r>
              <a:t>- по отношение на дейността на местните инспектиращи органи, което намалява степента на доверие между фирмите и местната общност</a:t>
            </a:r>
          </a:p>
          <a:p>
            <a:pPr marL="441705" indent="-441705" defTabSz="549148">
              <a:spcBef>
                <a:spcPts val="1600"/>
              </a:spcBef>
              <a:defRPr sz="3008"/>
            </a:pPr>
            <a:r>
              <a:rPr b="1"/>
              <a:t>Липса на добра организация сред НПО</a:t>
            </a:r>
            <a:r>
              <a:t> - особено в отдалечени, селски райони, които да идентифицират нуждите на местните общности и да работят съвместно с бизнеса</a:t>
            </a:r>
          </a:p>
          <a:p>
            <a:pPr marL="441705" indent="-441705" defTabSz="549148">
              <a:spcBef>
                <a:spcPts val="1600"/>
              </a:spcBef>
              <a:defRPr sz="3008"/>
            </a:pPr>
            <a:r>
              <a:t> </a:t>
            </a:r>
            <a:r>
              <a:rPr b="1"/>
              <a:t>Неразбиране на основните принципи на КСО</a:t>
            </a:r>
            <a:r>
              <a:t> - възприемане като донорски/спонсорски инициативи, които нямат ефект върху местната общност</a:t>
            </a:r>
          </a:p>
          <a:p>
            <a:pPr marL="441705" indent="-441705" defTabSz="549148">
              <a:spcBef>
                <a:spcPts val="1600"/>
              </a:spcBef>
              <a:defRPr sz="3008"/>
            </a:pPr>
            <a:r>
              <a:rPr b="1"/>
              <a:t>Липса на ясни правила за прилагане на КСО</a:t>
            </a:r>
            <a:r>
              <a:t> - често инициативите се определят от бизнес профила на фирмите/корпорациите, не се прилагат от всички бизнес единици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9" name="Основни проблеми при прилагането на ксо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Основни проблеми при прилагането на ксо</a:t>
            </a:r>
          </a:p>
        </p:txBody>
      </p:sp>
      <p:sp>
        <p:nvSpPr>
          <p:cNvPr id="160" name="Трудости при оценка на социалния ефект - този показател е съществен за инвеститорите, които търсят общия ефект от разходите за социални цели;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8812" indent="-408812" defTabSz="508254">
              <a:spcBef>
                <a:spcPts val="1500"/>
              </a:spcBef>
              <a:defRPr sz="2784"/>
            </a:pPr>
            <a:r>
              <a:rPr b="1"/>
              <a:t>Трудости при оценка на социалния ефект</a:t>
            </a:r>
            <a:r>
              <a:t> - този показател е съществен за инвеститорите, които търсят общия ефект от разходите за социални цели;</a:t>
            </a:r>
          </a:p>
          <a:p>
            <a:pPr marL="408812" indent="-408812" defTabSz="508254">
              <a:spcBef>
                <a:spcPts val="1500"/>
              </a:spcBef>
              <a:defRPr sz="2784"/>
            </a:pPr>
            <a:r>
              <a:rPr b="1"/>
              <a:t>Недостатъчна намеса на държавата </a:t>
            </a:r>
            <a:r>
              <a:t>- разчита се само на законодателство и регулации за съблюдаване на екологичните и социални ефект от бизнес дейностите, както и недостатъчно финансов ресурс - доброволчески подход при прилагането на КСО</a:t>
            </a:r>
          </a:p>
          <a:p>
            <a:pPr marL="408812" indent="-408812" defTabSz="508254">
              <a:spcBef>
                <a:spcPts val="1500"/>
              </a:spcBef>
              <a:defRPr sz="2784"/>
            </a:pPr>
            <a:r>
              <a:rPr b="1"/>
              <a:t>Нарастващ натиск от страна на инвеститорите</a:t>
            </a:r>
            <a:r>
              <a:t> - инвеститорите променят начина на оценка на представянето на фирмите и взимат решения на базата на критерии, включващи етични принципи;</a:t>
            </a:r>
          </a:p>
          <a:p>
            <a:pPr marL="408812" indent="-408812" defTabSz="508254">
              <a:spcBef>
                <a:spcPts val="1500"/>
              </a:spcBef>
              <a:defRPr sz="2784"/>
            </a:pPr>
            <a:r>
              <a:rPr b="1"/>
              <a:t>Липса на ангажираност на обществото в КСО дейностите </a:t>
            </a:r>
            <a:r>
              <a:t>- липса на сериозни усилия за постигане на целите на КСО и повишаване на доверието в принципите на КСО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3" name="Ксо и образование - инициативи и стратеги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Ксо и образование - инициативи и стратегии</a:t>
            </a:r>
          </a:p>
        </p:txBody>
      </p:sp>
      <p:sp>
        <p:nvSpPr>
          <p:cNvPr id="164" name="Цялостно подобряване на нивото на образование - особено в отдалечените, селски региони: привличане на частни инвестиции за подобряване на училищна инфраструктура, стипендии, подобряване достъпа до образование на всички нива;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5920" indent="-375920" defTabSz="467359">
              <a:spcBef>
                <a:spcPts val="1400"/>
              </a:spcBef>
              <a:defRPr sz="2560"/>
            </a:pPr>
            <a:r>
              <a:t>Цялостно подобряване на нивото на образование - особено в отдалечените, селски региони: привличане на частни инвестиции за подобряване на училищна инфраструктура, стипендии, подобряване достъпа до образование на всички нива;</a:t>
            </a:r>
          </a:p>
          <a:p>
            <a:pPr marL="375920" indent="-375920" defTabSz="467359">
              <a:spcBef>
                <a:spcPts val="1400"/>
              </a:spcBef>
              <a:defRPr sz="2560"/>
            </a:pPr>
            <a:r>
              <a:t>Други инициативи - подобряване нивото на компютърна грамотност, въвеждане на допълващи специализирани курсове;</a:t>
            </a:r>
          </a:p>
          <a:p>
            <a:pPr marL="375920" indent="-375920" defTabSz="467359">
              <a:spcBef>
                <a:spcPts val="1400"/>
              </a:spcBef>
              <a:defRPr sz="2560"/>
            </a:pPr>
            <a:r>
              <a:t>Осигуряване на образование за деца със специални нужди, малцинствени групи, семейства с ниски доходи - особено в условията на епидемична обстановка;</a:t>
            </a:r>
          </a:p>
          <a:p>
            <a:pPr marL="375920" indent="-375920" defTabSz="467359">
              <a:spcBef>
                <a:spcPts val="1400"/>
              </a:spcBef>
              <a:defRPr sz="2560"/>
            </a:pPr>
            <a:r>
              <a:t>Ангажиране на бизнеса за осигуряване на финансов ресурс за материали, ресурси, преподаватели, инфраструктура (дигитално образование).</a:t>
            </a:r>
          </a:p>
          <a:p>
            <a:pPr marL="375920" indent="-375920" defTabSz="467359">
              <a:spcBef>
                <a:spcPts val="1400"/>
              </a:spcBef>
              <a:defRPr sz="2560"/>
            </a:pPr>
            <a:r>
              <a:t>Професионални гимназии - съвместни програми с бизнеса за повишаване на квалификациите, като органзииране на обучения и семинари с участие на мениджмънта и ключови служители, обучение на място.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7" name="Ксо модели в образованието - основни стъпк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Ксо модели в образованието - основни стъпки</a:t>
            </a:r>
          </a:p>
        </p:txBody>
      </p:sp>
      <p:sp>
        <p:nvSpPr>
          <p:cNvPr id="168" name="Идентифициране на областите за прилагане/намеса и обхвата на КСО инициативите;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318" indent="-385318" defTabSz="479044">
              <a:spcBef>
                <a:spcPts val="1400"/>
              </a:spcBef>
              <a:defRPr sz="2624"/>
            </a:pPr>
            <a:r>
              <a:t>Идентифициране на областите за прилагане/намеса и обхвата на КСО инициативите;</a:t>
            </a:r>
          </a:p>
          <a:p>
            <a:pPr marL="385318" indent="-385318" defTabSz="479044">
              <a:spcBef>
                <a:spcPts val="1400"/>
              </a:spcBef>
              <a:defRPr sz="2624"/>
            </a:pPr>
            <a:r>
              <a:t>Идентифициране на бенефициентите - демографски профил: местоположение, пол, възраст, вид на училището;</a:t>
            </a:r>
          </a:p>
          <a:p>
            <a:pPr marL="385318" indent="-385318" defTabSz="479044">
              <a:spcBef>
                <a:spcPts val="1400"/>
              </a:spcBef>
              <a:defRPr sz="2624"/>
            </a:pPr>
            <a:r>
              <a:t>Идентифициране на източниците на ресурси за устойчив модел - вътрешни, външни;</a:t>
            </a:r>
          </a:p>
          <a:p>
            <a:pPr marL="385318" indent="-385318" defTabSz="479044">
              <a:spcBef>
                <a:spcPts val="1400"/>
              </a:spcBef>
              <a:defRPr sz="2624"/>
            </a:pPr>
            <a:r>
              <a:t>Създаване на подходящ екип, с подходяща организационна структура  за изпълнение на инициативите;</a:t>
            </a:r>
          </a:p>
          <a:p>
            <a:pPr marL="385318" indent="-385318" defTabSz="479044">
              <a:spcBef>
                <a:spcPts val="1400"/>
              </a:spcBef>
              <a:defRPr sz="2624"/>
            </a:pPr>
            <a:r>
              <a:t>Идентифициране на ключови стейкхолдъри за изпълнение на програмите;</a:t>
            </a:r>
          </a:p>
          <a:p>
            <a:pPr marL="385318" indent="-385318" defTabSz="479044">
              <a:spcBef>
                <a:spcPts val="1400"/>
              </a:spcBef>
              <a:defRPr sz="2624"/>
            </a:pPr>
            <a:r>
              <a:t>Оформяне на стратегия за изпълнение;</a:t>
            </a:r>
          </a:p>
          <a:p>
            <a:pPr marL="385318" indent="-385318" defTabSz="479044">
              <a:spcBef>
                <a:spcPts val="1400"/>
              </a:spcBef>
              <a:defRPr sz="2624"/>
            </a:pPr>
            <a:r>
              <a:t>Механизми за мониторинг и следене на резултатите - финансов мониторинг, регулярна оценка на въздействието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