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20313-D607-4D4D-A6C8-6F28D879B18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C2C84E-9380-4240-8264-41BEBEA61B79}">
      <dgm:prSet phldrT="[Text]"/>
      <dgm:spPr/>
      <dgm:t>
        <a:bodyPr/>
        <a:lstStyle/>
        <a:p>
          <a:pPr marL="0" lvl="0" indent="0" defTabSz="1244600">
            <a:spcBef>
              <a:spcPct val="0"/>
            </a:spcBef>
            <a:spcAft>
              <a:spcPct val="35000"/>
            </a:spcAft>
            <a:buNone/>
          </a:pPr>
          <a:r>
            <a:rPr lang="bg-BG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Учители</a:t>
          </a:r>
        </a:p>
        <a:p>
          <a:pPr marL="0" lvl="0" indent="0" defTabSz="1244600"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Baby Boom</a:t>
          </a:r>
        </a:p>
      </dgm:t>
    </dgm:pt>
    <dgm:pt modelId="{5413A140-4484-49D8-A820-B3C6C8E34FAF}" type="parTrans" cxnId="{762AE464-3A1F-477C-B9AB-8CAA2B15B16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B5C6790-EA0A-4432-A48C-2DDE1F827276}" type="sibTrans" cxnId="{762AE464-3A1F-477C-B9AB-8CAA2B15B16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8F71915-67DF-4CB1-8845-C3F3C1FB44F6}">
      <dgm:prSet phldrT="[Text]"/>
      <dgm:spPr/>
      <dgm:t>
        <a:bodyPr/>
        <a:lstStyle/>
        <a:p>
          <a:r>
            <a:rPr lang="bg-BG">
              <a:latin typeface="Garamond" panose="02020404030301010803" pitchFamily="18" charset="0"/>
            </a:rPr>
            <a:t>Традиции</a:t>
          </a:r>
          <a:endParaRPr lang="en-US">
            <a:latin typeface="Garamond" panose="02020404030301010803" pitchFamily="18" charset="0"/>
          </a:endParaRPr>
        </a:p>
      </dgm:t>
    </dgm:pt>
    <dgm:pt modelId="{E1A8AB93-8C16-4D4B-B6B4-C6E64C916F9E}" type="parTrans" cxnId="{3A94455E-71C1-42B1-92F1-83EA84CA88A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9666F90-407A-4C09-AF0E-237B3F8BDDD8}" type="sibTrans" cxnId="{3A94455E-71C1-42B1-92F1-83EA84CA88A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EEDEC8F1-F439-4701-A9A2-C622E31E46EF}">
      <dgm:prSet phldrT="[Text]"/>
      <dgm:spPr/>
      <dgm:t>
        <a:bodyPr/>
        <a:lstStyle/>
        <a:p>
          <a:r>
            <a:rPr lang="bg-BG">
              <a:latin typeface="Garamond" panose="02020404030301010803" pitchFamily="18" charset="0"/>
            </a:rPr>
            <a:t>Структура</a:t>
          </a:r>
          <a:endParaRPr lang="en-US">
            <a:latin typeface="Garamond" panose="02020404030301010803" pitchFamily="18" charset="0"/>
          </a:endParaRPr>
        </a:p>
      </dgm:t>
    </dgm:pt>
    <dgm:pt modelId="{3B002F4C-2502-4775-87FC-84A33435CE51}" type="parTrans" cxnId="{D75C7FE5-5DA7-4290-A92A-1B2DC954113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71A5C47-1519-458F-A5D9-70BF1CE7C1AE}" type="sibTrans" cxnId="{D75C7FE5-5DA7-4290-A92A-1B2DC954113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0501276-863A-4CCC-BDF8-27608662C10D}">
      <dgm:prSet phldrT="[Text]"/>
      <dgm:spPr/>
      <dgm:t>
        <a:bodyPr/>
        <a:lstStyle/>
        <a:p>
          <a:r>
            <a:rPr lang="bg-BG">
              <a:solidFill>
                <a:schemeClr val="tx1"/>
              </a:solidFill>
              <a:latin typeface="Garamond" panose="02020404030301010803" pitchFamily="18" charset="0"/>
            </a:rPr>
            <a:t>Учители </a:t>
          </a:r>
          <a:r>
            <a:rPr lang="en-US">
              <a:solidFill>
                <a:schemeClr val="tx1"/>
              </a:solidFill>
              <a:latin typeface="Garamond" panose="02020404030301010803" pitchFamily="18" charset="0"/>
            </a:rPr>
            <a:t>X</a:t>
          </a:r>
        </a:p>
      </dgm:t>
    </dgm:pt>
    <dgm:pt modelId="{9C9DD3C8-0BE3-41CF-B41B-D7655DDA2EBA}" type="parTrans" cxnId="{260F1638-700C-40E9-B900-7FE45EEA588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E3CAC21-6F8D-4FC4-8F0B-247F50552BB4}" type="sibTrans" cxnId="{260F1638-700C-40E9-B900-7FE45EEA588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E0D66429-E483-437A-88AA-D6668D92F3C3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Адаптивност</a:t>
          </a:r>
          <a:endParaRPr lang="en-US" dirty="0">
            <a:latin typeface="Garamond" panose="02020404030301010803" pitchFamily="18" charset="0"/>
          </a:endParaRPr>
        </a:p>
      </dgm:t>
    </dgm:pt>
    <dgm:pt modelId="{A279EDF4-BE78-4DF5-81D7-0FA321770A4B}" type="parTrans" cxnId="{A08B6A1F-F6F3-4987-A5B2-654FDD793FB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C1B6AA3-233E-4745-A8CD-1020632D8C28}" type="sibTrans" cxnId="{A08B6A1F-F6F3-4987-A5B2-654FDD793FB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DE6D7B9-0EFB-46F8-9F72-0567CA1A38E0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Значение на щастието</a:t>
          </a:r>
          <a:endParaRPr lang="en-US" dirty="0">
            <a:latin typeface="Garamond" panose="02020404030301010803" pitchFamily="18" charset="0"/>
          </a:endParaRPr>
        </a:p>
      </dgm:t>
    </dgm:pt>
    <dgm:pt modelId="{ADE754B7-74E2-40F2-BAA3-A5A9BFD5C5FC}" type="parTrans" cxnId="{A60A3576-7358-4BCA-8D03-095B99A0056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6CBD68BF-BE45-4AF8-8A79-61CEC60B90D5}" type="sibTrans" cxnId="{A60A3576-7358-4BCA-8D03-095B99A0056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2970C9E-ED9B-4DAF-9924-82DF30EB594F}">
      <dgm:prSet phldrT="[Text]"/>
      <dgm:spPr/>
      <dgm:t>
        <a:bodyPr/>
        <a:lstStyle/>
        <a:p>
          <a:r>
            <a:rPr lang="bg-BG">
              <a:solidFill>
                <a:schemeClr val="tx1"/>
              </a:solidFill>
              <a:latin typeface="Garamond" panose="02020404030301010803" pitchFamily="18" charset="0"/>
            </a:rPr>
            <a:t>Учители </a:t>
          </a:r>
          <a:r>
            <a:rPr lang="en-US">
              <a:solidFill>
                <a:schemeClr val="tx1"/>
              </a:solidFill>
              <a:latin typeface="Garamond" panose="02020404030301010803" pitchFamily="18" charset="0"/>
            </a:rPr>
            <a:t>Y</a:t>
          </a:r>
        </a:p>
      </dgm:t>
    </dgm:pt>
    <dgm:pt modelId="{11DD2AAB-28C6-4961-A709-B70A46C9F3AD}" type="parTrans" cxnId="{029C92F8-D3E5-4014-A978-8886465DB40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4E2D780-6E8B-4F09-BDD5-FA3E86CD6039}" type="sibTrans" cxnId="{029C92F8-D3E5-4014-A978-8886465DB40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E7E002F-035D-41F0-8011-6159D676D19C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Технологии </a:t>
          </a:r>
          <a:endParaRPr lang="en-US" dirty="0">
            <a:latin typeface="Garamond" panose="02020404030301010803" pitchFamily="18" charset="0"/>
          </a:endParaRPr>
        </a:p>
      </dgm:t>
    </dgm:pt>
    <dgm:pt modelId="{FD9BBAB5-D458-4170-9478-7FA2CD3F15B8}" type="parTrans" cxnId="{222D4076-0A1D-4ED9-8FD3-78C4B7CB3B2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75DB8D80-FCBD-44FF-8DE2-7EFBFAF60CE4}" type="sibTrans" cxnId="{222D4076-0A1D-4ED9-8FD3-78C4B7CB3B2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EBE7895-A437-45E4-A1DA-8C5CDDC9119C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Креативност</a:t>
          </a:r>
          <a:endParaRPr lang="en-US" dirty="0">
            <a:latin typeface="Garamond" panose="02020404030301010803" pitchFamily="18" charset="0"/>
          </a:endParaRPr>
        </a:p>
      </dgm:t>
    </dgm:pt>
    <dgm:pt modelId="{0268ED33-C6A5-4B2C-A87D-3B1939EC021E}" type="parTrans" cxnId="{43F0D7CE-A64F-4F93-96CC-9076BB8242D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D4776AC-063B-4147-B121-AC04A9098C23}" type="sibTrans" cxnId="{43F0D7CE-A64F-4F93-96CC-9076BB8242D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4EDB583-ED4D-4D60-8764-AFEFE8F6B58E}">
      <dgm:prSet phldrT="[Text]"/>
      <dgm:spPr/>
      <dgm:t>
        <a:bodyPr/>
        <a:lstStyle/>
        <a:p>
          <a:r>
            <a:rPr lang="bg-BG">
              <a:latin typeface="Garamond" panose="02020404030301010803" pitchFamily="18" charset="0"/>
            </a:rPr>
            <a:t>Консервативен подход</a:t>
          </a:r>
          <a:endParaRPr lang="en-US">
            <a:latin typeface="Garamond" panose="02020404030301010803" pitchFamily="18" charset="0"/>
          </a:endParaRPr>
        </a:p>
      </dgm:t>
    </dgm:pt>
    <dgm:pt modelId="{AFA25D98-9F47-4C49-9D26-7EAC565E393F}" type="parTrans" cxnId="{A66E93BD-5A2C-4D63-8DCC-4B74006A5775}">
      <dgm:prSet/>
      <dgm:spPr/>
      <dgm:t>
        <a:bodyPr/>
        <a:lstStyle/>
        <a:p>
          <a:endParaRPr lang="en-US"/>
        </a:p>
      </dgm:t>
    </dgm:pt>
    <dgm:pt modelId="{B21C676E-56B7-4B76-92C1-817832CA089B}" type="sibTrans" cxnId="{A66E93BD-5A2C-4D63-8DCC-4B74006A5775}">
      <dgm:prSet/>
      <dgm:spPr/>
      <dgm:t>
        <a:bodyPr/>
        <a:lstStyle/>
        <a:p>
          <a:endParaRPr lang="en-US"/>
        </a:p>
      </dgm:t>
    </dgm:pt>
    <dgm:pt modelId="{4F603054-88C9-4630-BCA4-DB102A3CBD93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Учене през целия живот</a:t>
          </a:r>
          <a:endParaRPr lang="en-US" dirty="0">
            <a:latin typeface="Garamond" panose="02020404030301010803" pitchFamily="18" charset="0"/>
          </a:endParaRPr>
        </a:p>
      </dgm:t>
    </dgm:pt>
    <dgm:pt modelId="{16693E75-B052-439B-B97C-F03F189C990C}" type="parTrans" cxnId="{CB5B34D1-2E1A-4D1E-A290-DE960C2B4984}">
      <dgm:prSet/>
      <dgm:spPr/>
      <dgm:t>
        <a:bodyPr/>
        <a:lstStyle/>
        <a:p>
          <a:endParaRPr lang="en-US"/>
        </a:p>
      </dgm:t>
    </dgm:pt>
    <dgm:pt modelId="{51E9A1D5-97D1-4B13-B86E-49D5C58A56FA}" type="sibTrans" cxnId="{CB5B34D1-2E1A-4D1E-A290-DE960C2B4984}">
      <dgm:prSet/>
      <dgm:spPr/>
      <dgm:t>
        <a:bodyPr/>
        <a:lstStyle/>
        <a:p>
          <a:endParaRPr lang="en-US"/>
        </a:p>
      </dgm:t>
    </dgm:pt>
    <dgm:pt modelId="{C4929796-24A6-4B4C-B2F0-405EDB1A5D72}">
      <dgm:prSet phldrT="[Text]"/>
      <dgm:spPr/>
      <dgm:t>
        <a:bodyPr/>
        <a:lstStyle/>
        <a:p>
          <a:endParaRPr lang="en-US" dirty="0">
            <a:latin typeface="Garamond" panose="02020404030301010803" pitchFamily="18" charset="0"/>
          </a:endParaRPr>
        </a:p>
      </dgm:t>
    </dgm:pt>
    <dgm:pt modelId="{B6480547-2B74-4B4F-844F-CEBE56371013}" type="parTrans" cxnId="{4BB21FE2-34E0-431B-B36D-365A3D33676F}">
      <dgm:prSet/>
      <dgm:spPr/>
      <dgm:t>
        <a:bodyPr/>
        <a:lstStyle/>
        <a:p>
          <a:endParaRPr lang="en-US"/>
        </a:p>
      </dgm:t>
    </dgm:pt>
    <dgm:pt modelId="{D3ACBE37-1103-406F-98D7-A17808AFD2AC}" type="sibTrans" cxnId="{4BB21FE2-34E0-431B-B36D-365A3D33676F}">
      <dgm:prSet/>
      <dgm:spPr/>
      <dgm:t>
        <a:bodyPr/>
        <a:lstStyle/>
        <a:p>
          <a:endParaRPr lang="en-US"/>
        </a:p>
      </dgm:t>
    </dgm:pt>
    <dgm:pt modelId="{B2F1778F-ECC5-47F9-914D-263113611321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Формалност </a:t>
          </a:r>
          <a:endParaRPr lang="en-US" dirty="0">
            <a:latin typeface="Garamond" panose="02020404030301010803" pitchFamily="18" charset="0"/>
          </a:endParaRPr>
        </a:p>
      </dgm:t>
    </dgm:pt>
    <dgm:pt modelId="{19CDC7F6-E998-4CC7-8BB6-E43E5B84B75F}" type="parTrans" cxnId="{20C580A7-9896-4398-B7FD-561D099A330B}">
      <dgm:prSet/>
      <dgm:spPr/>
      <dgm:t>
        <a:bodyPr/>
        <a:lstStyle/>
        <a:p>
          <a:endParaRPr lang="en-US"/>
        </a:p>
      </dgm:t>
    </dgm:pt>
    <dgm:pt modelId="{D73B06BD-1D73-4236-B1D8-886363FED369}" type="sibTrans" cxnId="{20C580A7-9896-4398-B7FD-561D099A330B}">
      <dgm:prSet/>
      <dgm:spPr/>
      <dgm:t>
        <a:bodyPr/>
        <a:lstStyle/>
        <a:p>
          <a:endParaRPr lang="en-US"/>
        </a:p>
      </dgm:t>
    </dgm:pt>
    <dgm:pt modelId="{24022E4B-8F33-499E-9771-1144945D21E7}">
      <dgm:prSet phldrT="[Text]"/>
      <dgm:spPr/>
      <dgm:t>
        <a:bodyPr/>
        <a:lstStyle/>
        <a:p>
          <a:r>
            <a:rPr lang="bg-BG" dirty="0" err="1">
              <a:latin typeface="Garamond" panose="02020404030301010803" pitchFamily="18" charset="0"/>
            </a:rPr>
            <a:t>Деформализация</a:t>
          </a:r>
          <a:r>
            <a:rPr lang="bg-BG" dirty="0">
              <a:latin typeface="Garamond" panose="02020404030301010803" pitchFamily="18" charset="0"/>
            </a:rPr>
            <a:t> </a:t>
          </a:r>
          <a:endParaRPr lang="en-US" dirty="0">
            <a:latin typeface="Garamond" panose="02020404030301010803" pitchFamily="18" charset="0"/>
          </a:endParaRPr>
        </a:p>
      </dgm:t>
    </dgm:pt>
    <dgm:pt modelId="{9470A7D0-44FE-44C9-8AB3-08055FCE0782}" type="parTrans" cxnId="{CD5121D7-EA68-4FF5-BD93-804834F854A3}">
      <dgm:prSet/>
      <dgm:spPr/>
      <dgm:t>
        <a:bodyPr/>
        <a:lstStyle/>
        <a:p>
          <a:endParaRPr lang="en-US"/>
        </a:p>
      </dgm:t>
    </dgm:pt>
    <dgm:pt modelId="{E936AC78-46AE-487C-B54C-4DEF8763D873}" type="sibTrans" cxnId="{CD5121D7-EA68-4FF5-BD93-804834F854A3}">
      <dgm:prSet/>
      <dgm:spPr/>
      <dgm:t>
        <a:bodyPr/>
        <a:lstStyle/>
        <a:p>
          <a:endParaRPr lang="en-US"/>
        </a:p>
      </dgm:t>
    </dgm:pt>
    <dgm:pt modelId="{64758CDB-8B93-420C-B8D9-548729B0F15B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Иновации</a:t>
          </a:r>
          <a:endParaRPr lang="en-US" dirty="0">
            <a:latin typeface="Garamond" panose="02020404030301010803" pitchFamily="18" charset="0"/>
          </a:endParaRPr>
        </a:p>
      </dgm:t>
    </dgm:pt>
    <dgm:pt modelId="{783E4C13-8B3B-4B4E-B22F-C87F1870D71F}" type="parTrans" cxnId="{4C47E6AF-51B4-4B78-ACC7-3E4ED916F3AF}">
      <dgm:prSet/>
      <dgm:spPr/>
      <dgm:t>
        <a:bodyPr/>
        <a:lstStyle/>
        <a:p>
          <a:endParaRPr lang="en-US"/>
        </a:p>
      </dgm:t>
    </dgm:pt>
    <dgm:pt modelId="{9320F277-021A-4B5A-BA9E-2317502D3B61}" type="sibTrans" cxnId="{4C47E6AF-51B4-4B78-ACC7-3E4ED916F3AF}">
      <dgm:prSet/>
      <dgm:spPr/>
      <dgm:t>
        <a:bodyPr/>
        <a:lstStyle/>
        <a:p>
          <a:endParaRPr lang="en-US"/>
        </a:p>
      </dgm:t>
    </dgm:pt>
    <dgm:pt modelId="{383A961B-489F-4C49-921D-465A10DE69B9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Самоувереност</a:t>
          </a:r>
          <a:endParaRPr lang="en-US" dirty="0">
            <a:latin typeface="Garamond" panose="02020404030301010803" pitchFamily="18" charset="0"/>
          </a:endParaRPr>
        </a:p>
      </dgm:t>
    </dgm:pt>
    <dgm:pt modelId="{8E4A64C8-397C-4C18-986B-80E2E5C9B291}" type="parTrans" cxnId="{49DC5152-D23B-4920-9287-50F94BBE836F}">
      <dgm:prSet/>
      <dgm:spPr/>
      <dgm:t>
        <a:bodyPr/>
        <a:lstStyle/>
        <a:p>
          <a:endParaRPr lang="en-US"/>
        </a:p>
      </dgm:t>
    </dgm:pt>
    <dgm:pt modelId="{CE5E3C35-6981-406C-A541-C36F302CCABD}" type="sibTrans" cxnId="{49DC5152-D23B-4920-9287-50F94BBE836F}">
      <dgm:prSet/>
      <dgm:spPr/>
      <dgm:t>
        <a:bodyPr/>
        <a:lstStyle/>
        <a:p>
          <a:endParaRPr lang="en-US"/>
        </a:p>
      </dgm:t>
    </dgm:pt>
    <dgm:pt modelId="{7715733D-E8C4-4B38-8682-9F42CE8BB3CF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Ментор - приятел</a:t>
          </a:r>
          <a:endParaRPr lang="en-US" dirty="0">
            <a:latin typeface="Garamond" panose="02020404030301010803" pitchFamily="18" charset="0"/>
          </a:endParaRPr>
        </a:p>
      </dgm:t>
    </dgm:pt>
    <dgm:pt modelId="{1B124563-119E-4F4F-98F8-8CFE0017A80C}" type="parTrans" cxnId="{E9829725-CD2B-4B3A-AF3D-43715B349556}">
      <dgm:prSet/>
      <dgm:spPr/>
      <dgm:t>
        <a:bodyPr/>
        <a:lstStyle/>
        <a:p>
          <a:endParaRPr lang="en-US"/>
        </a:p>
      </dgm:t>
    </dgm:pt>
    <dgm:pt modelId="{DD783538-8079-4F3F-A6C9-0CF2AB97903C}" type="sibTrans" cxnId="{E9829725-CD2B-4B3A-AF3D-43715B349556}">
      <dgm:prSet/>
      <dgm:spPr/>
      <dgm:t>
        <a:bodyPr/>
        <a:lstStyle/>
        <a:p>
          <a:endParaRPr lang="en-US"/>
        </a:p>
      </dgm:t>
    </dgm:pt>
    <dgm:pt modelId="{7896252B-9FF3-4E55-B94F-F8713B206F93}">
      <dgm:prSet phldrT="[Text]"/>
      <dgm:spPr/>
      <dgm:t>
        <a:bodyPr/>
        <a:lstStyle/>
        <a:p>
          <a:r>
            <a:rPr lang="bg-BG" dirty="0">
              <a:latin typeface="Garamond" panose="02020404030301010803" pitchFamily="18" charset="0"/>
            </a:rPr>
            <a:t>Различна ценностна система</a:t>
          </a:r>
          <a:endParaRPr lang="en-US" dirty="0">
            <a:latin typeface="Garamond" panose="02020404030301010803" pitchFamily="18" charset="0"/>
          </a:endParaRPr>
        </a:p>
      </dgm:t>
    </dgm:pt>
    <dgm:pt modelId="{7F424B08-8AC1-4F08-A3E7-8E71CE505C41}" type="parTrans" cxnId="{28D0FC80-2912-4358-97BE-9A457568C8D4}">
      <dgm:prSet/>
      <dgm:spPr/>
      <dgm:t>
        <a:bodyPr/>
        <a:lstStyle/>
        <a:p>
          <a:endParaRPr lang="en-US"/>
        </a:p>
      </dgm:t>
    </dgm:pt>
    <dgm:pt modelId="{8067D6CD-FB48-4CE3-91AD-F4DD17D2F807}" type="sibTrans" cxnId="{28D0FC80-2912-4358-97BE-9A457568C8D4}">
      <dgm:prSet/>
      <dgm:spPr/>
      <dgm:t>
        <a:bodyPr/>
        <a:lstStyle/>
        <a:p>
          <a:endParaRPr lang="en-US"/>
        </a:p>
      </dgm:t>
    </dgm:pt>
    <dgm:pt modelId="{CF07884C-4E22-44A9-873A-C046527BC8C5}" type="pres">
      <dgm:prSet presAssocID="{CC020313-D607-4D4D-A6C8-6F28D879B18B}" presName="Name0" presStyleCnt="0">
        <dgm:presLayoutVars>
          <dgm:dir/>
          <dgm:animLvl val="lvl"/>
          <dgm:resizeHandles val="exact"/>
        </dgm:presLayoutVars>
      </dgm:prSet>
      <dgm:spPr/>
    </dgm:pt>
    <dgm:pt modelId="{303FD63F-70A0-4145-88F8-6EDA51220D33}" type="pres">
      <dgm:prSet presAssocID="{64C2C84E-9380-4240-8264-41BEBEA61B79}" presName="composite" presStyleCnt="0"/>
      <dgm:spPr/>
    </dgm:pt>
    <dgm:pt modelId="{AE809868-9D15-4A75-ADF3-75D92323C3C7}" type="pres">
      <dgm:prSet presAssocID="{64C2C84E-9380-4240-8264-41BEBEA61B7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B1269BA-81AC-4757-8926-21F7EB4A646E}" type="pres">
      <dgm:prSet presAssocID="{64C2C84E-9380-4240-8264-41BEBEA61B79}" presName="desTx" presStyleLbl="alignAccFollowNode1" presStyleIdx="0" presStyleCnt="3">
        <dgm:presLayoutVars>
          <dgm:bulletEnabled val="1"/>
        </dgm:presLayoutVars>
      </dgm:prSet>
      <dgm:spPr/>
    </dgm:pt>
    <dgm:pt modelId="{A3FA9143-E8A9-4715-8C57-F7450646118A}" type="pres">
      <dgm:prSet presAssocID="{8B5C6790-EA0A-4432-A48C-2DDE1F827276}" presName="space" presStyleCnt="0"/>
      <dgm:spPr/>
    </dgm:pt>
    <dgm:pt modelId="{9F8B1AB4-ED91-48AB-845D-01B4A6B5BA7F}" type="pres">
      <dgm:prSet presAssocID="{50501276-863A-4CCC-BDF8-27608662C10D}" presName="composite" presStyleCnt="0"/>
      <dgm:spPr/>
    </dgm:pt>
    <dgm:pt modelId="{F5B33A75-617F-41FF-8796-C1548FD3B06B}" type="pres">
      <dgm:prSet presAssocID="{50501276-863A-4CCC-BDF8-27608662C1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B87E2D1-28E6-4719-873F-783C84530648}" type="pres">
      <dgm:prSet presAssocID="{50501276-863A-4CCC-BDF8-27608662C10D}" presName="desTx" presStyleLbl="alignAccFollowNode1" presStyleIdx="1" presStyleCnt="3">
        <dgm:presLayoutVars>
          <dgm:bulletEnabled val="1"/>
        </dgm:presLayoutVars>
      </dgm:prSet>
      <dgm:spPr/>
    </dgm:pt>
    <dgm:pt modelId="{6F74E88F-3413-48E4-B67C-5C6472E360C5}" type="pres">
      <dgm:prSet presAssocID="{0E3CAC21-6F8D-4FC4-8F0B-247F50552BB4}" presName="space" presStyleCnt="0"/>
      <dgm:spPr/>
    </dgm:pt>
    <dgm:pt modelId="{DAA4D0A2-5F9E-42D3-8B82-FAF780677FF1}" type="pres">
      <dgm:prSet presAssocID="{F2970C9E-ED9B-4DAF-9924-82DF30EB594F}" presName="composite" presStyleCnt="0"/>
      <dgm:spPr/>
    </dgm:pt>
    <dgm:pt modelId="{F48B1BB4-2B89-4E36-BC7F-2D290F9EC453}" type="pres">
      <dgm:prSet presAssocID="{F2970C9E-ED9B-4DAF-9924-82DF30EB59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210E9B5-BA87-4E05-8ABB-68C07284C59E}" type="pres">
      <dgm:prSet presAssocID="{F2970C9E-ED9B-4DAF-9924-82DF30EB594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59D7406-A249-47D7-A483-086E1DB0D844}" type="presOf" srcId="{B2F1778F-ECC5-47F9-914D-263113611321}" destId="{1B1269BA-81AC-4757-8926-21F7EB4A646E}" srcOrd="0" destOrd="3" presId="urn:microsoft.com/office/officeart/2005/8/layout/hList1"/>
    <dgm:cxn modelId="{A08B6A1F-F6F3-4987-A5B2-654FDD793FB4}" srcId="{50501276-863A-4CCC-BDF8-27608662C10D}" destId="{E0D66429-E483-437A-88AA-D6668D92F3C3}" srcOrd="0" destOrd="0" parTransId="{A279EDF4-BE78-4DF5-81D7-0FA321770A4B}" sibTransId="{9C1B6AA3-233E-4745-A8CD-1020632D8C28}"/>
    <dgm:cxn modelId="{66383824-FF81-4C70-A522-AA649F1627C3}" type="presOf" srcId="{24022E4B-8F33-499E-9771-1144945D21E7}" destId="{CB87E2D1-28E6-4719-873F-783C84530648}" srcOrd="0" destOrd="3" presId="urn:microsoft.com/office/officeart/2005/8/layout/hList1"/>
    <dgm:cxn modelId="{E9829725-CD2B-4B3A-AF3D-43715B349556}" srcId="{F2970C9E-ED9B-4DAF-9924-82DF30EB594F}" destId="{7715733D-E8C4-4B38-8682-9F42CE8BB3CF}" srcOrd="4" destOrd="0" parTransId="{1B124563-119E-4F4F-98F8-8CFE0017A80C}" sibTransId="{DD783538-8079-4F3F-A6C9-0CF2AB97903C}"/>
    <dgm:cxn modelId="{6A742032-56D4-47A9-BAC2-5C87861F62F9}" type="presOf" srcId="{A4EDB583-ED4D-4D60-8764-AFEFE8F6B58E}" destId="{1B1269BA-81AC-4757-8926-21F7EB4A646E}" srcOrd="0" destOrd="2" presId="urn:microsoft.com/office/officeart/2005/8/layout/hList1"/>
    <dgm:cxn modelId="{18562F37-3A1C-4804-8E91-BAAF7D68788F}" type="presOf" srcId="{383A961B-489F-4C49-921D-465A10DE69B9}" destId="{0210E9B5-BA87-4E05-8ABB-68C07284C59E}" srcOrd="0" destOrd="3" presId="urn:microsoft.com/office/officeart/2005/8/layout/hList1"/>
    <dgm:cxn modelId="{260F1638-700C-40E9-B900-7FE45EEA588F}" srcId="{CC020313-D607-4D4D-A6C8-6F28D879B18B}" destId="{50501276-863A-4CCC-BDF8-27608662C10D}" srcOrd="1" destOrd="0" parTransId="{9C9DD3C8-0BE3-41CF-B41B-D7655DDA2EBA}" sibTransId="{0E3CAC21-6F8D-4FC4-8F0B-247F50552BB4}"/>
    <dgm:cxn modelId="{3A94455E-71C1-42B1-92F1-83EA84CA88AC}" srcId="{64C2C84E-9380-4240-8264-41BEBEA61B79}" destId="{C8F71915-67DF-4CB1-8845-C3F3C1FB44F6}" srcOrd="0" destOrd="0" parTransId="{E1A8AB93-8C16-4D4B-B6B4-C6E64C916F9E}" sibTransId="{99666F90-407A-4C09-AF0E-237B3F8BDDD8}"/>
    <dgm:cxn modelId="{762AE464-3A1F-477C-B9AB-8CAA2B15B165}" srcId="{CC020313-D607-4D4D-A6C8-6F28D879B18B}" destId="{64C2C84E-9380-4240-8264-41BEBEA61B79}" srcOrd="0" destOrd="0" parTransId="{5413A140-4484-49D8-A820-B3C6C8E34FAF}" sibTransId="{8B5C6790-EA0A-4432-A48C-2DDE1F827276}"/>
    <dgm:cxn modelId="{79BAE447-CA1F-495F-92C5-7D1BD33E6CE2}" type="presOf" srcId="{64758CDB-8B93-420C-B8D9-548729B0F15B}" destId="{0210E9B5-BA87-4E05-8ABB-68C07284C59E}" srcOrd="0" destOrd="2" presId="urn:microsoft.com/office/officeart/2005/8/layout/hList1"/>
    <dgm:cxn modelId="{9E5A2F68-6594-48C0-8767-7297FC1786F3}" type="presOf" srcId="{64C2C84E-9380-4240-8264-41BEBEA61B79}" destId="{AE809868-9D15-4A75-ADF3-75D92323C3C7}" srcOrd="0" destOrd="0" presId="urn:microsoft.com/office/officeart/2005/8/layout/hList1"/>
    <dgm:cxn modelId="{D1D85A6C-B340-4C54-8A95-AA0C874DE81F}" type="presOf" srcId="{C4929796-24A6-4B4C-B2F0-405EDB1A5D72}" destId="{CB87E2D1-28E6-4719-873F-783C84530648}" srcOrd="0" destOrd="4" presId="urn:microsoft.com/office/officeart/2005/8/layout/hList1"/>
    <dgm:cxn modelId="{49DC5152-D23B-4920-9287-50F94BBE836F}" srcId="{F2970C9E-ED9B-4DAF-9924-82DF30EB594F}" destId="{383A961B-489F-4C49-921D-465A10DE69B9}" srcOrd="3" destOrd="0" parTransId="{8E4A64C8-397C-4C18-986B-80E2E5C9B291}" sibTransId="{CE5E3C35-6981-406C-A541-C36F302CCABD}"/>
    <dgm:cxn modelId="{A60A3576-7358-4BCA-8D03-095B99A00566}" srcId="{50501276-863A-4CCC-BDF8-27608662C10D}" destId="{BDE6D7B9-0EFB-46F8-9F72-0567CA1A38E0}" srcOrd="2" destOrd="0" parTransId="{ADE754B7-74E2-40F2-BAA3-A5A9BFD5C5FC}" sibTransId="{6CBD68BF-BE45-4AF8-8A79-61CEC60B90D5}"/>
    <dgm:cxn modelId="{222D4076-0A1D-4ED9-8FD3-78C4B7CB3B24}" srcId="{F2970C9E-ED9B-4DAF-9924-82DF30EB594F}" destId="{DE7E002F-035D-41F0-8011-6159D676D19C}" srcOrd="0" destOrd="0" parTransId="{FD9BBAB5-D458-4170-9478-7FA2CD3F15B8}" sibTransId="{75DB8D80-FCBD-44FF-8DE2-7EFBFAF60CE4}"/>
    <dgm:cxn modelId="{FE692E57-EE1F-4507-9E7D-BBAF870C417E}" type="presOf" srcId="{E0D66429-E483-437A-88AA-D6668D92F3C3}" destId="{CB87E2D1-28E6-4719-873F-783C84530648}" srcOrd="0" destOrd="0" presId="urn:microsoft.com/office/officeart/2005/8/layout/hList1"/>
    <dgm:cxn modelId="{1022A777-EBC2-4ACE-BDC1-9AAAAD8A01D9}" type="presOf" srcId="{DE7E002F-035D-41F0-8011-6159D676D19C}" destId="{0210E9B5-BA87-4E05-8ABB-68C07284C59E}" srcOrd="0" destOrd="0" presId="urn:microsoft.com/office/officeart/2005/8/layout/hList1"/>
    <dgm:cxn modelId="{43729579-B200-4106-81E1-4A7D6883E508}" type="presOf" srcId="{CC020313-D607-4D4D-A6C8-6F28D879B18B}" destId="{CF07884C-4E22-44A9-873A-C046527BC8C5}" srcOrd="0" destOrd="0" presId="urn:microsoft.com/office/officeart/2005/8/layout/hList1"/>
    <dgm:cxn modelId="{28D0FC80-2912-4358-97BE-9A457568C8D4}" srcId="{64C2C84E-9380-4240-8264-41BEBEA61B79}" destId="{7896252B-9FF3-4E55-B94F-F8713B206F93}" srcOrd="4" destOrd="0" parTransId="{7F424B08-8AC1-4F08-A3E7-8E71CE505C41}" sibTransId="{8067D6CD-FB48-4CE3-91AD-F4DD17D2F807}"/>
    <dgm:cxn modelId="{05988BA2-3C42-472D-8E19-A7DFAC6E9AAE}" type="presOf" srcId="{C8F71915-67DF-4CB1-8845-C3F3C1FB44F6}" destId="{1B1269BA-81AC-4757-8926-21F7EB4A646E}" srcOrd="0" destOrd="0" presId="urn:microsoft.com/office/officeart/2005/8/layout/hList1"/>
    <dgm:cxn modelId="{20C580A7-9896-4398-B7FD-561D099A330B}" srcId="{64C2C84E-9380-4240-8264-41BEBEA61B79}" destId="{B2F1778F-ECC5-47F9-914D-263113611321}" srcOrd="3" destOrd="0" parTransId="{19CDC7F6-E998-4CC7-8BB6-E43E5B84B75F}" sibTransId="{D73B06BD-1D73-4236-B1D8-886363FED369}"/>
    <dgm:cxn modelId="{4C47E6AF-51B4-4B78-ACC7-3E4ED916F3AF}" srcId="{F2970C9E-ED9B-4DAF-9924-82DF30EB594F}" destId="{64758CDB-8B93-420C-B8D9-548729B0F15B}" srcOrd="2" destOrd="0" parTransId="{783E4C13-8B3B-4B4E-B22F-C87F1870D71F}" sibTransId="{9320F277-021A-4B5A-BA9E-2317502D3B61}"/>
    <dgm:cxn modelId="{A66E93BD-5A2C-4D63-8DCC-4B74006A5775}" srcId="{64C2C84E-9380-4240-8264-41BEBEA61B79}" destId="{A4EDB583-ED4D-4D60-8764-AFEFE8F6B58E}" srcOrd="2" destOrd="0" parTransId="{AFA25D98-9F47-4C49-9D26-7EAC565E393F}" sibTransId="{B21C676E-56B7-4B76-92C1-817832CA089B}"/>
    <dgm:cxn modelId="{ECC0D7BF-0AE1-4581-B415-58640AAA9DD3}" type="presOf" srcId="{EEDEC8F1-F439-4701-A9A2-C622E31E46EF}" destId="{1B1269BA-81AC-4757-8926-21F7EB4A646E}" srcOrd="0" destOrd="1" presId="urn:microsoft.com/office/officeart/2005/8/layout/hList1"/>
    <dgm:cxn modelId="{3CCE97C2-A0B8-4C5F-B860-663E12180AA4}" type="presOf" srcId="{50501276-863A-4CCC-BDF8-27608662C10D}" destId="{F5B33A75-617F-41FF-8796-C1548FD3B06B}" srcOrd="0" destOrd="0" presId="urn:microsoft.com/office/officeart/2005/8/layout/hList1"/>
    <dgm:cxn modelId="{43F0D7CE-A64F-4F93-96CC-9076BB8242DC}" srcId="{F2970C9E-ED9B-4DAF-9924-82DF30EB594F}" destId="{8EBE7895-A437-45E4-A1DA-8C5CDDC9119C}" srcOrd="1" destOrd="0" parTransId="{0268ED33-C6A5-4B2C-A87D-3B1939EC021E}" sibTransId="{1D4776AC-063B-4147-B121-AC04A9098C23}"/>
    <dgm:cxn modelId="{CB5B34D1-2E1A-4D1E-A290-DE960C2B4984}" srcId="{50501276-863A-4CCC-BDF8-27608662C10D}" destId="{4F603054-88C9-4630-BCA4-DB102A3CBD93}" srcOrd="1" destOrd="0" parTransId="{16693E75-B052-439B-B97C-F03F189C990C}" sibTransId="{51E9A1D5-97D1-4B13-B86E-49D5C58A56FA}"/>
    <dgm:cxn modelId="{A25EEAD1-0E14-4014-A62C-4B2D069CA66C}" type="presOf" srcId="{7715733D-E8C4-4B38-8682-9F42CE8BB3CF}" destId="{0210E9B5-BA87-4E05-8ABB-68C07284C59E}" srcOrd="0" destOrd="4" presId="urn:microsoft.com/office/officeart/2005/8/layout/hList1"/>
    <dgm:cxn modelId="{CD5121D7-EA68-4FF5-BD93-804834F854A3}" srcId="{50501276-863A-4CCC-BDF8-27608662C10D}" destId="{24022E4B-8F33-499E-9771-1144945D21E7}" srcOrd="3" destOrd="0" parTransId="{9470A7D0-44FE-44C9-8AB3-08055FCE0782}" sibTransId="{E936AC78-46AE-487C-B54C-4DEF8763D873}"/>
    <dgm:cxn modelId="{E0324CD7-24A3-4F83-AC07-D22E7268A3F9}" type="presOf" srcId="{7896252B-9FF3-4E55-B94F-F8713B206F93}" destId="{1B1269BA-81AC-4757-8926-21F7EB4A646E}" srcOrd="0" destOrd="4" presId="urn:microsoft.com/office/officeart/2005/8/layout/hList1"/>
    <dgm:cxn modelId="{4BB21FE2-34E0-431B-B36D-365A3D33676F}" srcId="{50501276-863A-4CCC-BDF8-27608662C10D}" destId="{C4929796-24A6-4B4C-B2F0-405EDB1A5D72}" srcOrd="4" destOrd="0" parTransId="{B6480547-2B74-4B4F-844F-CEBE56371013}" sibTransId="{D3ACBE37-1103-406F-98D7-A17808AFD2AC}"/>
    <dgm:cxn modelId="{D75C7FE5-5DA7-4290-A92A-1B2DC9541133}" srcId="{64C2C84E-9380-4240-8264-41BEBEA61B79}" destId="{EEDEC8F1-F439-4701-A9A2-C622E31E46EF}" srcOrd="1" destOrd="0" parTransId="{3B002F4C-2502-4775-87FC-84A33435CE51}" sibTransId="{271A5C47-1519-458F-A5D9-70BF1CE7C1AE}"/>
    <dgm:cxn modelId="{A5F169E6-6F68-4422-851D-D2689E8EDBD0}" type="presOf" srcId="{F2970C9E-ED9B-4DAF-9924-82DF30EB594F}" destId="{F48B1BB4-2B89-4E36-BC7F-2D290F9EC453}" srcOrd="0" destOrd="0" presId="urn:microsoft.com/office/officeart/2005/8/layout/hList1"/>
    <dgm:cxn modelId="{03140CE8-0CC6-498D-9F4B-F5D795429957}" type="presOf" srcId="{BDE6D7B9-0EFB-46F8-9F72-0567CA1A38E0}" destId="{CB87E2D1-28E6-4719-873F-783C84530648}" srcOrd="0" destOrd="2" presId="urn:microsoft.com/office/officeart/2005/8/layout/hList1"/>
    <dgm:cxn modelId="{AC2A89F7-295A-4EE4-9117-10913D5CAE89}" type="presOf" srcId="{4F603054-88C9-4630-BCA4-DB102A3CBD93}" destId="{CB87E2D1-28E6-4719-873F-783C84530648}" srcOrd="0" destOrd="1" presId="urn:microsoft.com/office/officeart/2005/8/layout/hList1"/>
    <dgm:cxn modelId="{029C92F8-D3E5-4014-A978-8886465DB402}" srcId="{CC020313-D607-4D4D-A6C8-6F28D879B18B}" destId="{F2970C9E-ED9B-4DAF-9924-82DF30EB594F}" srcOrd="2" destOrd="0" parTransId="{11DD2AAB-28C6-4961-A709-B70A46C9F3AD}" sibTransId="{54E2D780-6E8B-4F09-BDD5-FA3E86CD6039}"/>
    <dgm:cxn modelId="{6C75F7FD-DEE2-4F77-AD9D-487EB3F4C647}" type="presOf" srcId="{8EBE7895-A437-45E4-A1DA-8C5CDDC9119C}" destId="{0210E9B5-BA87-4E05-8ABB-68C07284C59E}" srcOrd="0" destOrd="1" presId="urn:microsoft.com/office/officeart/2005/8/layout/hList1"/>
    <dgm:cxn modelId="{D80FFDA5-E710-4FAB-A5D3-A31A7D624653}" type="presParOf" srcId="{CF07884C-4E22-44A9-873A-C046527BC8C5}" destId="{303FD63F-70A0-4145-88F8-6EDA51220D33}" srcOrd="0" destOrd="0" presId="urn:microsoft.com/office/officeart/2005/8/layout/hList1"/>
    <dgm:cxn modelId="{43E183CF-3AC5-4C8F-B384-D86A77FDE48C}" type="presParOf" srcId="{303FD63F-70A0-4145-88F8-6EDA51220D33}" destId="{AE809868-9D15-4A75-ADF3-75D92323C3C7}" srcOrd="0" destOrd="0" presId="urn:microsoft.com/office/officeart/2005/8/layout/hList1"/>
    <dgm:cxn modelId="{CD5374C6-F888-46D7-966E-7FE2EAD705FC}" type="presParOf" srcId="{303FD63F-70A0-4145-88F8-6EDA51220D33}" destId="{1B1269BA-81AC-4757-8926-21F7EB4A646E}" srcOrd="1" destOrd="0" presId="urn:microsoft.com/office/officeart/2005/8/layout/hList1"/>
    <dgm:cxn modelId="{3BC27F52-8FCA-4CD9-9FFA-C977E18E1181}" type="presParOf" srcId="{CF07884C-4E22-44A9-873A-C046527BC8C5}" destId="{A3FA9143-E8A9-4715-8C57-F7450646118A}" srcOrd="1" destOrd="0" presId="urn:microsoft.com/office/officeart/2005/8/layout/hList1"/>
    <dgm:cxn modelId="{4DF62882-73B7-4F71-B929-63F0C3E63139}" type="presParOf" srcId="{CF07884C-4E22-44A9-873A-C046527BC8C5}" destId="{9F8B1AB4-ED91-48AB-845D-01B4A6B5BA7F}" srcOrd="2" destOrd="0" presId="urn:microsoft.com/office/officeart/2005/8/layout/hList1"/>
    <dgm:cxn modelId="{5ADB6BE0-083A-4CB9-9E83-B9FBC578DB08}" type="presParOf" srcId="{9F8B1AB4-ED91-48AB-845D-01B4A6B5BA7F}" destId="{F5B33A75-617F-41FF-8796-C1548FD3B06B}" srcOrd="0" destOrd="0" presId="urn:microsoft.com/office/officeart/2005/8/layout/hList1"/>
    <dgm:cxn modelId="{F3E7C770-E2F4-4F08-B38F-309D335787A9}" type="presParOf" srcId="{9F8B1AB4-ED91-48AB-845D-01B4A6B5BA7F}" destId="{CB87E2D1-28E6-4719-873F-783C84530648}" srcOrd="1" destOrd="0" presId="urn:microsoft.com/office/officeart/2005/8/layout/hList1"/>
    <dgm:cxn modelId="{751DB6DD-84A2-4E0D-A597-D9EE90A0EC57}" type="presParOf" srcId="{CF07884C-4E22-44A9-873A-C046527BC8C5}" destId="{6F74E88F-3413-48E4-B67C-5C6472E360C5}" srcOrd="3" destOrd="0" presId="urn:microsoft.com/office/officeart/2005/8/layout/hList1"/>
    <dgm:cxn modelId="{8877BAC8-6F96-4475-88A1-88633CADB6D4}" type="presParOf" srcId="{CF07884C-4E22-44A9-873A-C046527BC8C5}" destId="{DAA4D0A2-5F9E-42D3-8B82-FAF780677FF1}" srcOrd="4" destOrd="0" presId="urn:microsoft.com/office/officeart/2005/8/layout/hList1"/>
    <dgm:cxn modelId="{AAFD572C-A052-4673-8F6B-F3B570454DD0}" type="presParOf" srcId="{DAA4D0A2-5F9E-42D3-8B82-FAF780677FF1}" destId="{F48B1BB4-2B89-4E36-BC7F-2D290F9EC453}" srcOrd="0" destOrd="0" presId="urn:microsoft.com/office/officeart/2005/8/layout/hList1"/>
    <dgm:cxn modelId="{F50CA918-A846-4504-8834-F0C2376BA83D}" type="presParOf" srcId="{DAA4D0A2-5F9E-42D3-8B82-FAF780677FF1}" destId="{0210E9B5-BA87-4E05-8ABB-68C07284C5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09868-9D15-4A75-ADF3-75D92323C3C7}">
      <dsp:nvSpPr>
        <dsp:cNvPr id="0" name=""/>
        <dsp:cNvSpPr/>
      </dsp:nvSpPr>
      <dsp:spPr>
        <a:xfrm>
          <a:off x="3809" y="796661"/>
          <a:ext cx="3713821" cy="13015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300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Учители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Baby Boom</a:t>
          </a:r>
        </a:p>
      </dsp:txBody>
      <dsp:txXfrm>
        <a:off x="3809" y="796661"/>
        <a:ext cx="3713821" cy="1301578"/>
      </dsp:txXfrm>
    </dsp:sp>
    <dsp:sp modelId="{1B1269BA-81AC-4757-8926-21F7EB4A646E}">
      <dsp:nvSpPr>
        <dsp:cNvPr id="0" name=""/>
        <dsp:cNvSpPr/>
      </dsp:nvSpPr>
      <dsp:spPr>
        <a:xfrm>
          <a:off x="3809" y="2098240"/>
          <a:ext cx="3713821" cy="41669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>
              <a:latin typeface="Garamond" panose="02020404030301010803" pitchFamily="18" charset="0"/>
            </a:rPr>
            <a:t>Традиции</a:t>
          </a:r>
          <a:endParaRPr lang="en-US" sz="3300" kern="120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>
              <a:latin typeface="Garamond" panose="02020404030301010803" pitchFamily="18" charset="0"/>
            </a:rPr>
            <a:t>Структура</a:t>
          </a:r>
          <a:endParaRPr lang="en-US" sz="3300" kern="120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>
              <a:latin typeface="Garamond" panose="02020404030301010803" pitchFamily="18" charset="0"/>
            </a:rPr>
            <a:t>Консервативен подход</a:t>
          </a:r>
          <a:endParaRPr lang="en-US" sz="3300" kern="120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Формалност </a:t>
          </a:r>
          <a:endParaRPr lang="en-US" sz="3300" kern="1200" dirty="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Различна ценностна система</a:t>
          </a:r>
          <a:endParaRPr lang="en-US" sz="3300" kern="1200" dirty="0">
            <a:latin typeface="Garamond" panose="02020404030301010803" pitchFamily="18" charset="0"/>
          </a:endParaRPr>
        </a:p>
      </dsp:txBody>
      <dsp:txXfrm>
        <a:off x="3809" y="2098240"/>
        <a:ext cx="3713821" cy="4166910"/>
      </dsp:txXfrm>
    </dsp:sp>
    <dsp:sp modelId="{F5B33A75-617F-41FF-8796-C1548FD3B06B}">
      <dsp:nvSpPr>
        <dsp:cNvPr id="0" name=""/>
        <dsp:cNvSpPr/>
      </dsp:nvSpPr>
      <dsp:spPr>
        <a:xfrm>
          <a:off x="4237564" y="796661"/>
          <a:ext cx="3713821" cy="130157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300" kern="1200">
              <a:solidFill>
                <a:schemeClr val="tx1"/>
              </a:solidFill>
              <a:latin typeface="Garamond" panose="02020404030301010803" pitchFamily="18" charset="0"/>
            </a:rPr>
            <a:t>Учители </a:t>
          </a:r>
          <a:r>
            <a:rPr lang="en-US" sz="3300" kern="1200">
              <a:solidFill>
                <a:schemeClr val="tx1"/>
              </a:solidFill>
              <a:latin typeface="Garamond" panose="02020404030301010803" pitchFamily="18" charset="0"/>
            </a:rPr>
            <a:t>X</a:t>
          </a:r>
        </a:p>
      </dsp:txBody>
      <dsp:txXfrm>
        <a:off x="4237564" y="796661"/>
        <a:ext cx="3713821" cy="1301578"/>
      </dsp:txXfrm>
    </dsp:sp>
    <dsp:sp modelId="{CB87E2D1-28E6-4719-873F-783C84530648}">
      <dsp:nvSpPr>
        <dsp:cNvPr id="0" name=""/>
        <dsp:cNvSpPr/>
      </dsp:nvSpPr>
      <dsp:spPr>
        <a:xfrm>
          <a:off x="4237564" y="2098240"/>
          <a:ext cx="3713821" cy="416691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Адаптивност</a:t>
          </a:r>
          <a:endParaRPr lang="en-US" sz="3300" kern="1200" dirty="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Учене през целия живот</a:t>
          </a:r>
          <a:endParaRPr lang="en-US" sz="3300" kern="1200" dirty="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Значение на щастието</a:t>
          </a:r>
          <a:endParaRPr lang="en-US" sz="3300" kern="1200" dirty="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 err="1">
              <a:latin typeface="Garamond" panose="02020404030301010803" pitchFamily="18" charset="0"/>
            </a:rPr>
            <a:t>Деформализация</a:t>
          </a:r>
          <a:r>
            <a:rPr lang="bg-BG" sz="3300" kern="1200" dirty="0">
              <a:latin typeface="Garamond" panose="02020404030301010803" pitchFamily="18" charset="0"/>
            </a:rPr>
            <a:t> </a:t>
          </a:r>
          <a:endParaRPr lang="en-US" sz="3300" kern="1200" dirty="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>
            <a:latin typeface="Garamond" panose="02020404030301010803" pitchFamily="18" charset="0"/>
          </a:endParaRPr>
        </a:p>
      </dsp:txBody>
      <dsp:txXfrm>
        <a:off x="4237564" y="2098240"/>
        <a:ext cx="3713821" cy="4166910"/>
      </dsp:txXfrm>
    </dsp:sp>
    <dsp:sp modelId="{F48B1BB4-2B89-4E36-BC7F-2D290F9EC453}">
      <dsp:nvSpPr>
        <dsp:cNvPr id="0" name=""/>
        <dsp:cNvSpPr/>
      </dsp:nvSpPr>
      <dsp:spPr>
        <a:xfrm>
          <a:off x="8471320" y="796661"/>
          <a:ext cx="3713821" cy="130157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300" kern="1200">
              <a:solidFill>
                <a:schemeClr val="tx1"/>
              </a:solidFill>
              <a:latin typeface="Garamond" panose="02020404030301010803" pitchFamily="18" charset="0"/>
            </a:rPr>
            <a:t>Учители </a:t>
          </a:r>
          <a:r>
            <a:rPr lang="en-US" sz="3300" kern="1200">
              <a:solidFill>
                <a:schemeClr val="tx1"/>
              </a:solidFill>
              <a:latin typeface="Garamond" panose="02020404030301010803" pitchFamily="18" charset="0"/>
            </a:rPr>
            <a:t>Y</a:t>
          </a:r>
        </a:p>
      </dsp:txBody>
      <dsp:txXfrm>
        <a:off x="8471320" y="796661"/>
        <a:ext cx="3713821" cy="1301578"/>
      </dsp:txXfrm>
    </dsp:sp>
    <dsp:sp modelId="{0210E9B5-BA87-4E05-8ABB-68C07284C59E}">
      <dsp:nvSpPr>
        <dsp:cNvPr id="0" name=""/>
        <dsp:cNvSpPr/>
      </dsp:nvSpPr>
      <dsp:spPr>
        <a:xfrm>
          <a:off x="8471320" y="2098240"/>
          <a:ext cx="3713821" cy="416691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Технологии </a:t>
          </a:r>
          <a:endParaRPr lang="en-US" sz="3300" kern="1200" dirty="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Креативност</a:t>
          </a:r>
          <a:endParaRPr lang="en-US" sz="3300" kern="1200" dirty="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Иновации</a:t>
          </a:r>
          <a:endParaRPr lang="en-US" sz="3300" kern="1200" dirty="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Самоувереност</a:t>
          </a:r>
          <a:endParaRPr lang="en-US" sz="3300" kern="1200" dirty="0">
            <a:latin typeface="Garamond" panose="02020404030301010803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3300" kern="1200" dirty="0">
              <a:latin typeface="Garamond" panose="02020404030301010803" pitchFamily="18" charset="0"/>
            </a:rPr>
            <a:t>Ментор - приятел</a:t>
          </a:r>
          <a:endParaRPr lang="en-US" sz="3300" kern="1200" dirty="0">
            <a:latin typeface="Garamond" panose="02020404030301010803" pitchFamily="18" charset="0"/>
          </a:endParaRPr>
        </a:p>
      </dsp:txBody>
      <dsp:txXfrm>
        <a:off x="8471320" y="2098240"/>
        <a:ext cx="3713821" cy="416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E741-E82A-4D5C-B684-DE99FFCFE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E68BC-D277-4B45-A2F4-883815F32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DE44C-C745-491B-A074-1A758C07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753A-6CF5-4AE0-9F94-B950BE40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CEE6B-E26F-4274-88A7-AACA6F5C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0378-BAB1-4E4E-BC28-C16B496D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A9D65-4DE8-49CC-9F0B-E01195441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B389-D412-48BE-A9CF-86101680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04606-7D21-452F-AD38-B40CA0F6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55723-3F91-42DE-8FF3-291457CC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0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995DC-D9A3-430A-98EF-05580BA56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7E2D3-B53F-483F-B0A6-F843B8083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A24B-0E96-4BE0-9D26-594383D6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C041A-0D1F-432A-9A8F-8A8F0391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5693C-0C29-48E6-96F9-3CE22EB4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9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6F0D-97D7-471D-832A-DE3F57B0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A5716-1E67-4874-B5D8-751FD0F0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9279C-07A6-4C0C-A63C-8259A64A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F9F3-49B6-42DC-AF75-34DD4791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34E4A-3E4B-47F1-A83B-C92A4FA3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4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D733-DA75-4BAE-8B92-2CA18456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DFC9A-F00F-4B5F-8882-EB223E5B2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2B48D-9C96-4039-A2F4-E9981BA7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620E2-B9D6-4232-969F-267599E2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373EE-8C22-40B3-9610-56F0EDDF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E7D7-98E6-40B5-B389-E99C88C3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9A81-08A5-4065-B548-6B783A8AF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671AD-BCBE-487E-9DC0-5D46A1A20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D4166-06A1-4D17-8F09-B57DE66D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CEFE6-DAD7-4131-A523-F3C19EA0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E6A8E-4641-4E07-AF20-4E7F8A5C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9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53DA-E9FB-4576-9810-8B516E8E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7E3E2-97FD-424F-8DC4-D2FF3343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15E35-F4C1-44EA-84D9-30967757F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14F75-0B0E-442D-8924-14BD5491D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01CB0-5FE9-4CDA-A544-B88A86EE6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4F053-9D76-4111-B7D0-124AF590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F7CE6-E378-4510-8C5B-06EF85F3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795CF-7B4F-46B3-B7FD-063E0D6F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0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27E3-E3BA-4728-A71A-48BE58AC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C53EE-C2FC-4267-8EE7-CC76D858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537A0-83B5-4539-9FBD-E031D9DA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89E40-AC9A-4B62-8222-77473067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8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43BDC-D90C-461B-8A60-82033911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7F4A2-BB3F-441B-ACC9-8E9E2305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E65C9-F618-4242-91F7-AFC77CFA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0496-C4F3-482E-B20C-FB5D8454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220A-E7AB-4F64-813B-8568FD4F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21B2F-0217-4CF8-B895-EE0D8AD5C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4394E-49DA-4D3F-ABCB-5078AF65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AC5E4-6891-48FF-B08B-2C0FC73E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A4E12-8FB0-489C-9E2C-53E1C225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02F7-7574-4F4A-B32F-F46F5E6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92ACB-A7DA-4C0B-8BD9-F4A6A64DA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C2807-436B-4967-B50C-AF3B944BA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2A025-1E17-43E5-841B-2EB6B87F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231E8-CF6E-466A-9CA7-ACE81AAB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1A1FE-AD81-46C8-ACA9-0979D0A7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576BB-013D-4CEA-A06F-353BA5AD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A846B-B6D1-476F-B992-5F3074C8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06BFB-0FC8-41E9-91B6-D5C59DD19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FF1F-FC0D-4EA9-BBE4-8300BF273C2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591B0-B6C8-4A97-9D18-EFC1A6851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A1689-F80F-4D4D-8487-7B4408C35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366-A8AE-43FC-968E-6599825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9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854D9-BB1A-47C7-8435-0A44FC3E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856" y="1999615"/>
            <a:ext cx="9858480" cy="2764028"/>
          </a:xfrm>
        </p:spPr>
        <p:txBody>
          <a:bodyPr anchor="ctr">
            <a:normAutofit/>
          </a:bodyPr>
          <a:lstStyle/>
          <a:p>
            <a:r>
              <a:rPr lang="bg-BG" sz="4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Комуникацията учители – ученици </a:t>
            </a:r>
            <a:br>
              <a:rPr lang="en-US" sz="45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Сблъсък на поколенията или изграждане на подкрепяща образователна среда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13C48-6697-42E4-B88B-E50A372F7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907323"/>
          </a:xfrm>
        </p:spPr>
        <p:txBody>
          <a:bodyPr anchor="ctr">
            <a:noAutofit/>
          </a:bodyPr>
          <a:lstStyle/>
          <a:p>
            <a:r>
              <a:rPr lang="bg-BG" sz="2800" dirty="0">
                <a:latin typeface="Garamond" panose="02020404030301010803" pitchFamily="18" charset="0"/>
                <a:cs typeface="Calibri" panose="020F0502020204030204" pitchFamily="34" charset="0"/>
              </a:rPr>
              <a:t>Доц. д-р Даниела Илиева</a:t>
            </a:r>
          </a:p>
          <a:p>
            <a:r>
              <a:rPr lang="bg-BG" sz="2800" dirty="0">
                <a:latin typeface="Garamond" panose="02020404030301010803" pitchFamily="18" charset="0"/>
                <a:cs typeface="Calibri" panose="020F0502020204030204" pitchFamily="34" charset="0"/>
              </a:rPr>
              <a:t>ВУЗФ</a:t>
            </a:r>
            <a:endParaRPr lang="en-US" sz="28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C5F21-C235-4732-BCD1-46216727C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" y="305527"/>
            <a:ext cx="18303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59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05C95E-BEA2-4095-B38F-4961B874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9" y="1365472"/>
            <a:ext cx="11439159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„А </a:t>
            </a:r>
            <a:r>
              <a:rPr lang="en-US" sz="480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едно</a:t>
            </a:r>
            <a:r>
              <a:rPr lang="en-US" sz="4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време</a:t>
            </a:r>
            <a:r>
              <a:rPr lang="en-US" sz="4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US" sz="480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ако</a:t>
            </a:r>
            <a:r>
              <a:rPr lang="en-US" sz="4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знаете</a:t>
            </a:r>
            <a:r>
              <a:rPr lang="en-US" sz="4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какво</a:t>
            </a:r>
            <a:r>
              <a:rPr lang="en-US" sz="4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беше</a:t>
            </a:r>
            <a:r>
              <a:rPr lang="en-US" sz="4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…“</a:t>
            </a:r>
            <a:br>
              <a:rPr lang="en-US" sz="4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endParaRPr lang="en-US" sz="48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22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0D84F3-29D8-4118-AC0C-3E05DBEAC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85758"/>
              </p:ext>
            </p:extLst>
          </p:nvPr>
        </p:nvGraphicFramePr>
        <p:xfrm>
          <a:off x="1263578" y="1409983"/>
          <a:ext cx="9664847" cy="3940183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5301187">
                  <a:extLst>
                    <a:ext uri="{9D8B030D-6E8A-4147-A177-3AD203B41FA5}">
                      <a16:colId xmlns:a16="http://schemas.microsoft.com/office/drawing/2014/main" val="2348162920"/>
                    </a:ext>
                  </a:extLst>
                </a:gridCol>
                <a:gridCol w="1424065">
                  <a:extLst>
                    <a:ext uri="{9D8B030D-6E8A-4147-A177-3AD203B41FA5}">
                      <a16:colId xmlns:a16="http://schemas.microsoft.com/office/drawing/2014/main" val="1012482493"/>
                    </a:ext>
                  </a:extLst>
                </a:gridCol>
                <a:gridCol w="1127370">
                  <a:extLst>
                    <a:ext uri="{9D8B030D-6E8A-4147-A177-3AD203B41FA5}">
                      <a16:colId xmlns:a16="http://schemas.microsoft.com/office/drawing/2014/main" val="2731582144"/>
                    </a:ext>
                  </a:extLst>
                </a:gridCol>
                <a:gridCol w="1812225">
                  <a:extLst>
                    <a:ext uri="{9D8B030D-6E8A-4147-A177-3AD203B41FA5}">
                      <a16:colId xmlns:a16="http://schemas.microsoft.com/office/drawing/2014/main" val="1460908407"/>
                    </a:ext>
                  </a:extLst>
                </a:gridCol>
              </a:tblGrid>
              <a:tr h="710172"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22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Поколение</a:t>
                      </a:r>
                    </a:p>
                  </a:txBody>
                  <a:tcPr marL="89946" marR="57659" marT="25699" marB="19274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22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Начало</a:t>
                      </a:r>
                      <a:endParaRPr lang="en-US" sz="22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22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Край</a:t>
                      </a:r>
                      <a:endParaRPr lang="en-US" sz="22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22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Възрастов диапазон</a:t>
                      </a:r>
                      <a:endParaRPr lang="en-US" sz="22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20323"/>
                  </a:ext>
                </a:extLst>
              </a:tr>
              <a:tr h="474156">
                <a:tc>
                  <a:txBody>
                    <a:bodyPr/>
                    <a:lstStyle/>
                    <a:p>
                      <a:pPr marR="107950" algn="just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Бейби бумър поколение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Baby Boomer Generation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1946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1964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56 - 74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07000"/>
                  </a:ext>
                </a:extLst>
              </a:tr>
              <a:tr h="474156">
                <a:tc>
                  <a:txBody>
                    <a:bodyPr/>
                    <a:lstStyle/>
                    <a:p>
                      <a:pPr marR="107950" algn="just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Поколение Х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Generation X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1965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1979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41 - 55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755499"/>
                  </a:ext>
                </a:extLst>
              </a:tr>
              <a:tr h="474156">
                <a:tc>
                  <a:txBody>
                    <a:bodyPr/>
                    <a:lstStyle/>
                    <a:p>
                      <a:pPr marR="107950" algn="just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Поколение между Х и Милениали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Xennials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*)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1975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1985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35 - 45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18573"/>
                  </a:ext>
                </a:extLst>
              </a:tr>
              <a:tr h="778903">
                <a:tc>
                  <a:txBody>
                    <a:bodyPr/>
                    <a:lstStyle/>
                    <a:p>
                      <a:pPr marR="107950" algn="just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Милениали (Поколение 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Y, 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следващото поколение)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107950" algn="just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Millennials Generation Y, Gen Next)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1980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1994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26 - 40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13924"/>
                  </a:ext>
                </a:extLst>
              </a:tr>
              <a:tr h="474156">
                <a:tc>
                  <a:txBody>
                    <a:bodyPr/>
                    <a:lstStyle/>
                    <a:p>
                      <a:pPr marR="107950" algn="just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-Поколение/ Поколение 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 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iGen/ Gen Z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1995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2012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8 - 25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37415"/>
                  </a:ext>
                </a:extLst>
              </a:tr>
              <a:tr h="474156">
                <a:tc>
                  <a:txBody>
                    <a:bodyPr/>
                    <a:lstStyle/>
                    <a:p>
                      <a:pPr marR="107950" algn="just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Поколение Алфа (</a:t>
                      </a:r>
                      <a:r>
                        <a:rPr lang="en-GB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Gen Alpha</a:t>
                      </a:r>
                      <a:r>
                        <a:rPr lang="bg-BG" sz="1700" b="1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2025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bg-BG" sz="1700" cap="none" spc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1 - 7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46" marR="57659" marT="25699" marB="192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9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6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0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4D89F1-0287-4F4E-B77F-45B8052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bg-BG" sz="3600" dirty="0">
                <a:solidFill>
                  <a:srgbClr val="3F3F3F"/>
                </a:solidFill>
                <a:latin typeface="Garamond" panose="02020404030301010803" pitchFamily="18" charset="0"/>
              </a:rPr>
              <a:t>Какво имаме в класните стаи</a:t>
            </a:r>
            <a:endParaRPr lang="en-US" sz="3600" dirty="0">
              <a:solidFill>
                <a:srgbClr val="3F3F3F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F5CFF1-B737-4576-8B2E-8B9FE50D1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147" y="2500829"/>
            <a:ext cx="5025119" cy="3811835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bg-BG" sz="2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У</a:t>
            </a:r>
            <a:r>
              <a:rPr lang="bg-BG" sz="26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ЧИТЕЛИ</a:t>
            </a:r>
          </a:p>
          <a:p>
            <a:pPr marL="0" indent="0" algn="ctr">
              <a:buNone/>
            </a:pPr>
            <a:endParaRPr lang="bg-BG" sz="2600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bg-BG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от</a:t>
            </a:r>
          </a:p>
          <a:p>
            <a:pPr marL="0" indent="0" algn="ctr">
              <a:buNone/>
            </a:pPr>
            <a:r>
              <a:rPr lang="bg-BG" sz="2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поколение </a:t>
            </a:r>
            <a:r>
              <a:rPr lang="en-GB" sz="2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Z</a:t>
            </a:r>
            <a:r>
              <a:rPr lang="en-GB" sz="2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</a:t>
            </a:r>
            <a:r>
              <a:rPr lang="bg-BG" sz="2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млади, току що завършили образованието си) </a:t>
            </a:r>
          </a:p>
          <a:p>
            <a:pPr marL="0" indent="0" algn="ctr">
              <a:buNone/>
            </a:pPr>
            <a:r>
              <a:rPr lang="bg-BG" sz="2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до</a:t>
            </a:r>
          </a:p>
          <a:p>
            <a:pPr marL="0" indent="0" algn="ctr">
              <a:buNone/>
            </a:pPr>
            <a:r>
              <a:rPr lang="bg-BG" sz="2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поколението на бейби </a:t>
            </a:r>
            <a:r>
              <a:rPr lang="bg-BG" sz="2600" b="1" dirty="0" err="1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бумърите</a:t>
            </a:r>
            <a:r>
              <a:rPr lang="bg-BG" sz="2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bg-BG" sz="2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(учители в </a:t>
            </a:r>
            <a:r>
              <a:rPr lang="bg-BG" sz="2600" dirty="0" err="1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предпенсионна</a:t>
            </a:r>
            <a:r>
              <a:rPr lang="bg-BG" sz="2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възраст)</a:t>
            </a:r>
            <a:endParaRPr lang="en-US" sz="2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56" name="Straight Connector 52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9477D-07F3-451F-B4F5-B71D43B42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500829"/>
            <a:ext cx="4852521" cy="381183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bg-BG" sz="2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УЧЕНИЦИ</a:t>
            </a:r>
          </a:p>
          <a:p>
            <a:pPr marL="0" indent="0" algn="ctr">
              <a:buNone/>
            </a:pPr>
            <a:endParaRPr lang="bg-BG" sz="2600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bg-BG" sz="2600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bg-BG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основно</a:t>
            </a:r>
            <a:r>
              <a:rPr lang="bg-BG" sz="2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представители на </a:t>
            </a:r>
            <a:r>
              <a:rPr lang="bg-BG" sz="2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поколението </a:t>
            </a:r>
            <a:r>
              <a:rPr lang="en-US" sz="2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Z</a:t>
            </a:r>
            <a:r>
              <a:rPr lang="en-US" sz="2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endParaRPr lang="bg-BG" sz="26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bg-BG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и</a:t>
            </a:r>
            <a:endParaRPr lang="bg-BG" sz="26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bg-BG" sz="2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поколението Алфа</a:t>
            </a:r>
            <a:endParaRPr lang="en-US" sz="2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8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FA2B05-40AC-49C8-9C75-6C849265D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54294"/>
              </p:ext>
            </p:extLst>
          </p:nvPr>
        </p:nvGraphicFramePr>
        <p:xfrm>
          <a:off x="0" y="0"/>
          <a:ext cx="12188951" cy="706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10A08-71D8-46D8-9720-931F7E5E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bg-BG" sz="4000">
                <a:solidFill>
                  <a:srgbClr val="FFFFFF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О</a:t>
            </a:r>
            <a:r>
              <a:rPr lang="bg-BG" sz="400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бщуването между поколенията в класната стая</a:t>
            </a:r>
            <a:endParaRPr lang="en-US" sz="40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03BDF-4DAA-4154-8B0E-7B4374CD4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586856"/>
            <a:ext cx="7448752" cy="56086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400" b="1" dirty="0">
                <a:latin typeface="Garamond" panose="02020404030301010803" pitchFamily="18" charset="0"/>
                <a:ea typeface="Calibri" panose="020F0502020204030204" pitchFamily="34" charset="0"/>
              </a:rPr>
              <a:t>К</a:t>
            </a:r>
            <a:r>
              <a:rPr lang="bg-BG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ак учителят </a:t>
            </a:r>
            <a:r>
              <a:rPr lang="bg-BG" sz="24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– представител на няколко поколения, </a:t>
            </a:r>
            <a:r>
              <a:rPr lang="bg-BG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да „достигне“</a:t>
            </a:r>
            <a:r>
              <a:rPr lang="bg-BG" sz="24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до ученик от поколение 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Z </a:t>
            </a:r>
            <a:r>
              <a:rPr lang="bg-BG" sz="24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и Алфа?</a:t>
            </a:r>
          </a:p>
          <a:p>
            <a:pPr marL="0" indent="0">
              <a:buNone/>
            </a:pPr>
            <a:endParaRPr lang="bg-BG" sz="24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bg-BG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Да си добър учител, отличен педагог и специалист в областта си на преподаване, вече не е достатъчно. </a:t>
            </a:r>
          </a:p>
          <a:p>
            <a:pPr marL="0" indent="0">
              <a:buNone/>
            </a:pPr>
            <a:endParaRPr lang="bg-BG" sz="24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bg-BG" sz="24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Към </a:t>
            </a:r>
            <a:r>
              <a:rPr lang="bg-BG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„пакетът“ от компетенции </a:t>
            </a:r>
            <a:r>
              <a:rPr lang="bg-BG" sz="24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и задължителните изисквания към съвременния учител, спадат познанието и умението за </a:t>
            </a:r>
            <a:r>
              <a:rPr lang="bg-BG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разбиране на поколенията</a:t>
            </a:r>
            <a:r>
              <a:rPr lang="bg-BG" sz="24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които са и които идват. 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2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47DCD-51DA-48DF-A06B-9AD812C3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58" y="826265"/>
            <a:ext cx="3608941" cy="4979623"/>
          </a:xfrm>
        </p:spPr>
        <p:txBody>
          <a:bodyPr anchor="t">
            <a:normAutofit/>
          </a:bodyPr>
          <a:lstStyle/>
          <a:p>
            <a:pPr algn="r"/>
            <a:r>
              <a:rPr lang="bg-BG" sz="4000" dirty="0">
                <a:latin typeface="Garamond" panose="02020404030301010803" pitchFamily="18" charset="0"/>
              </a:rPr>
              <a:t>Какво ще иска поколението Алфа?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C0E23-B301-4192-9A4F-964C2CE63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730" y="962167"/>
            <a:ext cx="7271133" cy="4743174"/>
          </a:xfrm>
        </p:spPr>
        <p:txBody>
          <a:bodyPr anchor="t">
            <a:noAutofit/>
          </a:bodyPr>
          <a:lstStyle/>
          <a:p>
            <a:r>
              <a:rPr lang="bg-BG" sz="2600" dirty="0">
                <a:latin typeface="Garamond" panose="02020404030301010803" pitchFamily="18" charset="0"/>
              </a:rPr>
              <a:t>Смисъл</a:t>
            </a:r>
          </a:p>
          <a:p>
            <a:r>
              <a:rPr lang="bg-BG" sz="2600" dirty="0">
                <a:latin typeface="Garamond" panose="02020404030301010803" pitchFamily="18" charset="0"/>
              </a:rPr>
              <a:t>Стойност </a:t>
            </a:r>
          </a:p>
          <a:p>
            <a:r>
              <a:rPr lang="bg-BG" sz="2600" dirty="0">
                <a:latin typeface="Garamond" panose="02020404030301010803" pitchFamily="18" charset="0"/>
              </a:rPr>
              <a:t>Избор какво и как да учат</a:t>
            </a:r>
          </a:p>
          <a:p>
            <a:r>
              <a:rPr lang="bg-BG" sz="2600" dirty="0">
                <a:latin typeface="Garamond" panose="02020404030301010803" pitchFamily="18" charset="0"/>
              </a:rPr>
              <a:t>Принос и предприемачество</a:t>
            </a:r>
          </a:p>
          <a:p>
            <a:r>
              <a:rPr lang="bg-BG" sz="2600" dirty="0">
                <a:latin typeface="Garamond" panose="02020404030301010803" pitchFamily="18" charset="0"/>
              </a:rPr>
              <a:t>Съдържание в контекст</a:t>
            </a:r>
          </a:p>
          <a:p>
            <a:r>
              <a:rPr lang="bg-BG" sz="2600" dirty="0">
                <a:latin typeface="Garamond" panose="02020404030301010803" pitchFamily="18" charset="0"/>
              </a:rPr>
              <a:t>Учители - </a:t>
            </a:r>
            <a:r>
              <a:rPr lang="bg-BG" sz="2600" dirty="0" err="1">
                <a:latin typeface="Garamond" panose="02020404030301010803" pitchFamily="18" charset="0"/>
              </a:rPr>
              <a:t>фасилитатори</a:t>
            </a:r>
            <a:endParaRPr lang="bg-BG" sz="2600" dirty="0">
              <a:latin typeface="Garamond" panose="02020404030301010803" pitchFamily="18" charset="0"/>
            </a:endParaRPr>
          </a:p>
          <a:p>
            <a:r>
              <a:rPr lang="bg-BG" sz="2600" dirty="0">
                <a:latin typeface="Garamond" panose="02020404030301010803" pitchFamily="18" charset="0"/>
              </a:rPr>
              <a:t>Персонализирано обучение</a:t>
            </a:r>
          </a:p>
          <a:p>
            <a:r>
              <a:rPr lang="bg-BG" sz="2600" dirty="0">
                <a:latin typeface="Garamond" panose="02020404030301010803" pitchFamily="18" charset="0"/>
              </a:rPr>
              <a:t>Отговор на ЗАЩО, а не КАКВО</a:t>
            </a:r>
          </a:p>
          <a:p>
            <a:r>
              <a:rPr lang="bg-BG" sz="2600" dirty="0">
                <a:latin typeface="Garamond" panose="02020404030301010803" pitchFamily="18" charset="0"/>
              </a:rPr>
              <a:t>Дигитализация и технологична грамотност</a:t>
            </a:r>
          </a:p>
          <a:p>
            <a:r>
              <a:rPr lang="bg-BG" sz="2600" dirty="0">
                <a:latin typeface="Garamond" panose="02020404030301010803" pitchFamily="18" charset="0"/>
              </a:rPr>
              <a:t>Напомняне за важността на социалните умения</a:t>
            </a:r>
          </a:p>
          <a:p>
            <a:endParaRPr lang="bg-BG" sz="2600" dirty="0">
              <a:latin typeface="Garamond" panose="02020404030301010803" pitchFamily="18" charset="0"/>
            </a:endParaRPr>
          </a:p>
          <a:p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E9D40-7990-4F04-983C-57AB75EA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0" y="958467"/>
            <a:ext cx="11721947" cy="49143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bg-BG" sz="4800" dirty="0">
                <a:latin typeface="Garamond" panose="02020404030301010803" pitchFamily="18" charset="0"/>
              </a:rPr>
              <a:t>Модерният учител е в час.</a:t>
            </a:r>
          </a:p>
          <a:p>
            <a:pPr marL="0" indent="0">
              <a:buNone/>
            </a:pPr>
            <a:r>
              <a:rPr lang="en-US" sz="4800" dirty="0">
                <a:latin typeface="Garamond" panose="02020404030301010803" pitchFamily="18" charset="0"/>
              </a:rPr>
              <a:t>	</a:t>
            </a:r>
          </a:p>
          <a:p>
            <a:pPr marL="0" indent="0">
              <a:buNone/>
            </a:pPr>
            <a:r>
              <a:rPr lang="en-US" sz="4800" dirty="0">
                <a:latin typeface="Garamond" panose="02020404030301010803" pitchFamily="18" charset="0"/>
              </a:rPr>
              <a:t>	</a:t>
            </a:r>
            <a:r>
              <a:rPr lang="bg-BG" sz="4800" dirty="0">
                <a:latin typeface="Garamond" panose="02020404030301010803" pitchFamily="18" charset="0"/>
              </a:rPr>
              <a:t>Модерният учител обича ученика.</a:t>
            </a:r>
          </a:p>
          <a:p>
            <a:pPr marL="0" indent="0">
              <a:buNone/>
            </a:pPr>
            <a:r>
              <a:rPr lang="en-US" sz="4800" dirty="0">
                <a:latin typeface="Garamond" panose="02020404030301010803" pitchFamily="18" charset="0"/>
              </a:rPr>
              <a:t>			</a:t>
            </a:r>
          </a:p>
          <a:p>
            <a:pPr marL="0" indent="0">
              <a:buNone/>
            </a:pPr>
            <a:r>
              <a:rPr lang="en-US" sz="4800" dirty="0">
                <a:latin typeface="Garamond" panose="02020404030301010803" pitchFamily="18" charset="0"/>
              </a:rPr>
              <a:t>		</a:t>
            </a:r>
            <a:r>
              <a:rPr lang="bg-BG" sz="4800" dirty="0">
                <a:latin typeface="Garamond" panose="02020404030301010803" pitchFamily="18" charset="0"/>
              </a:rPr>
              <a:t>Модерният учител учи от ученика.</a:t>
            </a:r>
            <a:endParaRPr lang="en-US" sz="4800" dirty="0">
              <a:latin typeface="Garamond" panose="02020404030301010803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8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6CFE3D-69EE-492B-AEAE-AE6515B6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1999615"/>
            <a:ext cx="9948672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Благодаря</a:t>
            </a:r>
            <a:r>
              <a:rPr lang="en-US" sz="72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за </a:t>
            </a:r>
            <a:r>
              <a:rPr lang="en-US" sz="72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вниманието</a:t>
            </a:r>
            <a:endParaRPr lang="en-US" sz="72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5C9AC-5020-49EC-BE7A-DD36EC0B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8550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6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Доц</a:t>
            </a:r>
            <a:r>
              <a:rPr lang="en-US" sz="2600" kern="1200" dirty="0">
                <a:solidFill>
                  <a:schemeClr val="tx1"/>
                </a:solidFill>
                <a:latin typeface="Garamond" panose="02020404030301010803" pitchFamily="18" charset="0"/>
              </a:rPr>
              <a:t>. д-р </a:t>
            </a:r>
            <a:r>
              <a:rPr lang="en-US" sz="26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Даниела</a:t>
            </a:r>
            <a:r>
              <a:rPr lang="en-US" sz="26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Илиева</a:t>
            </a:r>
            <a:endParaRPr lang="en-US" sz="26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600" kern="1200" dirty="0">
                <a:solidFill>
                  <a:schemeClr val="tx1"/>
                </a:solidFill>
                <a:latin typeface="Garamond" panose="02020404030301010803" pitchFamily="18" charset="0"/>
              </a:rPr>
              <a:t>dilieva@vuzf.bg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24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343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Office Theme</vt:lpstr>
      <vt:lpstr>Комуникацията учители – ученици  Сблъсък на поколенията или изграждане на подкрепяща образователна среда</vt:lpstr>
      <vt:lpstr>„А едно време, ако знаете какво беше…“ </vt:lpstr>
      <vt:lpstr>PowerPoint Presentation</vt:lpstr>
      <vt:lpstr>Какво имаме в класните стаи</vt:lpstr>
      <vt:lpstr>PowerPoint Presentation</vt:lpstr>
      <vt:lpstr>Общуването между поколенията в класната стая</vt:lpstr>
      <vt:lpstr>Какво ще иска поколението Алфа?</vt:lpstr>
      <vt:lpstr>PowerPoint Presentation</vt:lpstr>
      <vt:lpstr>Благодаря за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Комуникацията учители – ученици  Сблъсък на поколенията или изграждане на подкрепяща образователна среда</dc:title>
  <dc:creator>Daniela Ilieva</dc:creator>
  <cp:lastModifiedBy>Daniela Ilieva</cp:lastModifiedBy>
  <cp:revision>7</cp:revision>
  <dcterms:created xsi:type="dcterms:W3CDTF">2021-03-24T18:24:44Z</dcterms:created>
  <dcterms:modified xsi:type="dcterms:W3CDTF">2021-03-25T09:38:12Z</dcterms:modified>
</cp:coreProperties>
</file>